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Inter"/>
      <p:regular r:id="rId20"/>
      <p:bold r:id="rId21"/>
      <p:italic r:id="rId22"/>
      <p:boldItalic r:id="rId23"/>
    </p:embeddedFont>
    <p:embeddedFont>
      <p:font typeface="Candar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YVJFqo/7zxqXdHKEqIQ+/XHJw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nter-regular.fntdata"/><Relationship Id="rId22" Type="http://schemas.openxmlformats.org/officeDocument/2006/relationships/font" Target="fonts/Inter-italic.fntdata"/><Relationship Id="rId21" Type="http://schemas.openxmlformats.org/officeDocument/2006/relationships/font" Target="fonts/Inter-bold.fntdata"/><Relationship Id="rId24" Type="http://schemas.openxmlformats.org/officeDocument/2006/relationships/font" Target="fonts/Candara-regular.fntdata"/><Relationship Id="rId23" Type="http://schemas.openxmlformats.org/officeDocument/2006/relationships/font" Target="fonts/Inter-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andara-italic.fntdata"/><Relationship Id="rId25" Type="http://schemas.openxmlformats.org/officeDocument/2006/relationships/font" Target="fonts/Candara-bold.fntdata"/><Relationship Id="rId28" Type="http://customschemas.google.com/relationships/presentationmetadata" Target="metadata"/><Relationship Id="rId27" Type="http://schemas.openxmlformats.org/officeDocument/2006/relationships/font" Target="fonts/Candar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3d60cf5b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g33d60cf5b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3d60cf5bb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33d60cf5bb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3d60cf5bb2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g33d60cf5bb2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hyperlink" Target="https://www.canva.com/design/DAGVNxN4Csk/LEiz2vIs0QVKHldz0a1njg/edit?utm_content=DAGVNxN4Csk&amp;utm_campaign=designshare&amp;utm_medium=link2&amp;utm_source=sharebutton" TargetMode="External"/><Relationship Id="rId5" Type="http://schemas.openxmlformats.org/officeDocument/2006/relationships/hyperlink" Target="https://www.canva.com/design/DAGVNxN4Csk/LEiz2vIs0QVKHldz0a1njg/edit?utm_content=DAGVNxN4Csk&amp;utm_campaign=designshare&amp;utm_medium=link2&amp;utm_source=sharebutton" TargetMode="External"/><Relationship Id="rId6" Type="http://schemas.openxmlformats.org/officeDocument/2006/relationships/image" Target="../media/image6.png"/><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A logo with a tree in the middle&#10;&#10;Description automatically generated" id="84" name="Google Shape;84;p25"/>
          <p:cNvPicPr preferRelativeResize="0"/>
          <p:nvPr/>
        </p:nvPicPr>
        <p:blipFill rotWithShape="1">
          <a:blip r:embed="rId3">
            <a:alphaModFix/>
          </a:blip>
          <a:srcRect b="0" l="0" r="0" t="0"/>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tr-TR" sz="2800" u="none" cap="none" strike="noStrike">
                <a:solidFill>
                  <a:srgbClr val="FFFFFF"/>
                </a:solidFill>
                <a:latin typeface="Candara"/>
                <a:ea typeface="Candara"/>
                <a:cs typeface="Candara"/>
                <a:sym typeface="Candara"/>
              </a:rPr>
              <a:t>TRAINING PROGRAMME</a:t>
            </a:r>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2800"/>
              <a:buFont typeface="Arial"/>
              <a:buNone/>
            </a:pPr>
            <a:r>
              <a:rPr b="1" i="0" lang="tr-TR" sz="2800" u="none" cap="none" strike="noStrike">
                <a:solidFill>
                  <a:srgbClr val="FFFFFF"/>
                </a:solidFill>
                <a:latin typeface="Candara"/>
                <a:ea typeface="Candara"/>
                <a:cs typeface="Candara"/>
                <a:sym typeface="Candara"/>
              </a:rPr>
              <a:t>LEARNING UNIT 5: Sustainability </a:t>
            </a:r>
            <a:endParaRPr/>
          </a:p>
        </p:txBody>
      </p:sp>
      <p:sp>
        <p:nvSpPr>
          <p:cNvPr id="86" name="Google Shape;86;p25"/>
          <p:cNvSpPr txBox="1"/>
          <p:nvPr/>
        </p:nvSpPr>
        <p:spPr>
          <a:xfrm>
            <a:off x="3048000" y="2141384"/>
            <a:ext cx="6096000"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tr-TR" sz="1600" u="none" cap="none" strike="noStrike">
                <a:solidFill>
                  <a:srgbClr val="7F7F7F"/>
                </a:solidFill>
                <a:latin typeface="Calibri"/>
                <a:ea typeface="Calibri"/>
                <a:cs typeface="Calibri"/>
                <a:sym typeface="Calibri"/>
              </a:rPr>
              <a:t>2023-1-EE01-KA220-ADU-000150753</a:t>
            </a:r>
            <a:endParaRPr b="0" i="0" sz="1400" u="none" cap="none" strike="noStrike">
              <a:solidFill>
                <a:schemeClr val="dk1"/>
              </a:solidFill>
              <a:latin typeface="Times New Roman"/>
              <a:ea typeface="Times New Roman"/>
              <a:cs typeface="Times New Roman"/>
              <a:sym typeface="Times New Roman"/>
            </a:endParaRPr>
          </a:p>
        </p:txBody>
      </p:sp>
      <p:sp>
        <p:nvSpPr>
          <p:cNvPr id="87" name="Google Shape;87;p25"/>
          <p:cNvSpPr txBox="1"/>
          <p:nvPr/>
        </p:nvSpPr>
        <p:spPr>
          <a:xfrm>
            <a:off x="2630157" y="6221372"/>
            <a:ext cx="9250342" cy="43084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50"/>
              <a:buFont typeface="Arial"/>
              <a:buNone/>
            </a:pPr>
            <a:r>
              <a:rPr b="0" i="1" lang="tr-TR" sz="1100" u="none" cap="none" strike="noStrike">
                <a:solidFill>
                  <a:srgbClr val="222222"/>
                </a:solidFill>
                <a:latin typeface="Calibri"/>
                <a:ea typeface="Calibri"/>
                <a:cs typeface="Calibri"/>
                <a:sym typeface="Calibri"/>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b="0" i="0" sz="1100" u="none" cap="none" strike="noStrike">
              <a:solidFill>
                <a:schemeClr val="dk1"/>
              </a:solidFill>
              <a:latin typeface="Times New Roman"/>
              <a:ea typeface="Times New Roman"/>
              <a:cs typeface="Times New Roman"/>
              <a:sym typeface="Times New Roman"/>
            </a:endParaRPr>
          </a:p>
        </p:txBody>
      </p:sp>
      <p:pic>
        <p:nvPicPr>
          <p:cNvPr descr="Blue text on a black background&#10;&#10;Description automatically generated" id="88" name="Google Shape;88;p25"/>
          <p:cNvPicPr preferRelativeResize="0"/>
          <p:nvPr/>
        </p:nvPicPr>
        <p:blipFill rotWithShape="1">
          <a:blip r:embed="rId4">
            <a:alphaModFix/>
          </a:blip>
          <a:srcRect b="0" l="0" r="0" t="0"/>
          <a:stretch/>
        </p:blipFill>
        <p:spPr>
          <a:xfrm>
            <a:off x="311501" y="6221372"/>
            <a:ext cx="2127367" cy="465397"/>
          </a:xfrm>
          <a:prstGeom prst="rect">
            <a:avLst/>
          </a:prstGeom>
          <a:noFill/>
          <a:ln>
            <a:noFill/>
          </a:ln>
        </p:spPr>
      </p:pic>
      <p:sp>
        <p:nvSpPr>
          <p:cNvPr id="89" name="Google Shape;89;p25"/>
          <p:cNvSpPr txBox="1"/>
          <p:nvPr/>
        </p:nvSpPr>
        <p:spPr>
          <a:xfrm>
            <a:off x="3047998" y="4524713"/>
            <a:ext cx="60960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tr-TR" sz="1400" u="none" cap="none" strike="noStrike">
                <a:solidFill>
                  <a:srgbClr val="7F7F7F"/>
                </a:solidFill>
                <a:latin typeface="Calibri"/>
                <a:ea typeface="Calibri"/>
                <a:cs typeface="Calibri"/>
                <a:sym typeface="Calibri"/>
              </a:rPr>
              <a:t>Elaborated by:</a:t>
            </a:r>
            <a:endParaRPr b="0" i="0" sz="1200" u="none" cap="none" strike="noStrike">
              <a:solidFill>
                <a:schemeClr val="dk1"/>
              </a:solidFill>
              <a:latin typeface="Times New Roman"/>
              <a:ea typeface="Times New Roman"/>
              <a:cs typeface="Times New Roman"/>
              <a:sym typeface="Times New Roman"/>
            </a:endParaRPr>
          </a:p>
        </p:txBody>
      </p:sp>
      <p:pic>
        <p:nvPicPr>
          <p:cNvPr descr="A building with red lights&#10;&#10;Description automatically generated" id="90" name="Google Shape;90;p25"/>
          <p:cNvPicPr preferRelativeResize="0"/>
          <p:nvPr/>
        </p:nvPicPr>
        <p:blipFill rotWithShape="1">
          <a:blip r:embed="rId5">
            <a:alphaModFix/>
          </a:blip>
          <a:srcRect b="0" l="0" r="0" t="0"/>
          <a:stretch/>
        </p:blipFill>
        <p:spPr>
          <a:xfrm>
            <a:off x="5296158" y="4833069"/>
            <a:ext cx="1599677" cy="11050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A logo with a tree in the middle&#10;&#10;Description automatically generated" id="170" name="Google Shape;170;p10"/>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71" name="Google Shape;171;p10"/>
          <p:cNvSpPr/>
          <p:nvPr/>
        </p:nvSpPr>
        <p:spPr>
          <a:xfrm>
            <a:off x="360486" y="-1"/>
            <a:ext cx="10698811" cy="808893"/>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10"/>
          <p:cNvSpPr/>
          <p:nvPr/>
        </p:nvSpPr>
        <p:spPr>
          <a:xfrm>
            <a:off x="0" y="1"/>
            <a:ext cx="10911016" cy="808892"/>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10"/>
          <p:cNvSpPr txBox="1"/>
          <p:nvPr/>
        </p:nvSpPr>
        <p:spPr>
          <a:xfrm>
            <a:off x="-148281" y="89587"/>
            <a:ext cx="10911016" cy="461665"/>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2400"/>
              <a:buFont typeface="Arial"/>
              <a:buNone/>
            </a:pPr>
            <a:r>
              <a:rPr b="1" i="0" lang="tr-TR" sz="2400" u="none" cap="none" strike="noStrike">
                <a:solidFill>
                  <a:srgbClr val="FFFFFF"/>
                </a:solidFill>
                <a:latin typeface="Candara"/>
                <a:ea typeface="Candara"/>
                <a:cs typeface="Candara"/>
                <a:sym typeface="Candara"/>
              </a:rPr>
              <a:t>Interactive Activity 3/3</a:t>
            </a:r>
            <a:endParaRPr b="0" i="0" sz="2400" u="none" cap="none" strike="noStrike">
              <a:solidFill>
                <a:schemeClr val="dk1"/>
              </a:solidFill>
              <a:latin typeface="Times New Roman"/>
              <a:ea typeface="Times New Roman"/>
              <a:cs typeface="Times New Roman"/>
              <a:sym typeface="Times New Roman"/>
            </a:endParaRPr>
          </a:p>
        </p:txBody>
      </p:sp>
      <p:sp>
        <p:nvSpPr>
          <p:cNvPr id="174" name="Google Shape;174;p10"/>
          <p:cNvSpPr txBox="1"/>
          <p:nvPr/>
        </p:nvSpPr>
        <p:spPr>
          <a:xfrm>
            <a:off x="-41659" y="1006597"/>
            <a:ext cx="10697771" cy="4555093"/>
          </a:xfrm>
          <a:prstGeom prst="rect">
            <a:avLst/>
          </a:prstGeom>
          <a:noFill/>
          <a:ln>
            <a:noFill/>
          </a:ln>
        </p:spPr>
        <p:txBody>
          <a:bodyPr anchorCtr="0" anchor="t" bIns="45700" lIns="91425" spcFirstLastPara="1" rIns="91425" wrap="square" tIns="45700">
            <a:spAutoFit/>
          </a:bodyPr>
          <a:lstStyle/>
          <a:p>
            <a:pPr indent="-285750" lvl="2" marL="1200150" marR="0" rtl="0" algn="just">
              <a:lnSpc>
                <a:spcPct val="100000"/>
              </a:lnSpc>
              <a:spcBef>
                <a:spcPts val="0"/>
              </a:spcBef>
              <a:spcAft>
                <a:spcPts val="0"/>
              </a:spcAft>
              <a:buClr>
                <a:srgbClr val="262626"/>
              </a:buClr>
              <a:buSzPts val="1600"/>
              <a:buFont typeface="Candara"/>
              <a:buChar char="-"/>
            </a:pPr>
            <a:r>
              <a:rPr b="0" i="0" lang="tr-TR" sz="1600" u="none" cap="none" strike="noStrike">
                <a:solidFill>
                  <a:srgbClr val="262626"/>
                </a:solidFill>
                <a:latin typeface="Candara"/>
                <a:ea typeface="Candara"/>
                <a:cs typeface="Candara"/>
                <a:sym typeface="Candara"/>
              </a:rPr>
              <a:t>What are the principal causes of their endangerment? These may include habitat loss, poaching and climate change. - What role do these animals play in their respective ecosystems? What measures are being taken to ensure their protection? </a:t>
            </a:r>
            <a:endParaRPr b="0" i="0" sz="1400" u="none" cap="none" strike="noStrike">
              <a:solidFill>
                <a:srgbClr val="000000"/>
              </a:solidFill>
              <a:latin typeface="Arial"/>
              <a:ea typeface="Arial"/>
              <a:cs typeface="Arial"/>
              <a:sym typeface="Arial"/>
            </a:endParaRPr>
          </a:p>
          <a:p>
            <a:pPr indent="-285750" lvl="2" marL="1200150" marR="0" rtl="0" algn="just">
              <a:lnSpc>
                <a:spcPct val="100000"/>
              </a:lnSpc>
              <a:spcBef>
                <a:spcPts val="0"/>
              </a:spcBef>
              <a:spcAft>
                <a:spcPts val="0"/>
              </a:spcAft>
              <a:buClr>
                <a:srgbClr val="262626"/>
              </a:buClr>
              <a:buSzPts val="1600"/>
              <a:buFont typeface="Candara"/>
              <a:buChar char="-"/>
            </a:pPr>
            <a:r>
              <a:rPr b="0" i="0" lang="tr-TR" sz="1600" u="none" cap="none" strike="noStrike">
                <a:solidFill>
                  <a:srgbClr val="262626"/>
                </a:solidFill>
                <a:latin typeface="Candara"/>
                <a:ea typeface="Candara"/>
                <a:cs typeface="Candara"/>
                <a:sym typeface="Candara"/>
              </a:rPr>
              <a:t>What measures can be taken by humans to provide assistance, including conservation efforts and the implementation of sustainable living practices? It is recommended that students utilise reliable online resources, books and videos in order to gather information.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62626"/>
              </a:solidFill>
              <a:latin typeface="Candara"/>
              <a:ea typeface="Candara"/>
              <a:cs typeface="Candara"/>
              <a:sym typeface="Candara"/>
            </a:endParaRPr>
          </a:p>
          <a:p>
            <a:pPr indent="-285750" lvl="1" marL="742950" marR="0" rtl="0" algn="just">
              <a:lnSpc>
                <a:spcPct val="100000"/>
              </a:lnSpc>
              <a:spcBef>
                <a:spcPts val="0"/>
              </a:spcBef>
              <a:spcAft>
                <a:spcPts val="0"/>
              </a:spcAft>
              <a:buClr>
                <a:srgbClr val="262626"/>
              </a:buClr>
              <a:buSzPts val="1600"/>
              <a:buFont typeface="Candara"/>
              <a:buChar char="-"/>
            </a:pPr>
            <a:r>
              <a:rPr b="0" i="0" lang="tr-TR" sz="1600" u="none" cap="none" strike="noStrike">
                <a:solidFill>
                  <a:srgbClr val="262626"/>
                </a:solidFill>
                <a:latin typeface="Candara"/>
                <a:ea typeface="Candara"/>
                <a:cs typeface="Candara"/>
                <a:sym typeface="Candara"/>
              </a:rPr>
              <a:t>The groups will then proceed to organise their findings and begin preparing a presentation. This may entail the presentation of a visual representation of the species in question, such as a drawing, digital image, or infographic, accompanied by a concise account of the animal's role within its ecosystem. </a:t>
            </a:r>
            <a:endParaRPr b="0" i="0" sz="1400" u="none" cap="none" strike="noStrike">
              <a:solidFill>
                <a:srgbClr val="000000"/>
              </a:solidFill>
              <a:latin typeface="Arial"/>
              <a:ea typeface="Arial"/>
              <a:cs typeface="Arial"/>
              <a:sym typeface="Arial"/>
            </a:endParaRPr>
          </a:p>
          <a:p>
            <a:pPr indent="-184150" lvl="1" marL="742950" marR="0" rtl="0" algn="just">
              <a:lnSpc>
                <a:spcPct val="100000"/>
              </a:lnSpc>
              <a:spcBef>
                <a:spcPts val="0"/>
              </a:spcBef>
              <a:spcAft>
                <a:spcPts val="0"/>
              </a:spcAft>
              <a:buClr>
                <a:schemeClr val="dk1"/>
              </a:buClr>
              <a:buSzPts val="1600"/>
              <a:buFont typeface="Calibri"/>
              <a:buNone/>
            </a:pPr>
            <a:r>
              <a:t/>
            </a:r>
            <a:endParaRPr b="0" i="0" sz="1600" u="none" cap="none" strike="noStrike">
              <a:solidFill>
                <a:srgbClr val="262626"/>
              </a:solidFill>
              <a:latin typeface="Candara"/>
              <a:ea typeface="Candara"/>
              <a:cs typeface="Candara"/>
              <a:sym typeface="Candara"/>
            </a:endParaRPr>
          </a:p>
          <a:p>
            <a:pPr indent="-285750" lvl="1" marL="742950" marR="0" rtl="0" algn="just">
              <a:lnSpc>
                <a:spcPct val="100000"/>
              </a:lnSpc>
              <a:spcBef>
                <a:spcPts val="0"/>
              </a:spcBef>
              <a:spcAft>
                <a:spcPts val="0"/>
              </a:spcAft>
              <a:buClr>
                <a:srgbClr val="262626"/>
              </a:buClr>
              <a:buSzPts val="1600"/>
              <a:buFont typeface="Candara"/>
              <a:buChar char="-"/>
            </a:pPr>
            <a:r>
              <a:rPr b="0" i="0" lang="tr-TR" sz="1600" u="none" cap="none" strike="noStrike">
                <a:solidFill>
                  <a:srgbClr val="262626"/>
                </a:solidFill>
                <a:latin typeface="Candara"/>
                <a:ea typeface="Candara"/>
                <a:cs typeface="Candara"/>
                <a:sym typeface="Candara"/>
              </a:rPr>
              <a:t>A discussion on sustainability will ensue for a period of fifteen minutes. The concept of sustainability should be introduced, defined as meeting current needs without compromising the ability of future generations to meet their own needs. The discussion should address the ways in which sustainable practices, including but not limited to reducing carbon footprints, protecting habitats, and sustainable agriculture, can contribute to the protection of endangered species. The students should be encouraged to consider the impact of their own actions on biodiversity, with specific reference to the following areas: waste, energy consumption and the use of plastics.</a:t>
            </a:r>
            <a:endParaRPr b="0" i="0" sz="1600" u="none" cap="none" strike="noStrike">
              <a:solidFill>
                <a:srgbClr val="262626"/>
              </a:solidFill>
              <a:latin typeface="Candara"/>
              <a:ea typeface="Candara"/>
              <a:cs typeface="Candara"/>
              <a:sym typeface="Candara"/>
            </a:endParaRPr>
          </a:p>
          <a:p>
            <a:pPr indent="0" lvl="1"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A logo with a tree in the middle&#10;&#10;Description automatically generated" id="179" name="Google Shape;179;p11"/>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80" name="Google Shape;180;p11"/>
          <p:cNvSpPr/>
          <p:nvPr/>
        </p:nvSpPr>
        <p:spPr>
          <a:xfrm>
            <a:off x="360486" y="0"/>
            <a:ext cx="10698811" cy="735918"/>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11"/>
          <p:cNvSpPr/>
          <p:nvPr/>
        </p:nvSpPr>
        <p:spPr>
          <a:xfrm>
            <a:off x="0" y="1"/>
            <a:ext cx="10911016" cy="735918"/>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p11"/>
          <p:cNvSpPr txBox="1"/>
          <p:nvPr/>
        </p:nvSpPr>
        <p:spPr>
          <a:xfrm>
            <a:off x="0" y="89588"/>
            <a:ext cx="10911016" cy="646331"/>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3600"/>
              <a:buFont typeface="Arial"/>
              <a:buNone/>
            </a:pPr>
            <a:r>
              <a:rPr b="1" i="0" lang="tr-TR" sz="3600" u="none" cap="none" strike="noStrike">
                <a:solidFill>
                  <a:schemeClr val="lt1"/>
                </a:solidFill>
                <a:latin typeface="Candara"/>
                <a:ea typeface="Candara"/>
                <a:cs typeface="Candara"/>
                <a:sym typeface="Candara"/>
              </a:rPr>
              <a:t>Discussion and Reflection 1/2</a:t>
            </a:r>
            <a:endParaRPr b="0" i="0" sz="3600" u="none" cap="none" strike="noStrike">
              <a:solidFill>
                <a:schemeClr val="lt1"/>
              </a:solidFill>
              <a:latin typeface="Candara"/>
              <a:ea typeface="Candara"/>
              <a:cs typeface="Candara"/>
              <a:sym typeface="Candara"/>
            </a:endParaRPr>
          </a:p>
        </p:txBody>
      </p:sp>
      <p:sp>
        <p:nvSpPr>
          <p:cNvPr id="183" name="Google Shape;183;p11"/>
          <p:cNvSpPr txBox="1"/>
          <p:nvPr/>
        </p:nvSpPr>
        <p:spPr>
          <a:xfrm>
            <a:off x="567522" y="896293"/>
            <a:ext cx="10284600" cy="564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tr-TR" sz="1800" u="none" cap="none" strike="noStrike">
                <a:solidFill>
                  <a:srgbClr val="000000"/>
                </a:solidFill>
                <a:latin typeface="Candara"/>
                <a:ea typeface="Candara"/>
                <a:cs typeface="Candara"/>
                <a:sym typeface="Candara"/>
              </a:rPr>
              <a:t>Questions for Group Discussion:</a:t>
            </a:r>
            <a:endParaRPr b="0" i="0" sz="1600" u="none" cap="none" strike="noStrike">
              <a:solidFill>
                <a:schemeClr val="dk1"/>
              </a:solidFill>
              <a:latin typeface="Candara"/>
              <a:ea typeface="Candara"/>
              <a:cs typeface="Candara"/>
              <a:sym typeface="Candara"/>
            </a:endParaRPr>
          </a:p>
          <a:p>
            <a:pPr indent="-285750" lvl="0" marL="285750" marR="0" rtl="0" algn="just">
              <a:lnSpc>
                <a:spcPct val="100000"/>
              </a:lnSpc>
              <a:spcBef>
                <a:spcPts val="600"/>
              </a:spcBef>
              <a:spcAft>
                <a:spcPts val="0"/>
              </a:spcAft>
              <a:buClr>
                <a:schemeClr val="dk1"/>
              </a:buClr>
              <a:buSzPts val="1600"/>
              <a:buFont typeface="Candara"/>
              <a:buChar char="-"/>
            </a:pPr>
            <a:r>
              <a:rPr b="0" i="0" lang="tr-TR" sz="1600" u="none" cap="none" strike="noStrike">
                <a:solidFill>
                  <a:schemeClr val="dk1"/>
                </a:solidFill>
                <a:latin typeface="Candara"/>
                <a:ea typeface="Candara"/>
                <a:cs typeface="Candara"/>
                <a:sym typeface="Candara"/>
              </a:rPr>
              <a:t>What measures might be taken at the individual, community, or governmental level to guarantee the sustainability of heritage sites? What methods might be employed to utilise technology for the preservation and protection of heritage, such as the creation of digital archives, the development of virtual tours, and the implementation of renewable energy sources for conservation purposes?</a:t>
            </a:r>
            <a:endParaRPr b="0" i="0" sz="1600" u="none" cap="none" strike="noStrike">
              <a:solidFill>
                <a:schemeClr val="dk1"/>
              </a:solidFill>
              <a:latin typeface="Candara"/>
              <a:ea typeface="Candara"/>
              <a:cs typeface="Candara"/>
              <a:sym typeface="Candara"/>
            </a:endParaRPr>
          </a:p>
          <a:p>
            <a:pPr indent="0" lvl="0" marL="914400" marR="0" rtl="0" algn="just">
              <a:lnSpc>
                <a:spcPct val="100000"/>
              </a:lnSpc>
              <a:spcBef>
                <a:spcPts val="600"/>
              </a:spcBef>
              <a:spcAft>
                <a:spcPts val="0"/>
              </a:spcAft>
              <a:buClr>
                <a:srgbClr val="000000"/>
              </a:buClr>
              <a:buSzPts val="1400"/>
              <a:buFont typeface="Arial"/>
              <a:buNone/>
            </a:pPr>
            <a:r>
              <a:rPr b="0" i="1" lang="tr-TR" sz="1400" u="none" cap="none" strike="noStrike">
                <a:solidFill>
                  <a:schemeClr val="dk1"/>
                </a:solidFill>
                <a:latin typeface="Candara"/>
                <a:ea typeface="Candara"/>
                <a:cs typeface="Candara"/>
                <a:sym typeface="Candara"/>
              </a:rPr>
              <a:t>- Answer: Governments can legislate to protect heritage from threats like urban development, pollution and vandalism. Governments should provide budgets to maintain, restore and conserve heritage. The implementation of policies that promote responsible tourism and the provision of incentives to businesses that adopt sustainable practices. For individual effort, one cean contribute to the sustainability of the site, visitors should follow guidelines, avoid harmful activities and support environmentally friendly tourism options. The organisation of workshops, exhibitions and educational programmes can be a way of strengthening the link between the community and heritage sites. Communities can adopt environmentally friendly practices, such as recycling programs, waste management and sustainable resource use, around heritage sites.</a:t>
            </a:r>
            <a:endParaRPr b="0" i="1" sz="1400" u="none" cap="none" strike="noStrike">
              <a:solidFill>
                <a:schemeClr val="dk1"/>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a:p>
            <a:pPr indent="-260350" lvl="0" marL="285750" marR="0" rtl="0" algn="l">
              <a:lnSpc>
                <a:spcPct val="100000"/>
              </a:lnSpc>
              <a:spcBef>
                <a:spcPts val="600"/>
              </a:spcBef>
              <a:spcAft>
                <a:spcPts val="0"/>
              </a:spcAft>
              <a:buClr>
                <a:schemeClr val="dk1"/>
              </a:buClr>
              <a:buSzPts val="1200"/>
              <a:buFont typeface="Candara"/>
              <a:buChar char="-"/>
            </a:pPr>
            <a:r>
              <a:rPr b="0" i="0" lang="tr-TR" sz="1200" u="none" cap="none" strike="noStrike">
                <a:solidFill>
                  <a:schemeClr val="dk1"/>
                </a:solidFill>
                <a:latin typeface="Candara"/>
                <a:ea typeface="Candara"/>
                <a:cs typeface="Candara"/>
                <a:sym typeface="Candara"/>
              </a:rPr>
              <a:t> </a:t>
            </a:r>
            <a:r>
              <a:rPr b="0" i="0" lang="tr-TR" sz="1600" u="none" cap="none" strike="noStrike">
                <a:solidFill>
                  <a:schemeClr val="dk1"/>
                </a:solidFill>
                <a:latin typeface="Candara"/>
                <a:ea typeface="Candara"/>
                <a:cs typeface="Candara"/>
                <a:sym typeface="Candara"/>
              </a:rPr>
              <a:t>Why is of natural heritage important and how can sustainability help in this effort?</a:t>
            </a:r>
            <a:endParaRPr b="0" i="0" sz="16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Candara"/>
              <a:ea typeface="Candara"/>
              <a:cs typeface="Candara"/>
              <a:sym typeface="Candara"/>
            </a:endParaRPr>
          </a:p>
          <a:p>
            <a:pPr indent="0" lvl="0" marL="228600" marR="0" rtl="0" algn="just">
              <a:lnSpc>
                <a:spcPct val="100000"/>
              </a:lnSpc>
              <a:spcBef>
                <a:spcPts val="0"/>
              </a:spcBef>
              <a:spcAft>
                <a:spcPts val="0"/>
              </a:spcAft>
              <a:buClr>
                <a:srgbClr val="000000"/>
              </a:buClr>
              <a:buSzPts val="1200"/>
              <a:buFont typeface="Arial"/>
              <a:buNone/>
            </a:pPr>
            <a:r>
              <a:t/>
            </a:r>
            <a:endParaRPr b="0" i="1" sz="1200" u="sng" cap="none" strike="noStrike">
              <a:solidFill>
                <a:srgbClr val="366091"/>
              </a:solidFill>
              <a:latin typeface="Candara"/>
              <a:ea typeface="Candara"/>
              <a:cs typeface="Candara"/>
              <a:sym typeface="Candara"/>
            </a:endParaRPr>
          </a:p>
          <a:p>
            <a:pPr indent="0" lvl="0" marL="914400" marR="0" rtl="0" algn="just">
              <a:lnSpc>
                <a:spcPct val="100000"/>
              </a:lnSpc>
              <a:spcBef>
                <a:spcPts val="0"/>
              </a:spcBef>
              <a:spcAft>
                <a:spcPts val="0"/>
              </a:spcAft>
              <a:buClr>
                <a:srgbClr val="000000"/>
              </a:buClr>
              <a:buSzPts val="1400"/>
              <a:buFont typeface="Arial"/>
              <a:buNone/>
            </a:pPr>
            <a:r>
              <a:rPr b="0" i="1" lang="tr-TR" sz="1400" u="none" cap="none" strike="noStrike">
                <a:solidFill>
                  <a:schemeClr val="dk1"/>
                </a:solidFill>
                <a:latin typeface="Candara"/>
                <a:ea typeface="Candara"/>
                <a:cs typeface="Candara"/>
                <a:sym typeface="Candara"/>
              </a:rPr>
              <a:t>- Answer :</a:t>
            </a:r>
            <a:r>
              <a:rPr b="0" i="1" lang="tr-TR" sz="1400" u="none" cap="none" strike="noStrike">
                <a:solidFill>
                  <a:srgbClr val="366091"/>
                </a:solidFill>
                <a:latin typeface="Candara"/>
                <a:ea typeface="Candara"/>
                <a:cs typeface="Candara"/>
                <a:sym typeface="Candara"/>
              </a:rPr>
              <a:t> </a:t>
            </a:r>
            <a:r>
              <a:rPr b="0" i="1" lang="tr-TR" sz="1400" u="none" cap="none" strike="noStrike">
                <a:solidFill>
                  <a:schemeClr val="dk1"/>
                </a:solidFill>
                <a:latin typeface="Candara"/>
                <a:ea typeface="Candara"/>
                <a:cs typeface="Candara"/>
                <a:sym typeface="Candara"/>
              </a:rPr>
              <a:t>Natural heritage areas, including forests, wetlands, and coral reefs, serve as habitats for a multitude of species and ecosystems that contribute to the maintenance of ecological balance. Biodiversity enhances resilience, enabling ecosystems to adapt to alterations and recuperate from disturbances. The implementation of sustainable practices serves to safeguard biodiversity by curbing the destruction of habitats, pollution, and the adverse effects of climate change. To illustrate, sustainable agricultural practices have the dual benefit of reducing land degradation and safeguarding habitats for native species.</a:t>
            </a:r>
            <a:endParaRPr b="0" i="0" sz="1400" u="none" cap="none" strike="noStrike">
              <a:solidFill>
                <a:schemeClr val="dk1"/>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A logo with a tree in the middle&#10;&#10;Description automatically generated" id="188" name="Google Shape;188;p12"/>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89" name="Google Shape;189;p12"/>
          <p:cNvSpPr/>
          <p:nvPr/>
        </p:nvSpPr>
        <p:spPr>
          <a:xfrm>
            <a:off x="360486" y="0"/>
            <a:ext cx="10698811" cy="735918"/>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12"/>
          <p:cNvSpPr/>
          <p:nvPr/>
        </p:nvSpPr>
        <p:spPr>
          <a:xfrm>
            <a:off x="0" y="1"/>
            <a:ext cx="10911016" cy="735918"/>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12"/>
          <p:cNvSpPr txBox="1"/>
          <p:nvPr/>
        </p:nvSpPr>
        <p:spPr>
          <a:xfrm>
            <a:off x="0" y="89588"/>
            <a:ext cx="10911016" cy="646331"/>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3600"/>
              <a:buFont typeface="Arial"/>
              <a:buNone/>
            </a:pPr>
            <a:r>
              <a:rPr b="1" i="0" lang="tr-TR" sz="3600" u="none" cap="none" strike="noStrike">
                <a:solidFill>
                  <a:schemeClr val="lt1"/>
                </a:solidFill>
                <a:latin typeface="Candara"/>
                <a:ea typeface="Candara"/>
                <a:cs typeface="Candara"/>
                <a:sym typeface="Candara"/>
              </a:rPr>
              <a:t>Discussion and Reflection 2/2</a:t>
            </a:r>
            <a:endParaRPr b="0" i="0" sz="3600" u="none" cap="none" strike="noStrike">
              <a:solidFill>
                <a:schemeClr val="lt1"/>
              </a:solidFill>
              <a:latin typeface="Candara"/>
              <a:ea typeface="Candara"/>
              <a:cs typeface="Candara"/>
              <a:sym typeface="Candara"/>
            </a:endParaRPr>
          </a:p>
        </p:txBody>
      </p:sp>
      <p:sp>
        <p:nvSpPr>
          <p:cNvPr id="192" name="Google Shape;192;p12"/>
          <p:cNvSpPr txBox="1"/>
          <p:nvPr/>
        </p:nvSpPr>
        <p:spPr>
          <a:xfrm>
            <a:off x="148292" y="959444"/>
            <a:ext cx="10911000" cy="514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ndara"/>
              <a:buNone/>
            </a:pPr>
            <a:r>
              <a:rPr b="1" i="0" lang="tr-TR" sz="1600" u="none" cap="none" strike="noStrike">
                <a:solidFill>
                  <a:srgbClr val="000000"/>
                </a:solidFill>
                <a:latin typeface="Candara"/>
                <a:ea typeface="Candara"/>
                <a:cs typeface="Candara"/>
                <a:sym typeface="Candara"/>
              </a:rPr>
              <a:t>Conclusion: </a:t>
            </a:r>
            <a:endParaRPr b="1" i="0" sz="1600" u="none" cap="none" strike="noStrike">
              <a:solidFill>
                <a:srgbClr val="000000"/>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rPr b="0" i="0" lang="tr-TR" sz="1600" u="none" cap="none" strike="noStrike">
                <a:solidFill>
                  <a:schemeClr val="dk1"/>
                </a:solidFill>
                <a:latin typeface="Candara"/>
                <a:ea typeface="Candara"/>
                <a:cs typeface="Candara"/>
                <a:sym typeface="Candara"/>
              </a:rPr>
              <a:t>--   In the absence of sustainable practices, there is a significant risk of degradation, loss, or even disappearance of these sites.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a:p>
            <a:pPr indent="-285750" lvl="0" marL="285750" marR="0" rtl="0" algn="just">
              <a:lnSpc>
                <a:spcPct val="100000"/>
              </a:lnSpc>
              <a:spcBef>
                <a:spcPts val="600"/>
              </a:spcBef>
              <a:spcAft>
                <a:spcPts val="0"/>
              </a:spcAft>
              <a:buClr>
                <a:schemeClr val="dk1"/>
              </a:buClr>
              <a:buSzPts val="1600"/>
              <a:buFont typeface="Candara"/>
              <a:buChar char="-"/>
            </a:pPr>
            <a:r>
              <a:rPr b="0" i="0" lang="tr-TR" sz="1600" u="none" cap="none" strike="noStrike">
                <a:solidFill>
                  <a:schemeClr val="dk1"/>
                </a:solidFill>
                <a:latin typeface="Candara"/>
                <a:ea typeface="Candara"/>
                <a:cs typeface="Candara"/>
                <a:sym typeface="Candara"/>
              </a:rPr>
              <a:t>The objective of this study is to gain insight into the concept of heritage. The project's objective was to examine the      significance of cultural and natural heritage, acknowledging their role in shaping our collective identity, historical narrative, and environmental context. </a:t>
            </a:r>
            <a:endParaRPr b="0" i="0" sz="1600" u="none" cap="none" strike="noStrike">
              <a:solidFill>
                <a:schemeClr val="dk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a:p>
            <a:pPr indent="-285750" lvl="0" marL="285750" marR="0" rtl="0" algn="just">
              <a:lnSpc>
                <a:spcPct val="100000"/>
              </a:lnSpc>
              <a:spcBef>
                <a:spcPts val="600"/>
              </a:spcBef>
              <a:spcAft>
                <a:spcPts val="0"/>
              </a:spcAft>
              <a:buClr>
                <a:schemeClr val="dk1"/>
              </a:buClr>
              <a:buSzPts val="1600"/>
              <a:buFont typeface="Candara"/>
              <a:buChar char="-"/>
            </a:pPr>
            <a:r>
              <a:rPr b="0" i="0" lang="tr-TR" sz="1600" u="none" cap="none" strike="noStrike">
                <a:solidFill>
                  <a:schemeClr val="dk1"/>
                </a:solidFill>
                <a:latin typeface="Candara"/>
                <a:ea typeface="Candara"/>
                <a:cs typeface="Candara"/>
                <a:sym typeface="Candara"/>
              </a:rPr>
              <a:t>The learners were introduced to a variety of heritage sites and the reasons why they are of significance not only at the    local level but also on a global scale. Furthermore, learners came to understand that ensuring the preservation of these valuable heritage sites and traditions for future generations hinges on the implementation of sustainable practices.</a:t>
            </a:r>
            <a:endParaRPr b="0" i="0" sz="1600" u="none" cap="none" strike="noStrike">
              <a:solidFill>
                <a:schemeClr val="dk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rPr b="0" i="0" lang="tr-TR" sz="1600" u="none" cap="none" strike="noStrike">
                <a:solidFill>
                  <a:schemeClr val="dk1"/>
                </a:solidFill>
                <a:latin typeface="Candara"/>
                <a:ea typeface="Candara"/>
                <a:cs typeface="Candara"/>
                <a:sym typeface="Candara"/>
              </a:rPr>
              <a:t> </a:t>
            </a:r>
            <a:endParaRPr b="0" i="0" sz="1600" u="none" cap="none" strike="noStrike">
              <a:solidFill>
                <a:schemeClr val="dk1"/>
              </a:solidFill>
              <a:latin typeface="Candara"/>
              <a:ea typeface="Candara"/>
              <a:cs typeface="Candara"/>
              <a:sym typeface="Candara"/>
            </a:endParaRPr>
          </a:p>
          <a:p>
            <a:pPr indent="-285750" lvl="0" marL="285750" marR="0" rtl="0" algn="just">
              <a:lnSpc>
                <a:spcPct val="100000"/>
              </a:lnSpc>
              <a:spcBef>
                <a:spcPts val="600"/>
              </a:spcBef>
              <a:spcAft>
                <a:spcPts val="0"/>
              </a:spcAft>
              <a:buClr>
                <a:schemeClr val="dk1"/>
              </a:buClr>
              <a:buSzPts val="1600"/>
              <a:buFont typeface="Candara"/>
              <a:buChar char="-"/>
            </a:pPr>
            <a:r>
              <a:rPr b="0" i="0" lang="tr-TR" sz="1600" u="none" cap="none" strike="noStrike">
                <a:solidFill>
                  <a:schemeClr val="dk1"/>
                </a:solidFill>
                <a:latin typeface="Candara"/>
                <a:ea typeface="Candara"/>
                <a:cs typeface="Candara"/>
                <a:sym typeface="Candara"/>
              </a:rPr>
              <a:t>The learners presented creative posters that highlighted the issues facing their selected heritage sites and proposed solutions that were both thoughtful and realistic. They demonstrated an understanding of the ways in which challenges such as climate change, over-tourism, pollution, and a lack of awareness can impact the preservation of heritage. </a:t>
            </a:r>
            <a:endParaRPr b="0" i="0" sz="1600" u="none" cap="none" strike="noStrike">
              <a:solidFill>
                <a:schemeClr val="dk1"/>
              </a:solidFill>
              <a:latin typeface="Candara"/>
              <a:ea typeface="Candara"/>
              <a:cs typeface="Candara"/>
              <a:sym typeface="Candara"/>
            </a:endParaRPr>
          </a:p>
          <a:p>
            <a:pPr indent="-184150" lvl="0" marL="285750" marR="0" rtl="0" algn="just">
              <a:lnSpc>
                <a:spcPct val="100000"/>
              </a:lnSpc>
              <a:spcBef>
                <a:spcPts val="600"/>
              </a:spcBef>
              <a:spcAft>
                <a:spcPts val="0"/>
              </a:spcAft>
              <a:buClr>
                <a:schemeClr val="dk1"/>
              </a:buClr>
              <a:buSzPts val="1600"/>
              <a:buFont typeface="Candara"/>
              <a:buNone/>
            </a:pPr>
            <a:r>
              <a:t/>
            </a:r>
            <a:endParaRPr b="0" i="0" sz="16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600"/>
              <a:buFont typeface="Arial"/>
              <a:buNone/>
            </a:pPr>
            <a:r>
              <a:rPr b="1" i="0" lang="tr-TR" sz="1600" u="none" cap="none" strike="noStrike">
                <a:solidFill>
                  <a:schemeClr val="dk1"/>
                </a:solidFill>
                <a:latin typeface="Candara"/>
                <a:ea typeface="Candara"/>
                <a:cs typeface="Candara"/>
                <a:sym typeface="Candara"/>
              </a:rPr>
              <a:t>Reflection: </a:t>
            </a:r>
            <a:endParaRPr b="1" i="0" sz="16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chemeClr val="dk1"/>
                </a:solidFill>
                <a:latin typeface="Candara"/>
                <a:ea typeface="Candara"/>
                <a:cs typeface="Candara"/>
                <a:sym typeface="Candara"/>
              </a:rPr>
              <a:t>Please use Annex 5 for the reflection session. You can distribute it to learners after you print or adapt it to a Google Form. </a:t>
            </a:r>
            <a:endParaRPr b="0" i="0" sz="1600" u="none" cap="none" strike="noStrike">
              <a:solidFill>
                <a:schemeClr val="dk1"/>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A logo with a tree in the middle&#10;&#10;Description automatically generated" id="197" name="Google Shape;197;g33d60cf5bb2_0_0"/>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98" name="Google Shape;198;g33d60cf5bb2_0_0"/>
          <p:cNvSpPr/>
          <p:nvPr/>
        </p:nvSpPr>
        <p:spPr>
          <a:xfrm>
            <a:off x="360486" y="0"/>
            <a:ext cx="10698900" cy="735900"/>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g33d60cf5bb2_0_0"/>
          <p:cNvSpPr/>
          <p:nvPr/>
        </p:nvSpPr>
        <p:spPr>
          <a:xfrm>
            <a:off x="0" y="1"/>
            <a:ext cx="10911000" cy="735900"/>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g33d60cf5bb2_0_0"/>
          <p:cNvSpPr txBox="1"/>
          <p:nvPr/>
        </p:nvSpPr>
        <p:spPr>
          <a:xfrm>
            <a:off x="0" y="89588"/>
            <a:ext cx="10911000" cy="64650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3600"/>
              <a:buFont typeface="Arial"/>
              <a:buNone/>
            </a:pPr>
            <a:r>
              <a:rPr b="1" i="0" lang="tr-TR" sz="3600" u="none" cap="none" strike="noStrike">
                <a:solidFill>
                  <a:schemeClr val="lt1"/>
                </a:solidFill>
                <a:latin typeface="Candara"/>
                <a:ea typeface="Candara"/>
                <a:cs typeface="Candara"/>
                <a:sym typeface="Candara"/>
              </a:rPr>
              <a:t>Appendix 4</a:t>
            </a:r>
            <a:endParaRPr b="0" i="0" sz="3600" u="none" cap="none" strike="noStrike">
              <a:solidFill>
                <a:schemeClr val="lt1"/>
              </a:solidFill>
              <a:latin typeface="Candara"/>
              <a:ea typeface="Candara"/>
              <a:cs typeface="Candara"/>
              <a:sym typeface="Candara"/>
            </a:endParaRPr>
          </a:p>
        </p:txBody>
      </p:sp>
      <p:sp>
        <p:nvSpPr>
          <p:cNvPr id="201" name="Google Shape;201;g33d60cf5bb2_0_0"/>
          <p:cNvSpPr txBox="1"/>
          <p:nvPr/>
        </p:nvSpPr>
        <p:spPr>
          <a:xfrm>
            <a:off x="495142" y="5177519"/>
            <a:ext cx="10911000" cy="323100"/>
          </a:xfrm>
          <a:prstGeom prst="rect">
            <a:avLst/>
          </a:prstGeom>
          <a:noFill/>
          <a:ln>
            <a:noFill/>
          </a:ln>
        </p:spPr>
        <p:txBody>
          <a:bodyPr anchorCtr="0" anchor="t" bIns="45700" lIns="91425" spcFirstLastPara="1" rIns="91425" wrap="square" tIns="45700">
            <a:spAutoFit/>
          </a:bodyPr>
          <a:lstStyle/>
          <a:p>
            <a:pPr indent="0" lvl="0" marL="457200" marR="0" rtl="0" algn="just">
              <a:lnSpc>
                <a:spcPct val="100000"/>
              </a:lnSpc>
              <a:spcBef>
                <a:spcPts val="600"/>
              </a:spcBef>
              <a:spcAft>
                <a:spcPts val="0"/>
              </a:spcAft>
              <a:buClr>
                <a:srgbClr val="000000"/>
              </a:buClr>
              <a:buSzPts val="1600"/>
              <a:buFont typeface="Arial"/>
              <a:buNone/>
            </a:pPr>
            <a:r>
              <a:rPr lang="tr-TR" sz="1500" u="sng">
                <a:solidFill>
                  <a:schemeClr val="hlink"/>
                </a:solidFill>
                <a:latin typeface="Candara"/>
                <a:ea typeface="Candara"/>
                <a:cs typeface="Candara"/>
                <a:sym typeface="Candara"/>
                <a:hlinkClick r:id="rId4"/>
              </a:rPr>
              <a:t>C</a:t>
            </a:r>
            <a:r>
              <a:rPr lang="tr-TR" sz="1500" u="sng">
                <a:solidFill>
                  <a:schemeClr val="hlink"/>
                </a:solidFill>
                <a:latin typeface="Candara"/>
                <a:ea typeface="Candara"/>
                <a:cs typeface="Candara"/>
                <a:sym typeface="Candara"/>
                <a:hlinkClick r:id="rId5"/>
              </a:rPr>
              <a:t>anva Link is here. </a:t>
            </a:r>
            <a:endParaRPr b="0" i="0" sz="1500" u="none" cap="none" strike="noStrike">
              <a:solidFill>
                <a:schemeClr val="dk1"/>
              </a:solidFill>
              <a:latin typeface="Candara"/>
              <a:ea typeface="Candara"/>
              <a:cs typeface="Candara"/>
              <a:sym typeface="Candara"/>
            </a:endParaRPr>
          </a:p>
        </p:txBody>
      </p:sp>
      <p:pic>
        <p:nvPicPr>
          <p:cNvPr id="202" name="Google Shape;202;g33d60cf5bb2_0_0" title="1 (1).png"/>
          <p:cNvPicPr preferRelativeResize="0"/>
          <p:nvPr/>
        </p:nvPicPr>
        <p:blipFill rotWithShape="1">
          <a:blip r:embed="rId6">
            <a:alphaModFix/>
          </a:blip>
          <a:srcRect b="0" l="0" r="0" t="0"/>
          <a:stretch/>
        </p:blipFill>
        <p:spPr>
          <a:xfrm>
            <a:off x="495150" y="1049975"/>
            <a:ext cx="5092975" cy="3694674"/>
          </a:xfrm>
          <a:prstGeom prst="rect">
            <a:avLst/>
          </a:prstGeom>
          <a:noFill/>
          <a:ln>
            <a:noFill/>
          </a:ln>
        </p:spPr>
      </p:pic>
      <p:pic>
        <p:nvPicPr>
          <p:cNvPr id="203" name="Google Shape;203;g33d60cf5bb2_0_0" title="2 (1).png"/>
          <p:cNvPicPr preferRelativeResize="0"/>
          <p:nvPr/>
        </p:nvPicPr>
        <p:blipFill rotWithShape="1">
          <a:blip r:embed="rId7">
            <a:alphaModFix/>
          </a:blip>
          <a:srcRect b="0" l="0" r="0" t="0"/>
          <a:stretch/>
        </p:blipFill>
        <p:spPr>
          <a:xfrm>
            <a:off x="5938025" y="1962175"/>
            <a:ext cx="5380350" cy="38352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A logo with a tree in the middle&#10;&#10;Description automatically generated" id="208" name="Google Shape;208;g33d60cf5bb2_0_10"/>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209" name="Google Shape;209;g33d60cf5bb2_0_10"/>
          <p:cNvSpPr/>
          <p:nvPr/>
        </p:nvSpPr>
        <p:spPr>
          <a:xfrm>
            <a:off x="360486" y="0"/>
            <a:ext cx="10698900" cy="735900"/>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g33d60cf5bb2_0_10"/>
          <p:cNvSpPr/>
          <p:nvPr/>
        </p:nvSpPr>
        <p:spPr>
          <a:xfrm>
            <a:off x="0" y="1"/>
            <a:ext cx="10911000" cy="735900"/>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g33d60cf5bb2_0_10"/>
          <p:cNvSpPr txBox="1"/>
          <p:nvPr/>
        </p:nvSpPr>
        <p:spPr>
          <a:xfrm>
            <a:off x="0" y="89588"/>
            <a:ext cx="10911000" cy="120060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3600"/>
              <a:buFont typeface="Arial"/>
              <a:buNone/>
            </a:pPr>
            <a:r>
              <a:rPr b="1" i="0" lang="tr-TR" sz="3600" u="none" cap="none" strike="noStrike">
                <a:solidFill>
                  <a:schemeClr val="lt1"/>
                </a:solidFill>
                <a:latin typeface="Candara"/>
                <a:ea typeface="Candara"/>
                <a:cs typeface="Candara"/>
                <a:sym typeface="Candara"/>
              </a:rPr>
              <a:t>Appendix 5 - Reflection Form 1/2</a:t>
            </a:r>
            <a:endParaRPr b="1" i="0" sz="3600" u="none" cap="none" strike="noStrike">
              <a:solidFill>
                <a:schemeClr val="lt1"/>
              </a:solidFill>
              <a:latin typeface="Candara"/>
              <a:ea typeface="Candara"/>
              <a:cs typeface="Candara"/>
              <a:sym typeface="Candara"/>
            </a:endParaRPr>
          </a:p>
          <a:p>
            <a:pPr indent="0" lvl="1" marL="4572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Candara"/>
              <a:ea typeface="Candara"/>
              <a:cs typeface="Candara"/>
              <a:sym typeface="Candara"/>
            </a:endParaRPr>
          </a:p>
        </p:txBody>
      </p:sp>
      <p:sp>
        <p:nvSpPr>
          <p:cNvPr id="212" name="Google Shape;212;g33d60cf5bb2_0_10"/>
          <p:cNvSpPr txBox="1"/>
          <p:nvPr/>
        </p:nvSpPr>
        <p:spPr>
          <a:xfrm>
            <a:off x="640492" y="1266869"/>
            <a:ext cx="10911000" cy="338700"/>
          </a:xfrm>
          <a:prstGeom prst="rect">
            <a:avLst/>
          </a:prstGeom>
          <a:noFill/>
          <a:ln>
            <a:noFill/>
          </a:ln>
        </p:spPr>
        <p:txBody>
          <a:bodyPr anchorCtr="0" anchor="t" bIns="45700" lIns="91425" spcFirstLastPara="1" rIns="91425" wrap="square" tIns="45700">
            <a:spAutoFit/>
          </a:bodyPr>
          <a:lstStyle/>
          <a:p>
            <a:pPr indent="0" lvl="0" marL="457200" marR="0" rtl="0" algn="just">
              <a:lnSpc>
                <a:spcPct val="100000"/>
              </a:lnSpc>
              <a:spcBef>
                <a:spcPts val="60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p:txBody>
      </p:sp>
      <p:sp>
        <p:nvSpPr>
          <p:cNvPr id="213" name="Google Shape;213;g33d60cf5bb2_0_10"/>
          <p:cNvSpPr txBox="1"/>
          <p:nvPr/>
        </p:nvSpPr>
        <p:spPr>
          <a:xfrm>
            <a:off x="781575" y="924725"/>
            <a:ext cx="10129500" cy="5474400"/>
          </a:xfrm>
          <a:prstGeom prst="rect">
            <a:avLst/>
          </a:prstGeom>
          <a:noFill/>
          <a:ln>
            <a:noFill/>
          </a:ln>
        </p:spPr>
        <p:txBody>
          <a:bodyPr anchorCtr="0" anchor="t" bIns="91425" lIns="91425" spcFirstLastPara="1" rIns="91425" wrap="square" tIns="91425">
            <a:noAutofit/>
          </a:bodyPr>
          <a:lstStyle/>
          <a:p>
            <a:pPr indent="0" lvl="0" marL="0" marR="0" rtl="0" algn="ctr">
              <a:lnSpc>
                <a:spcPct val="115833"/>
              </a:lnSpc>
              <a:spcBef>
                <a:spcPts val="0"/>
              </a:spcBef>
              <a:spcAft>
                <a:spcPts val="0"/>
              </a:spcAft>
              <a:buClr>
                <a:schemeClr val="dk1"/>
              </a:buClr>
              <a:buSzPts val="1100"/>
              <a:buFont typeface="Arial"/>
              <a:buNone/>
            </a:pPr>
            <a:r>
              <a:rPr b="1" i="0" lang="tr-TR" sz="1800" u="none" cap="none" strike="noStrike">
                <a:solidFill>
                  <a:schemeClr val="dk1"/>
                </a:solidFill>
                <a:latin typeface="Candara"/>
                <a:ea typeface="Candara"/>
                <a:cs typeface="Candara"/>
                <a:sym typeface="Candara"/>
              </a:rPr>
              <a:t>Reflection Form</a:t>
            </a:r>
            <a:endParaRPr b="1" i="0" sz="18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chemeClr val="dk1"/>
              </a:buClr>
              <a:buSzPts val="1100"/>
              <a:buFont typeface="Arial"/>
              <a:buNone/>
            </a:pPr>
            <a:r>
              <a:rPr b="0" i="0" lang="tr-TR" sz="1400" u="none" cap="none" strike="noStrike">
                <a:solidFill>
                  <a:schemeClr val="dk1"/>
                </a:solidFill>
                <a:latin typeface="Candara"/>
                <a:ea typeface="Candara"/>
                <a:cs typeface="Candara"/>
                <a:sym typeface="Candara"/>
              </a:rPr>
              <a:t>1. What have you learnt today about the cultural landscape of the Wachau?</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chemeClr val="dk1"/>
              </a:buClr>
              <a:buSzPts val="1100"/>
              <a:buFont typeface="Arial"/>
              <a:buNone/>
            </a:pPr>
            <a:r>
              <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chemeClr val="dk1"/>
              </a:buClr>
              <a:buSzPts val="1100"/>
              <a:buFont typeface="Arial"/>
              <a:buNone/>
            </a:pPr>
            <a:r>
              <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chemeClr val="dk1"/>
              </a:buClr>
              <a:buSzPts val="1100"/>
              <a:buFont typeface="Arial"/>
              <a:buNone/>
            </a:pPr>
            <a:r>
              <a:rPr b="0" i="0" lang="tr-TR" sz="1400" u="none" cap="none" strike="noStrike">
                <a:solidFill>
                  <a:schemeClr val="dk1"/>
                </a:solidFill>
                <a:latin typeface="Candara"/>
                <a:ea typeface="Candara"/>
                <a:cs typeface="Candara"/>
                <a:sym typeface="Candara"/>
              </a:rPr>
              <a:t>2. What was your level of understanding of today's activity? Please circle. </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80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Very well</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Somewhat</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Not very</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chemeClr val="dk1"/>
              </a:buClr>
              <a:buSzPts val="1100"/>
              <a:buFont typeface="Arial"/>
              <a:buNone/>
            </a:pPr>
            <a:r>
              <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chemeClr val="dk1"/>
              </a:buClr>
              <a:buSzPts val="1100"/>
              <a:buFont typeface="Arial"/>
              <a:buNone/>
            </a:pPr>
            <a:r>
              <a:rPr b="0" i="0" lang="tr-TR" sz="1400" u="none" cap="none" strike="noStrike">
                <a:solidFill>
                  <a:schemeClr val="dk1"/>
                </a:solidFill>
                <a:latin typeface="Candara"/>
                <a:ea typeface="Candara"/>
                <a:cs typeface="Candara"/>
                <a:sym typeface="Candara"/>
              </a:rPr>
              <a:t>3. Which activity did you enjoy most? (Circle one or more options):</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80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Learning about the Wachau landscape</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Role-playing different people from the Wachau</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Listening to the ideas of my classmates</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Something else: _______________</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chemeClr val="dk1"/>
              </a:buClr>
              <a:buSzPts val="1100"/>
              <a:buFont typeface="Arial"/>
              <a:buNone/>
            </a:pPr>
            <a:r>
              <a:t/>
            </a:r>
            <a:endParaRPr b="0" i="0" sz="12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80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A logo with a tree in the middle&#10;&#10;Description automatically generated" id="218" name="Google Shape;218;g33d60cf5bb2_0_21"/>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219" name="Google Shape;219;g33d60cf5bb2_0_21"/>
          <p:cNvSpPr/>
          <p:nvPr/>
        </p:nvSpPr>
        <p:spPr>
          <a:xfrm>
            <a:off x="360486" y="0"/>
            <a:ext cx="10698900" cy="735900"/>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g33d60cf5bb2_0_21"/>
          <p:cNvSpPr/>
          <p:nvPr/>
        </p:nvSpPr>
        <p:spPr>
          <a:xfrm>
            <a:off x="0" y="1"/>
            <a:ext cx="10911000" cy="735900"/>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33d60cf5bb2_0_21"/>
          <p:cNvSpPr txBox="1"/>
          <p:nvPr/>
        </p:nvSpPr>
        <p:spPr>
          <a:xfrm>
            <a:off x="0" y="89588"/>
            <a:ext cx="10911000" cy="120060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chemeClr val="dk1"/>
              </a:buClr>
              <a:buSzPts val="3600"/>
              <a:buFont typeface="Arial"/>
              <a:buNone/>
            </a:pPr>
            <a:r>
              <a:rPr b="1" i="0" lang="tr-TR" sz="3600" u="none" cap="none" strike="noStrike">
                <a:solidFill>
                  <a:schemeClr val="lt1"/>
                </a:solidFill>
                <a:latin typeface="Candara"/>
                <a:ea typeface="Candara"/>
                <a:cs typeface="Candara"/>
                <a:sym typeface="Candara"/>
              </a:rPr>
              <a:t>Appendix 5 - Reflection Form 2/2</a:t>
            </a:r>
            <a:endParaRPr b="1" i="0" sz="3600" u="none" cap="none" strike="noStrike">
              <a:solidFill>
                <a:schemeClr val="lt1"/>
              </a:solidFill>
              <a:latin typeface="Candara"/>
              <a:ea typeface="Candara"/>
              <a:cs typeface="Candara"/>
              <a:sym typeface="Candara"/>
            </a:endParaRPr>
          </a:p>
          <a:p>
            <a:pPr indent="0" lvl="1" marL="4572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Candara"/>
              <a:ea typeface="Candara"/>
              <a:cs typeface="Candara"/>
              <a:sym typeface="Candara"/>
            </a:endParaRPr>
          </a:p>
        </p:txBody>
      </p:sp>
      <p:sp>
        <p:nvSpPr>
          <p:cNvPr id="222" name="Google Shape;222;g33d60cf5bb2_0_21"/>
          <p:cNvSpPr txBox="1"/>
          <p:nvPr/>
        </p:nvSpPr>
        <p:spPr>
          <a:xfrm>
            <a:off x="640492" y="1266869"/>
            <a:ext cx="10911000" cy="338700"/>
          </a:xfrm>
          <a:prstGeom prst="rect">
            <a:avLst/>
          </a:prstGeom>
          <a:noFill/>
          <a:ln>
            <a:noFill/>
          </a:ln>
        </p:spPr>
        <p:txBody>
          <a:bodyPr anchorCtr="0" anchor="t" bIns="45700" lIns="91425" spcFirstLastPara="1" rIns="91425" wrap="square" tIns="45700">
            <a:spAutoFit/>
          </a:bodyPr>
          <a:lstStyle/>
          <a:p>
            <a:pPr indent="0" lvl="0" marL="457200" marR="0" rtl="0" algn="just">
              <a:lnSpc>
                <a:spcPct val="100000"/>
              </a:lnSpc>
              <a:spcBef>
                <a:spcPts val="60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p:txBody>
      </p:sp>
      <p:sp>
        <p:nvSpPr>
          <p:cNvPr id="223" name="Google Shape;223;g33d60cf5bb2_0_21"/>
          <p:cNvSpPr txBox="1"/>
          <p:nvPr/>
        </p:nvSpPr>
        <p:spPr>
          <a:xfrm>
            <a:off x="781575" y="924725"/>
            <a:ext cx="10129500" cy="5474400"/>
          </a:xfrm>
          <a:prstGeom prst="rect">
            <a:avLst/>
          </a:prstGeom>
          <a:noFill/>
          <a:ln>
            <a:noFill/>
          </a:ln>
        </p:spPr>
        <p:txBody>
          <a:bodyPr anchorCtr="0" anchor="t" bIns="91425" lIns="91425" spcFirstLastPara="1" rIns="91425" wrap="square" tIns="91425">
            <a:noAutofit/>
          </a:bodyPr>
          <a:lstStyle/>
          <a:p>
            <a:pPr indent="0" lvl="0" marL="0" marR="0" rtl="0" algn="ctr">
              <a:lnSpc>
                <a:spcPct val="115833"/>
              </a:lnSpc>
              <a:spcBef>
                <a:spcPts val="0"/>
              </a:spcBef>
              <a:spcAft>
                <a:spcPts val="0"/>
              </a:spcAft>
              <a:buClr>
                <a:srgbClr val="000000"/>
              </a:buClr>
              <a:buSzPts val="1800"/>
              <a:buFont typeface="Arial"/>
              <a:buNone/>
            </a:pPr>
            <a:r>
              <a:rPr b="1" i="0" lang="tr-TR" sz="1800" u="none" cap="none" strike="noStrike">
                <a:solidFill>
                  <a:schemeClr val="dk1"/>
                </a:solidFill>
                <a:latin typeface="Candara"/>
                <a:ea typeface="Candara"/>
                <a:cs typeface="Candara"/>
                <a:sym typeface="Candara"/>
              </a:rPr>
              <a:t>Reflection Form</a:t>
            </a:r>
            <a:endParaRPr b="1" i="0" sz="18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rgbClr val="000000"/>
              </a:buClr>
              <a:buSzPts val="1400"/>
              <a:buFont typeface="Arial"/>
              <a:buNone/>
            </a:pPr>
            <a:r>
              <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rgbClr val="000000"/>
              </a:buClr>
              <a:buSzPts val="1400"/>
              <a:buFont typeface="Arial"/>
              <a:buNone/>
            </a:pPr>
            <a:r>
              <a:rPr b="0" i="0" lang="tr-TR" sz="1400" u="none" cap="none" strike="noStrike">
                <a:solidFill>
                  <a:schemeClr val="dk1"/>
                </a:solidFill>
                <a:latin typeface="Candara"/>
                <a:ea typeface="Candara"/>
                <a:cs typeface="Candara"/>
                <a:sym typeface="Candara"/>
              </a:rPr>
              <a:t>4. Was there anything about the activity that you found challenging?</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rgbClr val="000000"/>
              </a:buClr>
              <a:buSzPts val="1400"/>
              <a:buFont typeface="Arial"/>
              <a:buNone/>
            </a:pPr>
            <a:r>
              <a:rPr b="0" i="0" lang="tr-TR" sz="1400" u="none" cap="none" strike="noStrike">
                <a:solidFill>
                  <a:schemeClr val="dk1"/>
                </a:solidFill>
                <a:latin typeface="Candara"/>
                <a:ea typeface="Candara"/>
                <a:cs typeface="Candara"/>
                <a:sym typeface="Candara"/>
              </a:rPr>
              <a:t>      Yes, there was: _______________</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rgbClr val="000000"/>
              </a:buClr>
              <a:buSzPts val="1400"/>
              <a:buFont typeface="Arial"/>
              <a:buNone/>
            </a:pPr>
            <a:r>
              <a:rPr b="0" i="0" lang="tr-TR" sz="1400" u="none" cap="none" strike="noStrike">
                <a:solidFill>
                  <a:schemeClr val="dk1"/>
                </a:solidFill>
                <a:latin typeface="Candara"/>
                <a:ea typeface="Candara"/>
                <a:cs typeface="Candara"/>
                <a:sym typeface="Candara"/>
              </a:rPr>
              <a:t>      No, I didn't find anything challenging.</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rgbClr val="000000"/>
              </a:buClr>
              <a:buSzPts val="1400"/>
              <a:buFont typeface="Arial"/>
              <a:buNone/>
            </a:pPr>
            <a:r>
              <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rgbClr val="000000"/>
              </a:buClr>
              <a:buSzPts val="1400"/>
              <a:buFont typeface="Arial"/>
              <a:buNone/>
            </a:pPr>
            <a:r>
              <a:rPr b="0" i="0" lang="tr-TR" sz="1400" u="none" cap="none" strike="noStrike">
                <a:solidFill>
                  <a:schemeClr val="dk1"/>
                </a:solidFill>
                <a:latin typeface="Candara"/>
                <a:ea typeface="Candara"/>
                <a:cs typeface="Candara"/>
                <a:sym typeface="Candara"/>
              </a:rPr>
              <a:t>5. Overall, how would you rate today's activity? (Circle one):</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80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Excellent</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Good</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Fair</a:t>
            </a:r>
            <a:endParaRPr b="0" i="0" sz="1400" u="none" cap="none" strike="noStrike">
              <a:solidFill>
                <a:schemeClr val="dk1"/>
              </a:solidFill>
              <a:latin typeface="Candara"/>
              <a:ea typeface="Candara"/>
              <a:cs typeface="Candara"/>
              <a:sym typeface="Candara"/>
            </a:endParaRPr>
          </a:p>
          <a:p>
            <a:pPr indent="-317500" lvl="0" marL="457200" marR="0" rtl="0" algn="l">
              <a:lnSpc>
                <a:spcPct val="115833"/>
              </a:lnSpc>
              <a:spcBef>
                <a:spcPts val="0"/>
              </a:spcBef>
              <a:spcAft>
                <a:spcPts val="0"/>
              </a:spcAft>
              <a:buClr>
                <a:schemeClr val="dk1"/>
              </a:buClr>
              <a:buSzPts val="1400"/>
              <a:buFont typeface="Candara"/>
              <a:buAutoNum type="alphaLcPeriod"/>
            </a:pPr>
            <a:r>
              <a:rPr b="0" i="0" lang="tr-TR" sz="1400" u="none" cap="none" strike="noStrike">
                <a:solidFill>
                  <a:schemeClr val="dk1"/>
                </a:solidFill>
                <a:latin typeface="Candara"/>
                <a:ea typeface="Candara"/>
                <a:cs typeface="Candara"/>
                <a:sym typeface="Candara"/>
              </a:rPr>
              <a:t>Not so good</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rgbClr val="000000"/>
              </a:buClr>
              <a:buSzPts val="1400"/>
              <a:buFont typeface="Arial"/>
              <a:buNone/>
            </a:pPr>
            <a:r>
              <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0"/>
              </a:spcAft>
              <a:buClr>
                <a:srgbClr val="000000"/>
              </a:buClr>
              <a:buSzPts val="1400"/>
              <a:buFont typeface="Arial"/>
              <a:buNone/>
            </a:pPr>
            <a:r>
              <a:rPr b="0" i="0" lang="tr-TR" sz="1400" u="none" cap="none" strike="noStrike">
                <a:solidFill>
                  <a:schemeClr val="dk1"/>
                </a:solidFill>
                <a:latin typeface="Candara"/>
                <a:ea typeface="Candara"/>
                <a:cs typeface="Candara"/>
                <a:sym typeface="Candara"/>
              </a:rPr>
              <a:t>6. To improve this lesson, what is one suggestion you have?</a:t>
            </a:r>
            <a:endParaRPr b="0" i="0" sz="1400" u="none" cap="none" strike="noStrike">
              <a:solidFill>
                <a:schemeClr val="dk1"/>
              </a:solidFill>
              <a:latin typeface="Candara"/>
              <a:ea typeface="Candara"/>
              <a:cs typeface="Candara"/>
              <a:sym typeface="Candara"/>
            </a:endParaRPr>
          </a:p>
          <a:p>
            <a:pPr indent="0" lvl="0" marL="0" marR="0" rtl="0" algn="l">
              <a:lnSpc>
                <a:spcPct val="115833"/>
              </a:lnSpc>
              <a:spcBef>
                <a:spcPts val="800"/>
              </a:spcBef>
              <a:spcAft>
                <a:spcPts val="80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A logo with a tree in the middle&#10;&#10;Description automatically generated" id="95" name="Google Shape;95;p2"/>
          <p:cNvPicPr preferRelativeResize="0"/>
          <p:nvPr/>
        </p:nvPicPr>
        <p:blipFill rotWithShape="1">
          <a:blip r:embed="rId3">
            <a:alphaModFix/>
          </a:blip>
          <a:srcRect b="0" l="0" r="0" t="0"/>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2"/>
          <p:cNvSpPr txBox="1"/>
          <p:nvPr/>
        </p:nvSpPr>
        <p:spPr>
          <a:xfrm>
            <a:off x="-79131" y="2074783"/>
            <a:ext cx="12192000" cy="16311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1200"/>
              </a:spcBef>
              <a:spcAft>
                <a:spcPts val="0"/>
              </a:spcAft>
              <a:buClr>
                <a:srgbClr val="000000"/>
              </a:buClr>
              <a:buSzPts val="4400"/>
              <a:buFont typeface="Arial"/>
              <a:buNone/>
            </a:pPr>
            <a:r>
              <a:t/>
            </a:r>
            <a:endParaRPr b="1" i="0" sz="4400" u="none" cap="none" strike="noStrike">
              <a:solidFill>
                <a:srgbClr val="FFFFFF"/>
              </a:solidFill>
              <a:latin typeface="Candara"/>
              <a:ea typeface="Candara"/>
              <a:cs typeface="Candara"/>
              <a:sym typeface="Candara"/>
            </a:endParaRPr>
          </a:p>
          <a:p>
            <a:pPr indent="0" lvl="0" marL="0" marR="0" rtl="0" algn="ctr">
              <a:lnSpc>
                <a:spcPct val="100000"/>
              </a:lnSpc>
              <a:spcBef>
                <a:spcPts val="1200"/>
              </a:spcBef>
              <a:spcAft>
                <a:spcPts val="0"/>
              </a:spcAft>
              <a:buClr>
                <a:srgbClr val="000000"/>
              </a:buClr>
              <a:buSzPts val="3600"/>
              <a:buFont typeface="Arial"/>
              <a:buNone/>
            </a:pPr>
            <a:r>
              <a:rPr b="1" i="0" lang="tr-TR" sz="3600" u="none" cap="none" strike="noStrike">
                <a:solidFill>
                  <a:srgbClr val="FFFFFF"/>
                </a:solidFill>
                <a:latin typeface="Candara"/>
                <a:ea typeface="Candara"/>
                <a:cs typeface="Candara"/>
                <a:sym typeface="Candara"/>
              </a:rPr>
              <a:t>LESSON 2: Natural Heritage and SUSTAINABLITY</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A logo with a tree in the middle&#10;&#10;Description automatically generated" id="102" name="Google Shape;102;p3"/>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3600"/>
              <a:buFont typeface="Arial"/>
              <a:buNone/>
            </a:pPr>
            <a:r>
              <a:rPr b="1" i="0" lang="tr-TR" sz="3600" u="none" cap="none" strike="noStrike">
                <a:solidFill>
                  <a:srgbClr val="FFFFFF"/>
                </a:solidFill>
                <a:latin typeface="Candara"/>
                <a:ea typeface="Candara"/>
                <a:cs typeface="Candara"/>
                <a:sym typeface="Candara"/>
              </a:rPr>
              <a:t>DEFINITIONS &amp; KEY CONCEPTS I</a:t>
            </a:r>
            <a:endParaRPr b="0" i="0" sz="3600" u="none" cap="none" strike="noStrike">
              <a:solidFill>
                <a:schemeClr val="dk1"/>
              </a:solidFill>
              <a:latin typeface="Times New Roman"/>
              <a:ea typeface="Times New Roman"/>
              <a:cs typeface="Times New Roman"/>
              <a:sym typeface="Times New Roman"/>
            </a:endParaRPr>
          </a:p>
        </p:txBody>
      </p:sp>
      <p:sp>
        <p:nvSpPr>
          <p:cNvPr id="106" name="Google Shape;106;p3"/>
          <p:cNvSpPr txBox="1"/>
          <p:nvPr/>
        </p:nvSpPr>
        <p:spPr>
          <a:xfrm>
            <a:off x="360486" y="933275"/>
            <a:ext cx="609805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A99374"/>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000"/>
              <a:buFont typeface="Arial"/>
              <a:buNone/>
            </a:pPr>
            <a:r>
              <a:rPr b="1" i="0" lang="tr-TR" sz="2000" u="none" cap="none" strike="noStrike">
                <a:solidFill>
                  <a:srgbClr val="A99374"/>
                </a:solidFill>
                <a:latin typeface="Candara"/>
                <a:ea typeface="Candara"/>
                <a:cs typeface="Candara"/>
                <a:sym typeface="Candara"/>
              </a:rPr>
              <a:t>1.1. Definition of Natural Heritage</a:t>
            </a:r>
            <a:endParaRPr b="1" i="0" sz="2000" u="none" cap="none" strike="noStrike">
              <a:solidFill>
                <a:srgbClr val="A99374"/>
              </a:solidFill>
              <a:latin typeface="Candara"/>
              <a:ea typeface="Candara"/>
              <a:cs typeface="Candara"/>
              <a:sym typeface="Candara"/>
            </a:endParaRPr>
          </a:p>
        </p:txBody>
      </p:sp>
      <p:sp>
        <p:nvSpPr>
          <p:cNvPr id="107" name="Google Shape;107;p3"/>
          <p:cNvSpPr txBox="1"/>
          <p:nvPr/>
        </p:nvSpPr>
        <p:spPr>
          <a:xfrm>
            <a:off x="843053" y="2073907"/>
            <a:ext cx="11117655"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3F3F3F"/>
                </a:solidFill>
                <a:latin typeface="Candara"/>
                <a:ea typeface="Candara"/>
                <a:cs typeface="Candara"/>
                <a:sym typeface="Candara"/>
              </a:rPr>
              <a:t>Natural heritage includes natural features, geological and geomorphological formations and defined areas that are home to endangered animal and plant species and natural sites of scientific, conservation or natural beauty value. </a:t>
            </a:r>
            <a:endParaRPr b="0" i="0" sz="1800" u="none" cap="none" strike="noStrike">
              <a:solidFill>
                <a:srgbClr val="3F3F3F"/>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rgbClr val="3F3F3F"/>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800"/>
              <a:buFont typeface="Arial"/>
              <a:buNone/>
            </a:pPr>
            <a:r>
              <a:rPr b="0" i="0" lang="tr-TR" sz="1800" u="none" cap="none" strike="noStrike">
                <a:solidFill>
                  <a:srgbClr val="3F3F3F"/>
                </a:solidFill>
                <a:latin typeface="Candara"/>
                <a:ea typeface="Candara"/>
                <a:cs typeface="Candara"/>
                <a:sym typeface="Candara"/>
              </a:rPr>
              <a:t>It includes privately and publicly protected natural areas, zoos, aquariums and botanical gardens, natural habitats, marine ecosystems, protected areas, reservoirs, etc.</a:t>
            </a:r>
            <a:endParaRPr b="0" i="0" sz="1800" u="none" cap="none" strike="noStrike">
              <a:solidFill>
                <a:srgbClr val="3F3F3F"/>
              </a:solidFill>
              <a:latin typeface="Candara"/>
              <a:ea typeface="Candara"/>
              <a:cs typeface="Candara"/>
              <a:sym typeface="Candara"/>
            </a:endParaRPr>
          </a:p>
          <a:p>
            <a:pPr indent="-171450" lvl="0" marL="285750" marR="0" rtl="0" algn="l">
              <a:lnSpc>
                <a:spcPct val="100000"/>
              </a:lnSpc>
              <a:spcBef>
                <a:spcPts val="600"/>
              </a:spcBef>
              <a:spcAft>
                <a:spcPts val="0"/>
              </a:spcAft>
              <a:buClr>
                <a:schemeClr val="dk1"/>
              </a:buClr>
              <a:buSzPts val="1800"/>
              <a:buFont typeface="Calibri"/>
              <a:buNone/>
            </a:pPr>
            <a:r>
              <a:t/>
            </a:r>
            <a:endParaRPr b="0" i="0" sz="1800" u="none" cap="none" strike="noStrike">
              <a:solidFill>
                <a:srgbClr val="3F3F3F"/>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800"/>
              <a:buFont typeface="Arial"/>
              <a:buNone/>
            </a:pPr>
            <a:r>
              <a:rPr b="0" i="0" lang="tr-TR" sz="1800" u="none" cap="none" strike="noStrike">
                <a:solidFill>
                  <a:srgbClr val="3F3F3F"/>
                </a:solidFill>
                <a:latin typeface="Candara"/>
                <a:ea typeface="Candara"/>
                <a:cs typeface="Candara"/>
                <a:sym typeface="Candara"/>
              </a:rPr>
              <a:t>Cultural and natural heritage reflects the richness and diversity of human civilization and the natural world, contributing to social cohesion, identity formation, and ecological balance.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A logo with a tree in the middle&#10;&#10;Description automatically generated" id="112" name="Google Shape;112;p4"/>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13" name="Google Shape;113;p4"/>
          <p:cNvSpPr/>
          <p:nvPr/>
        </p:nvSpPr>
        <p:spPr>
          <a:xfrm>
            <a:off x="360486" y="-1"/>
            <a:ext cx="10698811" cy="735919"/>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4"/>
          <p:cNvSpPr/>
          <p:nvPr/>
        </p:nvSpPr>
        <p:spPr>
          <a:xfrm>
            <a:off x="0" y="0"/>
            <a:ext cx="10911016" cy="735919"/>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4"/>
          <p:cNvSpPr txBox="1"/>
          <p:nvPr/>
        </p:nvSpPr>
        <p:spPr>
          <a:xfrm>
            <a:off x="0" y="89588"/>
            <a:ext cx="9646508" cy="646331"/>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FFFFFF"/>
              </a:buClr>
              <a:buSzPts val="3600"/>
              <a:buFont typeface="Candara"/>
              <a:buNone/>
            </a:pPr>
            <a:r>
              <a:rPr b="1" i="0" lang="tr-TR" sz="3600" u="none" cap="none" strike="noStrike">
                <a:solidFill>
                  <a:srgbClr val="FFFFFF"/>
                </a:solidFill>
                <a:latin typeface="Candara"/>
                <a:ea typeface="Candara"/>
                <a:cs typeface="Candara"/>
                <a:sym typeface="Candara"/>
              </a:rPr>
              <a:t>DEFINITIONS &amp; KEY CONCEPTS II</a:t>
            </a:r>
            <a:endParaRPr b="0" i="0" sz="3600" u="none" cap="none" strike="noStrike">
              <a:solidFill>
                <a:srgbClr val="000000"/>
              </a:solidFill>
              <a:latin typeface="Times New Roman"/>
              <a:ea typeface="Times New Roman"/>
              <a:cs typeface="Times New Roman"/>
              <a:sym typeface="Times New Roman"/>
            </a:endParaRPr>
          </a:p>
        </p:txBody>
      </p:sp>
      <p:sp>
        <p:nvSpPr>
          <p:cNvPr id="116" name="Google Shape;116;p4"/>
          <p:cNvSpPr txBox="1"/>
          <p:nvPr/>
        </p:nvSpPr>
        <p:spPr>
          <a:xfrm>
            <a:off x="543176" y="899805"/>
            <a:ext cx="10206600" cy="5278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tr-TR" sz="2000" u="none" cap="none" strike="noStrike">
                <a:solidFill>
                  <a:srgbClr val="A99374"/>
                </a:solidFill>
                <a:latin typeface="Candara"/>
                <a:ea typeface="Candara"/>
                <a:cs typeface="Candara"/>
                <a:sym typeface="Candara"/>
              </a:rPr>
              <a:t>Biodiversity</a:t>
            </a:r>
            <a:endParaRPr b="1" i="0" sz="2000" u="none" cap="none" strike="noStrike">
              <a:solidFill>
                <a:srgbClr val="A99374"/>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700"/>
              <a:buFont typeface="Arial"/>
              <a:buNone/>
            </a:pPr>
            <a:r>
              <a:rPr b="0" i="0" lang="tr-TR" sz="1700" u="none" cap="none" strike="noStrike">
                <a:solidFill>
                  <a:srgbClr val="3F3F3F"/>
                </a:solidFill>
                <a:latin typeface="Candara"/>
                <a:ea typeface="Candara"/>
                <a:cs typeface="Candara"/>
                <a:sym typeface="Candara"/>
              </a:rPr>
              <a:t>Biodiversity - the variety of life on Earth - provides us with ecosystem services that are vital to human health, well-being and economies. However, societies and economies are threatened by the rapid loss of terrestrial, marine and freshwater biodiversity. </a:t>
            </a:r>
            <a:endParaRPr b="0" i="0" sz="1700" u="none" cap="none" strike="noStrike">
              <a:solidFill>
                <a:srgbClr val="3F3F3F"/>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2000"/>
              <a:buFont typeface="Arial"/>
              <a:buNone/>
            </a:pPr>
            <a:r>
              <a:t/>
            </a:r>
            <a:endParaRPr b="1" i="0" sz="2000" u="none" cap="none" strike="noStrike">
              <a:solidFill>
                <a:srgbClr val="A99374"/>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700"/>
              <a:buFont typeface="Arial"/>
              <a:buNone/>
            </a:pPr>
            <a:r>
              <a:rPr b="0" i="0" lang="tr-TR" sz="1700" u="none" cap="none" strike="noStrike">
                <a:solidFill>
                  <a:srgbClr val="3F3F3F"/>
                </a:solidFill>
                <a:latin typeface="Candara"/>
                <a:ea typeface="Candara"/>
                <a:cs typeface="Candara"/>
                <a:sym typeface="Candara"/>
              </a:rPr>
              <a:t>Ambitious policies and scaled-up funding needed to halt biodiversity loss by 2030.Concerted action on many  </a:t>
            </a:r>
            <a:r>
              <a:rPr b="0" i="0" lang="tr-TR" sz="1700" u="none" cap="none" strike="noStrike">
                <a:solidFill>
                  <a:srgbClr val="3F3F3F"/>
                </a:solidFill>
                <a:latin typeface="Candara"/>
                <a:ea typeface="Candara"/>
                <a:cs typeface="Candara"/>
                <a:sym typeface="Candara"/>
              </a:rPr>
              <a:t>     </a:t>
            </a:r>
            <a:r>
              <a:rPr b="0" i="0" lang="tr-TR" sz="1700" u="none" cap="none" strike="noStrike">
                <a:solidFill>
                  <a:srgbClr val="3F3F3F"/>
                </a:solidFill>
                <a:latin typeface="Candara"/>
                <a:ea typeface="Candara"/>
                <a:cs typeface="Candara"/>
                <a:sym typeface="Candara"/>
              </a:rPr>
              <a:t>fronts is needed to address the multiple pressures on biodiversity, as agreed in the Kunming-Montreal Global Biodiversity Framework. The rate of global biodiversity loss is unprecedented and accelerating. The five main drivers of this loss are land and sea use change, overexploitation of natural resources, climate change, pollution and invasive alien species.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700"/>
              <a:buFont typeface="Arial"/>
              <a:buNone/>
            </a:pPr>
            <a:r>
              <a:t/>
            </a:r>
            <a:endParaRPr b="0" i="0" sz="1700" u="none" cap="none" strike="noStrike">
              <a:solidFill>
                <a:srgbClr val="3F3F3F"/>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700"/>
              <a:buFont typeface="Arial"/>
              <a:buNone/>
            </a:pPr>
            <a:r>
              <a:rPr b="0" i="0" lang="tr-TR" sz="1700" u="none" cap="none" strike="noStrike">
                <a:solidFill>
                  <a:srgbClr val="3F3F3F"/>
                </a:solidFill>
                <a:latin typeface="Candara"/>
                <a:ea typeface="Candara"/>
                <a:cs typeface="Candara"/>
                <a:sym typeface="Candara"/>
              </a:rPr>
              <a:t>Biodiversity forms the web of life on which we depend for so many things - food, water, medicines, a stable climate, economic growth and more. More than half of global GDP depends on nature. More than 1 billion people depend on forests for their livelihoods. And land and sea absorb more than half of all carbon emissions. But nature is in crisis. Up to a million species are threatened with extinction, many within decades. Irreplaceable ecosystems such as parts of the Amazon rainforest are being turned from carbon sinks into carbon sources by deforestation. And 85 per cent of wetlands, such as salt marshes and mangrove swamps, which absorb large amounts of carbon, have disappeared. </a:t>
            </a:r>
            <a:endParaRPr b="0" i="0" sz="1700" u="none" cap="none" strike="noStrike">
              <a:solidFill>
                <a:srgbClr val="3F3F3F"/>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A logo with a tree in the middle&#10;&#10;Description automatically generated" id="121" name="Google Shape;121;p5"/>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22" name="Google Shape;122;p5"/>
          <p:cNvSpPr/>
          <p:nvPr/>
        </p:nvSpPr>
        <p:spPr>
          <a:xfrm>
            <a:off x="360486" y="-1"/>
            <a:ext cx="10698811" cy="808893"/>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5"/>
          <p:cNvSpPr/>
          <p:nvPr/>
        </p:nvSpPr>
        <p:spPr>
          <a:xfrm>
            <a:off x="0" y="1"/>
            <a:ext cx="10911016" cy="808892"/>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5"/>
          <p:cNvSpPr txBox="1"/>
          <p:nvPr/>
        </p:nvSpPr>
        <p:spPr>
          <a:xfrm>
            <a:off x="-212205" y="112057"/>
            <a:ext cx="10911016" cy="584775"/>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FFFFFF"/>
              </a:buClr>
              <a:buSzPts val="3200"/>
              <a:buFont typeface="Candara"/>
              <a:buNone/>
            </a:pPr>
            <a:r>
              <a:rPr b="1" i="0" lang="tr-TR" sz="3200" u="none" cap="none" strike="noStrike">
                <a:solidFill>
                  <a:srgbClr val="FFFFFF"/>
                </a:solidFill>
                <a:latin typeface="Candara"/>
                <a:ea typeface="Candara"/>
                <a:cs typeface="Candara"/>
                <a:sym typeface="Candara"/>
              </a:rPr>
              <a:t>Best Practice - Wachau Cultural Landscape, Austria</a:t>
            </a:r>
            <a:endParaRPr b="0" i="0" sz="1400" u="none" cap="none" strike="noStrike">
              <a:solidFill>
                <a:srgbClr val="000000"/>
              </a:solidFill>
              <a:latin typeface="Arial"/>
              <a:ea typeface="Arial"/>
              <a:cs typeface="Arial"/>
              <a:sym typeface="Arial"/>
            </a:endParaRPr>
          </a:p>
        </p:txBody>
      </p:sp>
      <p:sp>
        <p:nvSpPr>
          <p:cNvPr id="125" name="Google Shape;125;p5"/>
          <p:cNvSpPr txBox="1"/>
          <p:nvPr/>
        </p:nvSpPr>
        <p:spPr>
          <a:xfrm>
            <a:off x="704335" y="2197893"/>
            <a:ext cx="10206681" cy="2893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3F3F3F"/>
              </a:buClr>
              <a:buSzPts val="1800"/>
              <a:buFont typeface="Candara"/>
              <a:buChar char="-"/>
            </a:pPr>
            <a:r>
              <a:rPr b="0" i="0" lang="tr-TR" sz="1800" u="none" cap="none" strike="noStrike">
                <a:solidFill>
                  <a:srgbClr val="3F3F3F"/>
                </a:solidFill>
                <a:latin typeface="Candara"/>
                <a:ea typeface="Candara"/>
                <a:cs typeface="Candara"/>
                <a:sym typeface="Candara"/>
              </a:rPr>
              <a:t>The Wachau is a stretch of the Danube valley between Melk and Krems, a remarkably well-preserved    medieval landscape that has evolved organically over time. </a:t>
            </a:r>
            <a:endParaRPr b="0" i="0" sz="1800" u="none" cap="none" strike="noStrike">
              <a:solidFill>
                <a:srgbClr val="3F3F3F"/>
              </a:solidFill>
              <a:latin typeface="Candara"/>
              <a:ea typeface="Candara"/>
              <a:cs typeface="Candara"/>
              <a:sym typeface="Candara"/>
            </a:endParaRPr>
          </a:p>
          <a:p>
            <a:pPr indent="-171450" lvl="0" marL="285750" marR="0" rtl="0" algn="l">
              <a:lnSpc>
                <a:spcPct val="100000"/>
              </a:lnSpc>
              <a:spcBef>
                <a:spcPts val="600"/>
              </a:spcBef>
              <a:spcAft>
                <a:spcPts val="0"/>
              </a:spcAft>
              <a:buClr>
                <a:schemeClr val="dk1"/>
              </a:buClr>
              <a:buSzPts val="1800"/>
              <a:buFont typeface="Calibri"/>
              <a:buNone/>
            </a:pPr>
            <a:r>
              <a:t/>
            </a:r>
            <a:endParaRPr b="0" i="0" sz="1800" u="none" cap="none" strike="noStrike">
              <a:solidFill>
                <a:srgbClr val="3F3F3F"/>
              </a:solidFill>
              <a:latin typeface="Candara"/>
              <a:ea typeface="Candara"/>
              <a:cs typeface="Candara"/>
              <a:sym typeface="Candara"/>
            </a:endParaRPr>
          </a:p>
          <a:p>
            <a:pPr indent="-285750" lvl="0" marL="285750" marR="0" rtl="0" algn="l">
              <a:lnSpc>
                <a:spcPct val="100000"/>
              </a:lnSpc>
              <a:spcBef>
                <a:spcPts val="600"/>
              </a:spcBef>
              <a:spcAft>
                <a:spcPts val="0"/>
              </a:spcAft>
              <a:buClr>
                <a:srgbClr val="3F3F3F"/>
              </a:buClr>
              <a:buSzPts val="1800"/>
              <a:buFont typeface="Candara"/>
              <a:buChar char="-"/>
            </a:pPr>
            <a:r>
              <a:rPr b="0" i="0" lang="tr-TR" sz="1800" u="none" cap="none" strike="noStrike">
                <a:solidFill>
                  <a:srgbClr val="3F3F3F"/>
                </a:solidFill>
                <a:latin typeface="Candara"/>
                <a:ea typeface="Candara"/>
                <a:cs typeface="Candara"/>
                <a:sym typeface="Candara"/>
              </a:rPr>
              <a:t>The architecture in the towns and villages shows the development of the region and its society over many centuries. </a:t>
            </a:r>
            <a:endParaRPr b="0" i="0" sz="1800" u="none" cap="none" strike="noStrike">
              <a:solidFill>
                <a:srgbClr val="3F3F3F"/>
              </a:solidFill>
              <a:latin typeface="Candara"/>
              <a:ea typeface="Candara"/>
              <a:cs typeface="Candara"/>
              <a:sym typeface="Candara"/>
            </a:endParaRPr>
          </a:p>
          <a:p>
            <a:pPr indent="-171450" lvl="0" marL="285750" marR="0" rtl="0" algn="l">
              <a:lnSpc>
                <a:spcPct val="100000"/>
              </a:lnSpc>
              <a:spcBef>
                <a:spcPts val="600"/>
              </a:spcBef>
              <a:spcAft>
                <a:spcPts val="0"/>
              </a:spcAft>
              <a:buClr>
                <a:schemeClr val="dk1"/>
              </a:buClr>
              <a:buSzPts val="1800"/>
              <a:buFont typeface="Calibri"/>
              <a:buNone/>
            </a:pPr>
            <a:r>
              <a:t/>
            </a:r>
            <a:endParaRPr b="0" i="0" sz="1800" u="none" cap="none" strike="noStrike">
              <a:solidFill>
                <a:srgbClr val="3F3F3F"/>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800"/>
              <a:buFont typeface="Arial"/>
              <a:buNone/>
            </a:pPr>
            <a:r>
              <a:rPr b="0" i="0" lang="tr-TR" sz="1800" u="none" cap="none" strike="noStrike">
                <a:solidFill>
                  <a:srgbClr val="3F3F3F"/>
                </a:solidFill>
                <a:latin typeface="Candara"/>
                <a:ea typeface="Candara"/>
                <a:cs typeface="Candara"/>
                <a:sym typeface="Candara"/>
              </a:rPr>
              <a:t>-    The Wachau has inspired romantic legends for centuries and the castles are full of tales of love and     heartbreak, especially from the Middle Ages. Explore Wachau's natural paradise through its riverside villages and discover a land of castles, majestic abbeys and breathtaking wineries.</a:t>
            </a:r>
            <a:endParaRPr b="0" i="0" sz="1400" u="none" cap="none" strike="noStrike">
              <a:solidFill>
                <a:srgbClr val="000000"/>
              </a:solidFill>
              <a:latin typeface="Arial"/>
              <a:ea typeface="Arial"/>
              <a:cs typeface="Arial"/>
              <a:sym typeface="Arial"/>
            </a:endParaRPr>
          </a:p>
        </p:txBody>
      </p:sp>
      <p:sp>
        <p:nvSpPr>
          <p:cNvPr id="126" name="Google Shape;126;p5"/>
          <p:cNvSpPr txBox="1"/>
          <p:nvPr/>
        </p:nvSpPr>
        <p:spPr>
          <a:xfrm>
            <a:off x="704335" y="1318726"/>
            <a:ext cx="609805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tr-TR" sz="2000" u="none" cap="none" strike="noStrike">
                <a:solidFill>
                  <a:srgbClr val="A99374"/>
                </a:solidFill>
                <a:latin typeface="Candara"/>
                <a:ea typeface="Candara"/>
                <a:cs typeface="Candara"/>
                <a:sym typeface="Candara"/>
              </a:rPr>
              <a:t>Wachau Cultural Landscape, Austria</a:t>
            </a:r>
            <a:endParaRPr b="1" i="0" sz="2000" u="none" cap="none" strike="noStrike">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A logo with a tree in the middle&#10;&#10;Description automatically generated" id="131" name="Google Shape;131;p6"/>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32" name="Google Shape;132;p6"/>
          <p:cNvSpPr/>
          <p:nvPr/>
        </p:nvSpPr>
        <p:spPr>
          <a:xfrm>
            <a:off x="360486" y="-1"/>
            <a:ext cx="10698811" cy="808893"/>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6"/>
          <p:cNvSpPr/>
          <p:nvPr/>
        </p:nvSpPr>
        <p:spPr>
          <a:xfrm>
            <a:off x="0" y="-1"/>
            <a:ext cx="10911016" cy="808892"/>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6"/>
          <p:cNvSpPr txBox="1"/>
          <p:nvPr/>
        </p:nvSpPr>
        <p:spPr>
          <a:xfrm>
            <a:off x="-148281" y="89587"/>
            <a:ext cx="10911016" cy="52322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2800"/>
              <a:buFont typeface="Arial"/>
              <a:buNone/>
            </a:pPr>
            <a:r>
              <a:rPr b="1" i="0" lang="tr-TR" sz="2800" u="none" cap="none" strike="noStrike">
                <a:solidFill>
                  <a:srgbClr val="FFFFFF"/>
                </a:solidFill>
                <a:latin typeface="Candara"/>
                <a:ea typeface="Candara"/>
                <a:cs typeface="Candara"/>
                <a:sym typeface="Candara"/>
              </a:rPr>
              <a:t>SOME DEFINITIONS &amp; CONCEPTS 1/2</a:t>
            </a:r>
            <a:endParaRPr b="0" i="0" sz="2800" u="none" cap="none" strike="noStrike">
              <a:solidFill>
                <a:schemeClr val="dk1"/>
              </a:solidFill>
              <a:latin typeface="Times New Roman"/>
              <a:ea typeface="Times New Roman"/>
              <a:cs typeface="Times New Roman"/>
              <a:sym typeface="Times New Roman"/>
            </a:endParaRPr>
          </a:p>
        </p:txBody>
      </p:sp>
      <p:sp>
        <p:nvSpPr>
          <p:cNvPr id="135" name="Google Shape;135;p6"/>
          <p:cNvSpPr txBox="1"/>
          <p:nvPr/>
        </p:nvSpPr>
        <p:spPr>
          <a:xfrm>
            <a:off x="631907" y="1328424"/>
            <a:ext cx="10279109" cy="473975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3A3838"/>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t/>
            </a:r>
            <a:endParaRPr b="0" i="0" sz="1600" u="none" cap="none" strike="noStrike">
              <a:solidFill>
                <a:srgbClr val="3A3838"/>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rPr b="0" i="0" lang="tr-TR" sz="1600" u="none" cap="none" strike="noStrike">
                <a:solidFill>
                  <a:srgbClr val="3A3838"/>
                </a:solidFill>
                <a:latin typeface="Candara"/>
                <a:ea typeface="Candara"/>
                <a:cs typeface="Candara"/>
                <a:sym typeface="Candara"/>
              </a:rPr>
              <a:t>The area of Prespes Lakes, comprising Megali and Mikri Prespa in Greece, provides an exemplar of the harmonious coexistence of humans and nature. The PNP is a protected area of global significance, classified as an ecosystem of outstanding importance. It has been identified as one of Europe's most significant transboundary 'ecological brick sites'. It is noteworthy that the Prespa National Park, a restricted geographical area, is home to a diverse array of life forms, including numerous rare, endangered, and endemic species. The Prespa National Park (PNP) is located in the northwest of Greece, within the Region of West Macedonia. It encompasses an area of 327 km², and forms part of the Transboundary Prespa Park.</a:t>
            </a:r>
            <a:endParaRPr b="0" i="0" sz="1600" u="none" cap="none" strike="noStrike">
              <a:solidFill>
                <a:srgbClr val="3A3838"/>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t/>
            </a:r>
            <a:endParaRPr b="0" i="0" sz="1600" u="none" cap="none" strike="noStrike">
              <a:solidFill>
                <a:srgbClr val="3A3838"/>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t/>
            </a:r>
            <a:endParaRPr b="0" i="0" sz="1600" u="none" cap="none" strike="noStrike">
              <a:solidFill>
                <a:srgbClr val="3A3838"/>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rPr b="0" i="0" lang="tr-TR" sz="1600" u="none" cap="none" strike="noStrike">
                <a:solidFill>
                  <a:srgbClr val="3A3838"/>
                </a:solidFill>
                <a:latin typeface="Candara"/>
                <a:ea typeface="Candara"/>
                <a:cs typeface="Candara"/>
                <a:sym typeface="Candara"/>
              </a:rPr>
              <a:t>The landscape of the Göreme Valley and its surrounding area has been entirely sculpted by erosion, which has created unique rock-hewn sanctuaries containing compelling evidence of the Byzantine art produced during the post-Iconoclastic period. Additionally, the region boasts a variety of subterranean settlements, including dwellings, troglodyte villages, and underground towns. These structures, which date back to the 4th century, offer insights into the traditional human habitat of the region.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600"/>
              <a:buFont typeface="Arial"/>
              <a:buNone/>
            </a:pPr>
            <a:r>
              <a:t/>
            </a:r>
            <a:endParaRPr b="0" i="0" sz="1600" u="none" cap="none" strike="noStrike">
              <a:solidFill>
                <a:srgbClr val="3A3838"/>
              </a:solidFill>
              <a:latin typeface="Candara"/>
              <a:ea typeface="Candara"/>
              <a:cs typeface="Candara"/>
              <a:sym typeface="Candara"/>
            </a:endParaRPr>
          </a:p>
        </p:txBody>
      </p:sp>
      <p:sp>
        <p:nvSpPr>
          <p:cNvPr id="136" name="Google Shape;136;p6"/>
          <p:cNvSpPr txBox="1"/>
          <p:nvPr/>
        </p:nvSpPr>
        <p:spPr>
          <a:xfrm>
            <a:off x="360486" y="959437"/>
            <a:ext cx="1117223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tr-TR" sz="2000" u="none" cap="none" strike="noStrike">
                <a:solidFill>
                  <a:srgbClr val="A99374"/>
                </a:solidFill>
                <a:latin typeface="Candara"/>
                <a:ea typeface="Candara"/>
                <a:cs typeface="Candara"/>
                <a:sym typeface="Candara"/>
              </a:rPr>
              <a:t>3. The Role of Natural Heritage on Sustainability– some examples</a:t>
            </a:r>
            <a:endParaRPr b="1" i="0" sz="2000" u="none" cap="none" strike="noStrike">
              <a:solidFill>
                <a:srgbClr val="A99374"/>
              </a:solidFill>
              <a:latin typeface="Candara"/>
              <a:ea typeface="Candara"/>
              <a:cs typeface="Candara"/>
              <a:sym typeface="Candara"/>
            </a:endParaRPr>
          </a:p>
        </p:txBody>
      </p:sp>
      <p:sp>
        <p:nvSpPr>
          <p:cNvPr id="137" name="Google Shape;137;p6"/>
          <p:cNvSpPr txBox="1"/>
          <p:nvPr/>
        </p:nvSpPr>
        <p:spPr>
          <a:xfrm>
            <a:off x="695282" y="1177878"/>
            <a:ext cx="7804119" cy="7232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Calibri"/>
              <a:buNone/>
            </a:pPr>
            <a:r>
              <a:t/>
            </a:r>
            <a:endParaRPr b="1" i="0" sz="1800" u="none" cap="none" strike="noStrike">
              <a:solidFill>
                <a:srgbClr val="A99374"/>
              </a:solidFill>
              <a:latin typeface="Candara"/>
              <a:ea typeface="Candara"/>
              <a:cs typeface="Candara"/>
              <a:sym typeface="Candara"/>
            </a:endParaRPr>
          </a:p>
          <a:p>
            <a:pPr indent="0" lvl="0" marL="0" marR="0" rtl="0" algn="just">
              <a:lnSpc>
                <a:spcPct val="100000"/>
              </a:lnSpc>
              <a:spcBef>
                <a:spcPts val="600"/>
              </a:spcBef>
              <a:spcAft>
                <a:spcPts val="0"/>
              </a:spcAft>
              <a:buClr>
                <a:srgbClr val="A99374"/>
              </a:buClr>
              <a:buSzPts val="1800"/>
              <a:buFont typeface="Candara"/>
              <a:buNone/>
            </a:pPr>
            <a:r>
              <a:rPr b="1" i="0" lang="tr-TR" sz="1800" u="none" cap="none" strike="noStrike">
                <a:solidFill>
                  <a:srgbClr val="A99374"/>
                </a:solidFill>
                <a:latin typeface="Candara"/>
                <a:ea typeface="Candara"/>
                <a:cs typeface="Candara"/>
                <a:sym typeface="Candara"/>
              </a:rPr>
              <a:t>THE AREA OF PRESPES LAKES: MEGALI AND MIKRI PRESPA, GREECE</a:t>
            </a:r>
            <a:endParaRPr b="0" i="0" sz="1400" u="none" cap="none" strike="noStrike">
              <a:solidFill>
                <a:srgbClr val="000000"/>
              </a:solidFill>
              <a:latin typeface="Arial"/>
              <a:ea typeface="Arial"/>
              <a:cs typeface="Arial"/>
              <a:sym typeface="Arial"/>
            </a:endParaRPr>
          </a:p>
        </p:txBody>
      </p:sp>
      <p:pic>
        <p:nvPicPr>
          <p:cNvPr id="138" name="Google Shape;138;p6"/>
          <p:cNvPicPr preferRelativeResize="0"/>
          <p:nvPr/>
        </p:nvPicPr>
        <p:blipFill rotWithShape="1">
          <a:blip r:embed="rId4">
            <a:alphaModFix/>
          </a:blip>
          <a:srcRect b="0" l="0" r="0" t="0"/>
          <a:stretch/>
        </p:blipFill>
        <p:spPr>
          <a:xfrm>
            <a:off x="601015" y="3906367"/>
            <a:ext cx="8230313" cy="4938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A logo with a tree in the middle&#10;&#10;Description automatically generated" id="143" name="Google Shape;143;p7"/>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44" name="Google Shape;144;p7"/>
          <p:cNvSpPr/>
          <p:nvPr/>
        </p:nvSpPr>
        <p:spPr>
          <a:xfrm>
            <a:off x="360486" y="-1"/>
            <a:ext cx="10698811" cy="808893"/>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7"/>
          <p:cNvSpPr/>
          <p:nvPr/>
        </p:nvSpPr>
        <p:spPr>
          <a:xfrm>
            <a:off x="0" y="1"/>
            <a:ext cx="10911016" cy="808892"/>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7"/>
          <p:cNvSpPr txBox="1"/>
          <p:nvPr/>
        </p:nvSpPr>
        <p:spPr>
          <a:xfrm>
            <a:off x="-148281" y="89587"/>
            <a:ext cx="10911016" cy="461665"/>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2400"/>
              <a:buFont typeface="Arial"/>
              <a:buNone/>
            </a:pPr>
            <a:r>
              <a:rPr b="1" i="0" lang="tr-TR" sz="2400" u="none" cap="none" strike="noStrike">
                <a:solidFill>
                  <a:srgbClr val="FFFFFF"/>
                </a:solidFill>
                <a:latin typeface="Candara"/>
                <a:ea typeface="Candara"/>
                <a:cs typeface="Candara"/>
                <a:sym typeface="Candara"/>
              </a:rPr>
              <a:t>SOME DEFINITIONS &amp; CONCEPTS 2/2</a:t>
            </a:r>
            <a:endParaRPr b="0" i="0" sz="2400" u="none" cap="none" strike="noStrike">
              <a:solidFill>
                <a:schemeClr val="dk1"/>
              </a:solidFill>
              <a:latin typeface="Times New Roman"/>
              <a:ea typeface="Times New Roman"/>
              <a:cs typeface="Times New Roman"/>
              <a:sym typeface="Times New Roman"/>
            </a:endParaRPr>
          </a:p>
        </p:txBody>
      </p:sp>
      <p:sp>
        <p:nvSpPr>
          <p:cNvPr id="147" name="Google Shape;147;p7"/>
          <p:cNvSpPr txBox="1"/>
          <p:nvPr/>
        </p:nvSpPr>
        <p:spPr>
          <a:xfrm>
            <a:off x="453452" y="1220665"/>
            <a:ext cx="10004112" cy="478592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rPr b="1" i="0" lang="tr-TR" sz="1600" u="none" cap="none" strike="noStrike">
                <a:solidFill>
                  <a:srgbClr val="A99374"/>
                </a:solidFill>
                <a:latin typeface="Candara"/>
                <a:ea typeface="Candara"/>
                <a:cs typeface="Candara"/>
                <a:sym typeface="Candara"/>
              </a:rPr>
              <a:t>TRAKAI HISTORICAL NATIONAL PARK, LITHUANIA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600"/>
              <a:buFont typeface="Arial"/>
              <a:buNone/>
            </a:pPr>
            <a:r>
              <a:rPr b="0" i="0" lang="tr-TR" sz="1600" u="none" cap="none" strike="noStrike">
                <a:solidFill>
                  <a:srgbClr val="212121"/>
                </a:solidFill>
                <a:latin typeface="Candara"/>
                <a:ea typeface="Candara"/>
                <a:cs typeface="Candara"/>
                <a:sym typeface="Candara"/>
              </a:rPr>
              <a:t>Trakai Park is situated in the eastern region of the Lithuanian Republic, approximately 25 km to the west of the capital city, Vilnius. This distinctive and concentrated collection of natural and cultural assets encapsulates pivotal eras and occurrences in Lithuania's and Eastern Europe's shared history. It encompasses a meticulously preserved cultural landscape centred on an historic town and castle complexes situated amidst a lake landscape.</a:t>
            </a:r>
            <a:endParaRPr b="0" i="0" sz="1600" u="none" cap="none" strike="noStrike">
              <a:solidFill>
                <a:srgbClr val="21212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t/>
            </a:r>
            <a:endParaRPr b="0" i="0" sz="1600" u="none" cap="none" strike="noStrike">
              <a:solidFill>
                <a:srgbClr val="21212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Arial"/>
              <a:buNone/>
            </a:pPr>
            <a:r>
              <a:rPr b="1" i="0" lang="tr-TR" sz="1600" u="none" cap="none" strike="noStrike">
                <a:solidFill>
                  <a:srgbClr val="A99374"/>
                </a:solidFill>
                <a:latin typeface="Candara"/>
                <a:ea typeface="Candara"/>
                <a:cs typeface="Candara"/>
                <a:sym typeface="Candara"/>
              </a:rPr>
              <a:t>RUNDALE PALACE ENSEMBLE WITH A GARDEN AND FOREST PARK, LETONIA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600"/>
              <a:buFont typeface="Arial"/>
              <a:buNone/>
            </a:pPr>
            <a:r>
              <a:rPr b="0" i="0" lang="tr-TR" sz="1600" u="none" cap="none" strike="noStrike">
                <a:solidFill>
                  <a:srgbClr val="212121"/>
                </a:solidFill>
                <a:latin typeface="Candara"/>
                <a:ea typeface="Candara"/>
                <a:cs typeface="Candara"/>
                <a:sym typeface="Candara"/>
              </a:rPr>
              <a:t>The Rundāle Palace ensemble, comprising a garden and forest park, is situated in the Zemgale plain in close proximity to the Latvian-Lithuanian border. The nearest town is Bauska, situated 12 km away, with Jelgava located 43 km away and Riga 79 km away. The Palace territory encompasses an area of 85 hectares and comprises a variety of features, including a complex of buildings, the site of an old medieval castle, and a pond. Additionally, it features orchards on the eastern, western, and northern sides, a French garden, a forest park, a plant nursery, a garden area, and parking lots on the eastern and western sides.</a:t>
            </a:r>
            <a:endParaRPr b="0" i="0" sz="1600" u="none" cap="none" strike="noStrike">
              <a:solidFill>
                <a:srgbClr val="21212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400"/>
              <a:buFont typeface="Arial"/>
              <a:buNone/>
            </a:pPr>
            <a:r>
              <a:t/>
            </a:r>
            <a:endParaRPr b="0" i="0" sz="1400" u="none" cap="none" strike="noStrike">
              <a:solidFill>
                <a:srgbClr val="21212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400"/>
              <a:buFont typeface="Arial"/>
              <a:buNone/>
            </a:pPr>
            <a:r>
              <a:t/>
            </a:r>
            <a:endParaRPr b="0" i="0" sz="1400" u="none" cap="none" strike="noStrike">
              <a:solidFill>
                <a:srgbClr val="212121"/>
              </a:solidFill>
              <a:latin typeface="Inter"/>
              <a:ea typeface="Inter"/>
              <a:cs typeface="Inter"/>
              <a:sym typeface="Inter"/>
            </a:endParaRPr>
          </a:p>
          <a:p>
            <a:pPr indent="0" lvl="0" marL="0" marR="0" rtl="0" algn="just">
              <a:lnSpc>
                <a:spcPct val="100000"/>
              </a:lnSpc>
              <a:spcBef>
                <a:spcPts val="600"/>
              </a:spcBef>
              <a:spcAft>
                <a:spcPts val="0"/>
              </a:spcAft>
              <a:buClr>
                <a:srgbClr val="000000"/>
              </a:buClr>
              <a:buSzPts val="1300"/>
              <a:buFont typeface="Arial"/>
              <a:buNone/>
            </a:pPr>
            <a:r>
              <a:t/>
            </a:r>
            <a:endParaRPr b="0" i="0" sz="1300" u="none" cap="none" strike="noStrik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A logo with a tree in the middle&#10;&#10;Description automatically generated" id="152" name="Google Shape;152;p8"/>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53" name="Google Shape;153;p8"/>
          <p:cNvSpPr/>
          <p:nvPr/>
        </p:nvSpPr>
        <p:spPr>
          <a:xfrm>
            <a:off x="360486" y="-1"/>
            <a:ext cx="10698811" cy="808893"/>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8"/>
          <p:cNvSpPr/>
          <p:nvPr/>
        </p:nvSpPr>
        <p:spPr>
          <a:xfrm>
            <a:off x="0" y="1"/>
            <a:ext cx="10911016" cy="808892"/>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8"/>
          <p:cNvSpPr txBox="1"/>
          <p:nvPr/>
        </p:nvSpPr>
        <p:spPr>
          <a:xfrm>
            <a:off x="-148281" y="89587"/>
            <a:ext cx="10911016" cy="461665"/>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2400"/>
              <a:buFont typeface="Arial"/>
              <a:buNone/>
            </a:pPr>
            <a:r>
              <a:rPr b="1" i="0" lang="tr-TR" sz="2400" u="none" cap="none" strike="noStrike">
                <a:solidFill>
                  <a:srgbClr val="FFFFFF"/>
                </a:solidFill>
                <a:latin typeface="Candara"/>
                <a:ea typeface="Candara"/>
                <a:cs typeface="Candara"/>
                <a:sym typeface="Candara"/>
              </a:rPr>
              <a:t>Interactive Activity 1/3</a:t>
            </a:r>
            <a:endParaRPr b="0" i="0" sz="2400" u="none" cap="none" strike="noStrike">
              <a:solidFill>
                <a:schemeClr val="dk1"/>
              </a:solidFill>
              <a:latin typeface="Times New Roman"/>
              <a:ea typeface="Times New Roman"/>
              <a:cs typeface="Times New Roman"/>
              <a:sym typeface="Times New Roman"/>
            </a:endParaRPr>
          </a:p>
        </p:txBody>
      </p:sp>
      <p:sp>
        <p:nvSpPr>
          <p:cNvPr id="156" name="Google Shape;156;p8"/>
          <p:cNvSpPr txBox="1"/>
          <p:nvPr/>
        </p:nvSpPr>
        <p:spPr>
          <a:xfrm>
            <a:off x="449331" y="808892"/>
            <a:ext cx="10012500" cy="6726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600"/>
              <a:buFont typeface="Candara"/>
              <a:buNone/>
            </a:pPr>
            <a:r>
              <a:rPr b="1" i="0" lang="tr-TR" sz="1600" u="none" cap="none" strike="noStrike">
                <a:solidFill>
                  <a:srgbClr val="000000"/>
                </a:solidFill>
                <a:latin typeface="Candara"/>
                <a:ea typeface="Candara"/>
                <a:cs typeface="Candara"/>
                <a:sym typeface="Candara"/>
              </a:rPr>
              <a:t>Objective:</a:t>
            </a:r>
            <a:endParaRPr b="1" i="0" sz="1600" u="none" cap="none" strike="noStrike">
              <a:solidFill>
                <a:srgbClr val="000000"/>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600"/>
              <a:buFont typeface="Candara"/>
              <a:buNone/>
            </a:pPr>
            <a:r>
              <a:rPr b="0" i="0" lang="tr-TR" sz="1600" u="none" cap="none" strike="noStrike">
                <a:solidFill>
                  <a:srgbClr val="000000"/>
                </a:solidFill>
                <a:latin typeface="Candara"/>
                <a:ea typeface="Candara"/>
                <a:cs typeface="Candara"/>
                <a:sym typeface="Candara"/>
              </a:rPr>
              <a:t>The aim of this activity is providing students with a deeper understanding of natural heritage, its importance and the threats it faces. Apart from this, encouraging learners to analyse complex environmental issues, evaluate potential solutions and propose innovative conservation strategies. Besides this, learners can provide opportunities to work in teams, share ideas and work together to develop solutions to real-world problems and enable learner to communicate their findings and ideas clearly and persuasively through a variety of media. Through a project-based learning approach, learners will gain hands-on experience, develop essential skills and contribute to the protection of our planet's natural heritage.</a:t>
            </a:r>
            <a:endParaRPr b="0" i="0" sz="1600" u="none" cap="none" strike="noStrike">
              <a:solidFill>
                <a:srgbClr val="000000"/>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600"/>
              <a:buFont typeface="Candara"/>
              <a:buNone/>
            </a:pPr>
            <a:r>
              <a:rPr b="1" i="0" lang="tr-TR" sz="1600" u="none" cap="none" strike="noStrike">
                <a:solidFill>
                  <a:srgbClr val="000000"/>
                </a:solidFill>
                <a:latin typeface="Candara"/>
                <a:ea typeface="Candara"/>
                <a:cs typeface="Candara"/>
                <a:sym typeface="Candara"/>
              </a:rPr>
              <a:t>Materials Needed: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Candara"/>
              <a:buNone/>
            </a:pPr>
            <a:r>
              <a:rPr b="0" i="0" lang="tr-TR" sz="1600" u="none" cap="none" strike="noStrike">
                <a:solidFill>
                  <a:srgbClr val="000000"/>
                </a:solidFill>
                <a:latin typeface="Candara"/>
                <a:ea typeface="Candara"/>
                <a:cs typeface="Candara"/>
                <a:sym typeface="Candara"/>
              </a:rPr>
              <a:t>- Printed handouts with information on various cultural and natural heritage sites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Candara"/>
              <a:buNone/>
            </a:pPr>
            <a:r>
              <a:rPr b="0" i="0" lang="tr-TR" sz="1600" u="none" cap="none" strike="noStrike">
                <a:solidFill>
                  <a:srgbClr val="000000"/>
                </a:solidFill>
                <a:latin typeface="Candara"/>
                <a:ea typeface="Candara"/>
                <a:cs typeface="Candara"/>
                <a:sym typeface="Candara"/>
              </a:rPr>
              <a:t>- Markers, colored pencils, glue, scissors</a:t>
            </a:r>
            <a:endParaRPr b="0" i="0" sz="1600" u="none" cap="none" strike="noStrike">
              <a:solidFill>
                <a:srgbClr val="000000"/>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600"/>
              <a:buFont typeface="Candara"/>
              <a:buNone/>
            </a:pPr>
            <a:r>
              <a:rPr b="0" i="0" lang="tr-TR" sz="1600" u="none" cap="none" strike="noStrike">
                <a:solidFill>
                  <a:srgbClr val="000000"/>
                </a:solidFill>
                <a:latin typeface="Candara"/>
                <a:ea typeface="Candara"/>
                <a:cs typeface="Candara"/>
                <a:sym typeface="Candara"/>
              </a:rPr>
              <a:t>- Printed or digital images of cultural and natural heritage sites</a:t>
            </a:r>
            <a:endParaRPr b="0" i="0" sz="1600" u="none" cap="none" strike="noStrike">
              <a:solidFill>
                <a:srgbClr val="000000"/>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600"/>
              <a:buFont typeface="Candara"/>
              <a:buNone/>
            </a:pPr>
            <a:r>
              <a:rPr b="0" i="0" lang="tr-TR" sz="1600" u="none" cap="none" strike="noStrike">
                <a:solidFill>
                  <a:srgbClr val="000000"/>
                </a:solidFill>
                <a:latin typeface="Candara"/>
                <a:ea typeface="Candara"/>
                <a:cs typeface="Candara"/>
                <a:sym typeface="Candara"/>
              </a:rPr>
              <a:t>- A projector</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600"/>
              </a:spcBef>
              <a:spcAft>
                <a:spcPts val="0"/>
              </a:spcAft>
              <a:buClr>
                <a:schemeClr val="dk1"/>
              </a:buClr>
              <a:buSzPts val="1600"/>
              <a:buFont typeface="Calibri"/>
              <a:buNone/>
            </a:pPr>
            <a:r>
              <a:t/>
            </a:r>
            <a:endParaRPr b="0" i="0" sz="1600" u="none" cap="none" strike="noStrike">
              <a:solidFill>
                <a:srgbClr val="000000"/>
              </a:solidFill>
              <a:latin typeface="Candara"/>
              <a:ea typeface="Candara"/>
              <a:cs typeface="Candara"/>
              <a:sym typeface="Candara"/>
            </a:endParaRPr>
          </a:p>
          <a:p>
            <a:pPr indent="0" lvl="0" marL="0" marR="0" rtl="0" algn="l">
              <a:lnSpc>
                <a:spcPct val="100000"/>
              </a:lnSpc>
              <a:spcBef>
                <a:spcPts val="600"/>
              </a:spcBef>
              <a:spcAft>
                <a:spcPts val="0"/>
              </a:spcAft>
              <a:buClr>
                <a:srgbClr val="000000"/>
              </a:buClr>
              <a:buSzPts val="1600"/>
              <a:buFont typeface="Candara"/>
              <a:buNone/>
            </a:pPr>
            <a:r>
              <a:rPr b="1" i="0" lang="tr-TR" sz="1600" u="none" cap="none" strike="noStrike">
                <a:solidFill>
                  <a:srgbClr val="000000"/>
                </a:solidFill>
                <a:latin typeface="Candara"/>
                <a:ea typeface="Candara"/>
                <a:cs typeface="Candara"/>
                <a:sym typeface="Candara"/>
              </a:rPr>
              <a:t>Procedure: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600"/>
              <a:buFont typeface="Candara"/>
              <a:buNone/>
            </a:pPr>
            <a:r>
              <a:rPr b="0" i="0" lang="tr-TR" sz="1600" u="none" cap="none" strike="noStrike">
                <a:solidFill>
                  <a:schemeClr val="dk1"/>
                </a:solidFill>
                <a:latin typeface="Candara"/>
                <a:ea typeface="Candara"/>
                <a:cs typeface="Candara"/>
                <a:sym typeface="Candara"/>
              </a:rPr>
              <a:t>Start class by discussing the concept of natural heritage and its components (biodiversity, geological formations, cultural landscapes). Then, highlight the importance of preserving natural heritage for future generations. Introduce the idea of sustainable practices and their role in protecting natural heritage.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600"/>
              <a:buFont typeface="Calibri"/>
              <a:buNone/>
            </a:pPr>
            <a:r>
              <a:t/>
            </a:r>
            <a:endParaRPr b="0" i="0" sz="1600" u="none" cap="none" strike="noStrike">
              <a:solidFill>
                <a:srgbClr val="21212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400"/>
              <a:buFont typeface="Arial"/>
              <a:buNone/>
            </a:pPr>
            <a:r>
              <a:t/>
            </a:r>
            <a:endParaRPr b="0" i="0" sz="1400" u="none" cap="none" strike="noStrike">
              <a:solidFill>
                <a:srgbClr val="212121"/>
              </a:solidFill>
              <a:latin typeface="Candara"/>
              <a:ea typeface="Candara"/>
              <a:cs typeface="Candara"/>
              <a:sym typeface="Candara"/>
            </a:endParaRPr>
          </a:p>
          <a:p>
            <a:pPr indent="0" lvl="0" marL="0" marR="0" rtl="0" algn="just">
              <a:lnSpc>
                <a:spcPct val="100000"/>
              </a:lnSpc>
              <a:spcBef>
                <a:spcPts val="600"/>
              </a:spcBef>
              <a:spcAft>
                <a:spcPts val="0"/>
              </a:spcAft>
              <a:buClr>
                <a:srgbClr val="000000"/>
              </a:buClr>
              <a:buSzPts val="1400"/>
              <a:buFont typeface="Arial"/>
              <a:buNone/>
            </a:pPr>
            <a:r>
              <a:t/>
            </a:r>
            <a:endParaRPr b="0" i="0" sz="1400" u="none" cap="none" strike="noStrike">
              <a:solidFill>
                <a:srgbClr val="212121"/>
              </a:solidFill>
              <a:latin typeface="Inter"/>
              <a:ea typeface="Inter"/>
              <a:cs typeface="Inter"/>
              <a:sym typeface="Inter"/>
            </a:endParaRPr>
          </a:p>
          <a:p>
            <a:pPr indent="0" lvl="0" marL="0" marR="0" rtl="0" algn="just">
              <a:lnSpc>
                <a:spcPct val="100000"/>
              </a:lnSpc>
              <a:spcBef>
                <a:spcPts val="600"/>
              </a:spcBef>
              <a:spcAft>
                <a:spcPts val="0"/>
              </a:spcAft>
              <a:buClr>
                <a:srgbClr val="000000"/>
              </a:buClr>
              <a:buSzPts val="1300"/>
              <a:buFont typeface="Arial"/>
              <a:buNone/>
            </a:pPr>
            <a:r>
              <a:t/>
            </a:r>
            <a:endParaRPr b="0" i="0" sz="1300" u="none" cap="none" strike="noStrike">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A logo with a tree in the middle&#10;&#10;Description automatically generated" id="161" name="Google Shape;161;p9"/>
          <p:cNvPicPr preferRelativeResize="0"/>
          <p:nvPr/>
        </p:nvPicPr>
        <p:blipFill rotWithShape="1">
          <a:blip r:embed="rId3">
            <a:alphaModFix/>
          </a:blip>
          <a:srcRect b="0" l="0" r="0" t="0"/>
          <a:stretch/>
        </p:blipFill>
        <p:spPr>
          <a:xfrm>
            <a:off x="11271502" y="46712"/>
            <a:ext cx="689206" cy="689206"/>
          </a:xfrm>
          <a:prstGeom prst="rect">
            <a:avLst/>
          </a:prstGeom>
          <a:noFill/>
          <a:ln>
            <a:noFill/>
          </a:ln>
        </p:spPr>
      </p:pic>
      <p:sp>
        <p:nvSpPr>
          <p:cNvPr id="162" name="Google Shape;162;p9"/>
          <p:cNvSpPr/>
          <p:nvPr/>
        </p:nvSpPr>
        <p:spPr>
          <a:xfrm>
            <a:off x="360486" y="-1"/>
            <a:ext cx="10698811" cy="808893"/>
          </a:xfrm>
          <a:prstGeom prst="rect">
            <a:avLst/>
          </a:prstGeom>
          <a:solidFill>
            <a:srgbClr val="A993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9"/>
          <p:cNvSpPr/>
          <p:nvPr/>
        </p:nvSpPr>
        <p:spPr>
          <a:xfrm>
            <a:off x="0" y="1"/>
            <a:ext cx="10911016" cy="808892"/>
          </a:xfrm>
          <a:prstGeom prst="rect">
            <a:avLst/>
          </a:prstGeom>
          <a:solidFill>
            <a:srgbClr val="72BC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9"/>
          <p:cNvSpPr txBox="1"/>
          <p:nvPr/>
        </p:nvSpPr>
        <p:spPr>
          <a:xfrm>
            <a:off x="-148281" y="89587"/>
            <a:ext cx="10911016" cy="461665"/>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2400"/>
              <a:buFont typeface="Arial"/>
              <a:buNone/>
            </a:pPr>
            <a:r>
              <a:rPr b="1" i="0" lang="tr-TR" sz="2400" u="none" cap="none" strike="noStrike">
                <a:solidFill>
                  <a:srgbClr val="FFFFFF"/>
                </a:solidFill>
                <a:latin typeface="Candara"/>
                <a:ea typeface="Candara"/>
                <a:cs typeface="Candara"/>
                <a:sym typeface="Candara"/>
              </a:rPr>
              <a:t>Interactive Activity 2/3</a:t>
            </a:r>
            <a:endParaRPr b="0" i="0" sz="2400" u="none" cap="none" strike="noStrike">
              <a:solidFill>
                <a:schemeClr val="dk1"/>
              </a:solidFill>
              <a:latin typeface="Times New Roman"/>
              <a:ea typeface="Times New Roman"/>
              <a:cs typeface="Times New Roman"/>
              <a:sym typeface="Times New Roman"/>
            </a:endParaRPr>
          </a:p>
        </p:txBody>
      </p:sp>
      <p:sp>
        <p:nvSpPr>
          <p:cNvPr id="165" name="Google Shape;165;p9"/>
          <p:cNvSpPr txBox="1"/>
          <p:nvPr/>
        </p:nvSpPr>
        <p:spPr>
          <a:xfrm>
            <a:off x="106622" y="979960"/>
            <a:ext cx="10697771" cy="6032421"/>
          </a:xfrm>
          <a:prstGeom prst="rect">
            <a:avLst/>
          </a:prstGeom>
          <a:noFill/>
          <a:ln>
            <a:noFill/>
          </a:ln>
        </p:spPr>
        <p:txBody>
          <a:bodyPr anchorCtr="0" anchor="t" bIns="45700" lIns="91425" spcFirstLastPara="1" rIns="91425" wrap="square" tIns="45700">
            <a:spAutoFit/>
          </a:bodyPr>
          <a:lstStyle/>
          <a:p>
            <a:pPr indent="0" lvl="1"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It would be beneficial to prompt learners to contemplate the ethical implications of species loss, considering not only the impact on animals but also on entire ecosystems and human society. It is recommended that the findings be shared with the class to facilitate the presentation of diverse perspectives on the issue.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Learners will conduct comprehensive research on a particular endangered species, examining its status, the factors that threaten its survival, and the initiatives in place to protect it. The research assignment is to be completed in 60 minutes. Learners are required to conduct research on a specific that: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	-    Group 1 : Endangered species</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    	-    Group 2 : Critically endangered</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	-    Group 3 : Vulnerable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	-    Group 4: Near threatened.</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Each group should choose an animal of these titles and after that they should prepeare an infographic. The infographic should include the answers of these questions besides the short information about the animal.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	-  What are the principal factors that have led to the species becoming endangered? It is also important to</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 	    consider the species' role within its ecosystem and to evaluate the significance of its loss.</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	-  What conservation initiatives are currently in place, and what measures are being taken to protect the species, 	    for example, the designation of protected areas, the enactment of anti-poaching legislation, and the 	 	    implementation of breeding programmes?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600"/>
              <a:buFont typeface="Arial"/>
              <a:buNone/>
            </a:pPr>
            <a:r>
              <a:rPr b="0" i="0" lang="tr-TR" sz="1600" u="none" cap="none" strike="noStrike">
                <a:solidFill>
                  <a:srgbClr val="262626"/>
                </a:solidFill>
                <a:latin typeface="Candara"/>
                <a:ea typeface="Candara"/>
                <a:cs typeface="Candara"/>
                <a:sym typeface="Candara"/>
              </a:rPr>
              <a:t>	-  What sustainable practices could be employed to ensure the species’ long-term protection?</a:t>
            </a:r>
            <a:endParaRPr b="0" i="0" sz="1600" u="none" cap="none" strike="noStrike">
              <a:solidFill>
                <a:srgbClr val="262626"/>
              </a:solidFill>
              <a:latin typeface="Candara"/>
              <a:ea typeface="Candara"/>
              <a:cs typeface="Candara"/>
              <a:sym typeface="Candara"/>
            </a:endParaRPr>
          </a:p>
          <a:p>
            <a:pPr indent="0" lvl="1"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62626"/>
              </a:solidFill>
              <a:latin typeface="Candara"/>
              <a:ea typeface="Candara"/>
              <a:cs typeface="Candara"/>
              <a:sym typeface="Candara"/>
            </a:endParaRPr>
          </a:p>
          <a:p>
            <a:pPr indent="0" lvl="1"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2024-06-10T15:48:53Z</dcterms:created>
  <dc:creator>Maria Fernandez</dc:creator>
</cp:coreProperties>
</file>