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ndara" pitchFamily="34"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4"/>
    <p:restoredTop sz="91784" autoAdjust="0"/>
  </p:normalViewPr>
  <p:slideViewPr>
    <p:cSldViewPr snapToGrid="0">
      <p:cViewPr varScale="1">
        <p:scale>
          <a:sx n="107" d="100"/>
          <a:sy n="107" d="100"/>
        </p:scale>
        <p:origin x="-108"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8136289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8488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702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48fd4eaf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5" name="Google Shape;205;g3248fd4eaf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6683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1137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5" name="Google Shape;2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9919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950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7" name="Google Shape;2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462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1156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62591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1546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48fd4ea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2" name="Google Shape;132;g3248fd4eaf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0303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64672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7321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1987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7300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ommons.wikimedia.org/w/index.php?curid=61595177"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commons.wikimedia.org/w/index.php?curid=9654774"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ndex.php?curid=91511482" TargetMode="External"/><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ommons.wikimedia.org/w/index.php?curid=13290679"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brussels.be/ommegang"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png"/><Relationship Id="rId3" Type="http://schemas.openxmlformats.org/officeDocument/2006/relationships/notesSlide" Target="../notesSlides/notesSlide16.xml"/><Relationship Id="rId7" Type="http://schemas.openxmlformats.org/officeDocument/2006/relationships/image" Target="../media/image2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eedpix.com/photo/82577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freepik.com/free-ai-image/young-women-traditional-clothing-parade-outdoors-generated-by-ai_42431165.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hyperlink" Target="https://www.needpix.com/photo/106931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s://www.needpix.com/photo/1517953" TargetMode="External"/><Relationship Id="rId5" Type="http://schemas.openxmlformats.org/officeDocument/2006/relationships/hyperlink" Target="https://www.needpix.com/photo/1816480"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s://www.needpix.com/photo/167400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hyperlink" Target="https://www.needpix.com/photo/57121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needpix.com/photo/533044" TargetMode="External"/><Relationship Id="rId4" Type="http://schemas.openxmlformats.org/officeDocument/2006/relationships/image" Target="../media/image11.jpeg"/><Relationship Id="rId9" Type="http://schemas.openxmlformats.org/officeDocument/2006/relationships/hyperlink" Target="https://www.needpix.com/photo/16226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freepik.com/free-vector/flat-international-human-solidarity-day-illustration_33433039.htm"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t-EE" sz="2800" b="1" dirty="0" smtClean="0">
                <a:solidFill>
                  <a:srgbClr val="FFFFFF"/>
                </a:solidFill>
                <a:latin typeface="Candara"/>
                <a:ea typeface="Times New Roman"/>
                <a:cs typeface="Times New Roman"/>
                <a:sym typeface="Candara"/>
              </a:rPr>
              <a:t>KOOLITUSPROGRAMM</a:t>
            </a:r>
          </a:p>
          <a:p>
            <a:pPr lvl="0" algn="ctr"/>
            <a:endParaRPr lang="et-EE" sz="2800" b="1" i="0" u="none" strike="noStrike" cap="none" dirty="0" smtClean="0">
              <a:solidFill>
                <a:srgbClr val="FFFFFF"/>
              </a:solidFill>
              <a:latin typeface="Candara"/>
              <a:ea typeface="Candara"/>
              <a:cs typeface="Candara"/>
              <a:sym typeface="Candara"/>
            </a:endParaRPr>
          </a:p>
          <a:p>
            <a:pPr lvl="0" algn="ctr"/>
            <a:r>
              <a:rPr lang="et-EE" sz="2800" b="1" dirty="0" smtClean="0">
                <a:solidFill>
                  <a:srgbClr val="FFFFFF"/>
                </a:solidFill>
                <a:latin typeface="Candara"/>
                <a:ea typeface="Candara"/>
                <a:cs typeface="Candara"/>
                <a:sym typeface="Candara"/>
              </a:rPr>
              <a:t>ÕPPEMOODUL 1: Kuuluvustunne</a:t>
            </a:r>
            <a:endParaRPr lang="et-EE" sz="2800" b="1" i="0" u="none" strike="noStrike" cap="none" dirty="0">
              <a:solidFill>
                <a:srgbClr val="FFFFFF"/>
              </a:solidFill>
              <a:latin typeface="Candara"/>
              <a:ea typeface="Candara"/>
              <a:cs typeface="Candara"/>
              <a:sym typeface="Candara"/>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t-EE" sz="1600" b="1" i="0" u="none" strike="noStrike" cap="none" dirty="0" smtClean="0">
                <a:solidFill>
                  <a:srgbClr val="7F7F7F"/>
                </a:solidFill>
                <a:latin typeface="Calibri"/>
                <a:ea typeface="Calibri"/>
                <a:cs typeface="Calibri"/>
                <a:sym typeface="Calibri"/>
              </a:rPr>
              <a:t>2023-1-EE01-KA220-ADU-000150753</a:t>
            </a:r>
            <a:endParaRPr lang="et-EE" b="0" i="0" u="none" strike="noStrike" cap="none" dirty="0">
              <a:solidFill>
                <a:schemeClr val="dk1"/>
              </a:solidFill>
              <a:latin typeface="Times New Roman"/>
              <a:ea typeface="Times New Roman"/>
              <a:cs typeface="Times New Roman"/>
              <a:sym typeface="Times New Roman"/>
            </a:endParaRPr>
          </a:p>
        </p:txBody>
      </p:sp>
      <p:sp>
        <p:nvSpPr>
          <p:cNvPr id="3" name="Google Shape;87;p1">
            <a:extLst>
              <a:ext uri="{FF2B5EF4-FFF2-40B4-BE49-F238E27FC236}">
                <a16:creationId xmlns:a16="http://schemas.microsoft.com/office/drawing/2014/main" xmlns="" id="{9FFF2E58-2E28-BE29-B86E-1A0B409A2824}"/>
              </a:ext>
            </a:extLst>
          </p:cNvPr>
          <p:cNvSpPr txBox="1"/>
          <p:nvPr/>
        </p:nvSpPr>
        <p:spPr>
          <a:xfrm>
            <a:off x="2630157" y="6221372"/>
            <a:ext cx="7517020"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9" name="8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7" name="6 - Εικόνα" descr="cc-brand-1.png"/>
          <p:cNvPicPr>
            <a:picLocks noChangeAspect="1"/>
          </p:cNvPicPr>
          <p:nvPr/>
        </p:nvPicPr>
        <p:blipFill>
          <a:blip r:embed="rId5"/>
          <a:stretch>
            <a:fillRect/>
          </a:stretch>
        </p:blipFill>
        <p:spPr>
          <a:xfrm>
            <a:off x="10360241" y="5908476"/>
            <a:ext cx="1831759" cy="949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4" name="Google Shape;194;p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5" name="Google Shape;195;p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6" name="Google Shape;196;p9"/>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MÕNED MÄÄRATLUSED JA MÕISTED</a:t>
            </a:r>
            <a:endParaRPr lang="et-EE" sz="3600" dirty="0">
              <a:solidFill>
                <a:schemeClr val="dk1"/>
              </a:solidFill>
              <a:latin typeface="Times New Roman"/>
              <a:ea typeface="Times New Roman"/>
              <a:cs typeface="Times New Roman"/>
              <a:sym typeface="Times New Roman"/>
            </a:endParaRPr>
          </a:p>
        </p:txBody>
      </p:sp>
      <p:sp>
        <p:nvSpPr>
          <p:cNvPr id="197" name="Google Shape;197;p9"/>
          <p:cNvSpPr txBox="1"/>
          <p:nvPr/>
        </p:nvSpPr>
        <p:spPr>
          <a:xfrm>
            <a:off x="3352800" y="1774750"/>
            <a:ext cx="8616600" cy="37702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t-EE" sz="1700" b="1" dirty="0" smtClean="0">
                <a:solidFill>
                  <a:srgbClr val="3F3F3F"/>
                </a:solidFill>
                <a:latin typeface="Candara"/>
                <a:ea typeface="Candara"/>
                <a:cs typeface="Candara"/>
                <a:sym typeface="Candara"/>
              </a:rPr>
              <a:t>Belgia:</a:t>
            </a:r>
            <a:endParaRPr lang="et-EE" sz="1300" dirty="0" smtClean="0"/>
          </a:p>
          <a:p>
            <a:pPr lvl="0" algn="just">
              <a:spcBef>
                <a:spcPts val="600"/>
              </a:spcBef>
            </a:pPr>
            <a:r>
              <a:rPr lang="et-EE" sz="1700" dirty="0" smtClean="0">
                <a:solidFill>
                  <a:srgbClr val="3F3F3F"/>
                </a:solidFill>
                <a:latin typeface="Candara"/>
                <a:ea typeface="Candara"/>
                <a:cs typeface="Candara"/>
                <a:sym typeface="Candara"/>
              </a:rPr>
              <a:t>Ommegangi festival Brüsselis taaselustab keskaegseid traditsioone ja toob </a:t>
            </a:r>
            <a:r>
              <a:rPr lang="et-EE" sz="1700" dirty="0">
                <a:solidFill>
                  <a:srgbClr val="3F3F3F"/>
                </a:solidFill>
                <a:latin typeface="Candara"/>
                <a:ea typeface="Candara"/>
                <a:cs typeface="Candara"/>
                <a:sym typeface="Candara"/>
              </a:rPr>
              <a:t>kogukonna ühise pärandi tähistamiseks kokku. </a:t>
            </a:r>
            <a:r>
              <a:rPr lang="et-EE" sz="1700" dirty="0" smtClean="0">
                <a:solidFill>
                  <a:srgbClr val="3F3F3F"/>
                </a:solidFill>
                <a:latin typeface="Candara"/>
                <a:ea typeface="Candara"/>
                <a:cs typeface="Candara"/>
                <a:sym typeface="Candara"/>
              </a:rPr>
              <a:t>Sellised sündmused tugevdavad kohalikku identiteeti ning loovad linnas tugeva kuuluvustunde.</a:t>
            </a:r>
          </a:p>
          <a:p>
            <a:pPr marL="0" marR="0" lvl="0" indent="0" algn="just" rtl="0">
              <a:spcBef>
                <a:spcPts val="600"/>
              </a:spcBef>
              <a:spcAft>
                <a:spcPts val="0"/>
              </a:spcAft>
              <a:buNone/>
            </a:pPr>
            <a:endParaRPr lang="et-EE" sz="1700" dirty="0" smtClean="0">
              <a:solidFill>
                <a:srgbClr val="3F3F3F"/>
              </a:solidFill>
              <a:latin typeface="Candara"/>
              <a:ea typeface="Candara"/>
              <a:cs typeface="Candara"/>
              <a:sym typeface="Candara"/>
            </a:endParaRPr>
          </a:p>
          <a:p>
            <a:pPr marL="0" marR="0" lvl="0" indent="0" algn="just" rtl="0">
              <a:spcBef>
                <a:spcPts val="600"/>
              </a:spcBef>
              <a:spcAft>
                <a:spcPts val="0"/>
              </a:spcAft>
              <a:buNone/>
            </a:pPr>
            <a:endParaRPr lang="et-EE" sz="1700" dirty="0" smtClean="0">
              <a:solidFill>
                <a:srgbClr val="3F3F3F"/>
              </a:solidFill>
              <a:latin typeface="Candara"/>
              <a:ea typeface="Candara"/>
              <a:cs typeface="Candara"/>
              <a:sym typeface="Candara"/>
            </a:endParaRPr>
          </a:p>
          <a:p>
            <a:pPr marL="0" marR="0" lvl="0" indent="0" algn="just" rtl="0">
              <a:spcBef>
                <a:spcPts val="600"/>
              </a:spcBef>
              <a:spcAft>
                <a:spcPts val="0"/>
              </a:spcAft>
              <a:buNone/>
            </a:pPr>
            <a:endParaRPr lang="et-EE" sz="1700" dirty="0" smtClean="0">
              <a:solidFill>
                <a:srgbClr val="3F3F3F"/>
              </a:solidFill>
              <a:latin typeface="Candara"/>
              <a:ea typeface="Candara"/>
              <a:cs typeface="Candara"/>
              <a:sym typeface="Candara"/>
            </a:endParaRPr>
          </a:p>
          <a:p>
            <a:pPr marL="0" marR="0" lvl="0" indent="0" algn="just" rtl="0">
              <a:spcBef>
                <a:spcPts val="600"/>
              </a:spcBef>
              <a:spcAft>
                <a:spcPts val="0"/>
              </a:spcAft>
              <a:buNone/>
            </a:pPr>
            <a:endParaRPr lang="et-EE" sz="1700" dirty="0" smtClean="0">
              <a:solidFill>
                <a:srgbClr val="3F3F3F"/>
              </a:solidFill>
              <a:latin typeface="Candara"/>
              <a:ea typeface="Candara"/>
              <a:cs typeface="Candara"/>
              <a:sym typeface="Candara"/>
            </a:endParaRPr>
          </a:p>
          <a:p>
            <a:pPr marL="0" marR="0" lvl="0" indent="0" algn="just" rtl="0">
              <a:spcBef>
                <a:spcPts val="600"/>
              </a:spcBef>
              <a:spcAft>
                <a:spcPts val="0"/>
              </a:spcAft>
              <a:buNone/>
            </a:pPr>
            <a:r>
              <a:rPr lang="et-EE" sz="1700" b="1" dirty="0" smtClean="0">
                <a:solidFill>
                  <a:srgbClr val="3F3F3F"/>
                </a:solidFill>
                <a:latin typeface="Candara"/>
                <a:ea typeface="Candara"/>
                <a:cs typeface="Candara"/>
                <a:sym typeface="Candara"/>
              </a:rPr>
              <a:t>Hispaania:</a:t>
            </a:r>
            <a:endParaRPr lang="et-EE" sz="1300" dirty="0" smtClean="0"/>
          </a:p>
          <a:p>
            <a:pPr lvl="0" algn="just">
              <a:spcBef>
                <a:spcPts val="600"/>
              </a:spcBef>
            </a:pPr>
            <a:r>
              <a:rPr lang="et-EE" sz="1700" dirty="0" smtClean="0">
                <a:solidFill>
                  <a:srgbClr val="3F3F3F"/>
                </a:solidFill>
                <a:latin typeface="Candara"/>
                <a:ea typeface="Candara"/>
                <a:cs typeface="Candara"/>
                <a:sym typeface="Candara"/>
              </a:rPr>
              <a:t>Fallase festival Valencias, kus hiiglaslikud kujud muljetavaldava tuleetenduse käigus maha põletatakse, tugevdab kogukondlikke sidemeid ühise osalemise kaudu kultuuripärandi loomisel ja tähistamisel. See soodustab valentslaste seas kollektiivset kuuluvustunnet.</a:t>
            </a:r>
            <a:endParaRPr lang="et-EE" sz="1300" dirty="0"/>
          </a:p>
        </p:txBody>
      </p:sp>
      <p:sp>
        <p:nvSpPr>
          <p:cNvPr id="198" name="Google Shape;198;p9"/>
          <p:cNvSpPr txBox="1"/>
          <p:nvPr/>
        </p:nvSpPr>
        <p:spPr>
          <a:xfrm>
            <a:off x="484052" y="918849"/>
            <a:ext cx="11172239"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3. Pärandi roll kuuluvustunde kujundamisel kogukondades – mõned näited</a:t>
            </a:r>
            <a:endParaRPr lang="et-EE" sz="2000" b="1" dirty="0">
              <a:solidFill>
                <a:srgbClr val="A99374"/>
              </a:solidFill>
              <a:latin typeface="Candara"/>
              <a:ea typeface="Candara"/>
              <a:cs typeface="Candara"/>
              <a:sym typeface="Candara"/>
            </a:endParaRPr>
          </a:p>
        </p:txBody>
      </p:sp>
      <p:pic>
        <p:nvPicPr>
          <p:cNvPr id="199" name="Google Shape;199;p9"/>
          <p:cNvPicPr preferRelativeResize="0"/>
          <p:nvPr/>
        </p:nvPicPr>
        <p:blipFill>
          <a:blip r:embed="rId4">
            <a:alphaModFix/>
          </a:blip>
          <a:stretch>
            <a:fillRect/>
          </a:stretch>
        </p:blipFill>
        <p:spPr>
          <a:xfrm>
            <a:off x="654900" y="4052900"/>
            <a:ext cx="2158200" cy="1618623"/>
          </a:xfrm>
          <a:prstGeom prst="rect">
            <a:avLst/>
          </a:prstGeom>
          <a:noFill/>
          <a:ln>
            <a:noFill/>
          </a:ln>
        </p:spPr>
      </p:pic>
      <p:sp>
        <p:nvSpPr>
          <p:cNvPr id="200" name="Google Shape;200;p9"/>
          <p:cNvSpPr txBox="1"/>
          <p:nvPr/>
        </p:nvSpPr>
        <p:spPr>
          <a:xfrm>
            <a:off x="654900" y="5758000"/>
            <a:ext cx="26979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sz="1200" dirty="0" smtClean="0"/>
              <a:t>Fallase festival Valencias</a:t>
            </a:r>
          </a:p>
          <a:p>
            <a:pPr lvl="0"/>
            <a:r>
              <a:rPr lang="et-EE" sz="800" dirty="0" smtClean="0"/>
              <a:t>Autor: Alberto Ceballos – algselt avaldatud Flickris pealkirja all “Fallas 2006 Nou Campanar (Valencia)”, CC BY-SA 2.0,</a:t>
            </a:r>
            <a:r>
              <a:rPr lang="et-EE" sz="800" u="sng" dirty="0" smtClean="0">
                <a:solidFill>
                  <a:schemeClr val="hlink"/>
                </a:solidFill>
                <a:hlinkClick r:id="rId5"/>
              </a:rPr>
              <a:t>ttps://commons.wikimedia.org/w/index.php?curid=9654774</a:t>
            </a:r>
            <a:r>
              <a:rPr lang="et-EE" sz="800" dirty="0" smtClean="0"/>
              <a:t> </a:t>
            </a:r>
            <a:endParaRPr lang="et-EE" sz="800" dirty="0"/>
          </a:p>
        </p:txBody>
      </p:sp>
      <p:pic>
        <p:nvPicPr>
          <p:cNvPr id="201" name="Google Shape;201;p9"/>
          <p:cNvPicPr preferRelativeResize="0"/>
          <p:nvPr/>
        </p:nvPicPr>
        <p:blipFill>
          <a:blip r:embed="rId6">
            <a:alphaModFix/>
          </a:blip>
          <a:stretch>
            <a:fillRect/>
          </a:stretch>
        </p:blipFill>
        <p:spPr>
          <a:xfrm>
            <a:off x="654900" y="1585087"/>
            <a:ext cx="2158198" cy="1618648"/>
          </a:xfrm>
          <a:prstGeom prst="rect">
            <a:avLst/>
          </a:prstGeom>
          <a:noFill/>
          <a:ln>
            <a:noFill/>
          </a:ln>
        </p:spPr>
      </p:pic>
      <p:sp>
        <p:nvSpPr>
          <p:cNvPr id="202" name="Google Shape;202;p9"/>
          <p:cNvSpPr txBox="1"/>
          <p:nvPr/>
        </p:nvSpPr>
        <p:spPr>
          <a:xfrm>
            <a:off x="654900" y="3320513"/>
            <a:ext cx="2865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dirty="0" smtClean="0">
                <a:solidFill>
                  <a:srgbClr val="3F3F3F"/>
                </a:solidFill>
                <a:latin typeface="Candara"/>
                <a:ea typeface="Candara"/>
                <a:cs typeface="Candara"/>
                <a:sym typeface="Candara"/>
              </a:rPr>
              <a:t>Ommegangi festival Brüsselis</a:t>
            </a:r>
          </a:p>
          <a:p>
            <a:pPr marL="0" lvl="0" indent="0" algn="l" rtl="0">
              <a:spcBef>
                <a:spcPts val="0"/>
              </a:spcBef>
              <a:spcAft>
                <a:spcPts val="0"/>
              </a:spcAft>
              <a:buNone/>
            </a:pPr>
            <a:r>
              <a:rPr lang="et-EE" sz="700" dirty="0" smtClean="0"/>
              <a:t>Autor: Christophe Degryse – oma looming, CC BY-SA 4.0, </a:t>
            </a:r>
            <a:r>
              <a:rPr lang="et-EE" sz="700" u="sng" dirty="0" smtClean="0">
                <a:solidFill>
                  <a:schemeClr val="hlink"/>
                </a:solidFill>
                <a:hlinkClick r:id="rId7"/>
              </a:rPr>
              <a:t>https://commons.wikimedia.org/w/index.php?curid=61595177</a:t>
            </a:r>
            <a:r>
              <a:rPr lang="et-EE" sz="700" dirty="0" smtClean="0"/>
              <a:t> </a:t>
            </a:r>
            <a:endParaRPr lang="et-EE"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3248fd4eafb_0_7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8" name="Google Shape;208;g3248fd4eafb_0_7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g3248fd4eafb_0_7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0" name="Google Shape;210;g3248fd4eafb_0_77"/>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MÕNED MÄÄRATLUSED JA MÕISTED</a:t>
            </a:r>
            <a:endParaRPr lang="et-EE" sz="3600" dirty="0">
              <a:solidFill>
                <a:schemeClr val="dk1"/>
              </a:solidFill>
              <a:latin typeface="Times New Roman"/>
              <a:ea typeface="Times New Roman"/>
              <a:cs typeface="Times New Roman"/>
              <a:sym typeface="Times New Roman"/>
            </a:endParaRPr>
          </a:p>
        </p:txBody>
      </p:sp>
      <p:sp>
        <p:nvSpPr>
          <p:cNvPr id="211" name="Google Shape;211;g3248fd4eafb_0_77"/>
          <p:cNvSpPr txBox="1"/>
          <p:nvPr/>
        </p:nvSpPr>
        <p:spPr>
          <a:xfrm>
            <a:off x="3344100" y="1615775"/>
            <a:ext cx="8616600" cy="3847167"/>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et-EE" sz="1700" b="1" dirty="0" smtClean="0">
                <a:solidFill>
                  <a:srgbClr val="3F3F3F"/>
                </a:solidFill>
                <a:latin typeface="Candara"/>
                <a:ea typeface="Candara"/>
                <a:cs typeface="Candara"/>
                <a:sym typeface="Candara"/>
              </a:rPr>
              <a:t>Eesti:</a:t>
            </a:r>
            <a:endParaRPr lang="et-EE" sz="1300" dirty="0" smtClean="0"/>
          </a:p>
          <a:p>
            <a:pPr lvl="0" algn="just">
              <a:spcBef>
                <a:spcPts val="600"/>
              </a:spcBef>
            </a:pPr>
            <a:r>
              <a:rPr lang="et-EE" sz="1700" dirty="0" smtClean="0">
                <a:solidFill>
                  <a:srgbClr val="3F3F3F"/>
                </a:solidFill>
                <a:latin typeface="Candara"/>
                <a:ea typeface="Candara"/>
                <a:cs typeface="Candara"/>
                <a:sym typeface="Candara"/>
              </a:rPr>
              <a:t>Eesti laulupidu, mis toob kokku kümneid tuhandeid inimesi traditsioonilisi eesti laule laulma, on üks Eesti olulisemaid kultuurisündmusi. Ajalooliselt on see mänginud tähtsat rolli rahva ühendamisel ning tugeva kuuluvustunde ja rahvusliku uhkuse kujundamisel.</a:t>
            </a:r>
          </a:p>
          <a:p>
            <a:pPr marL="0" marR="0" lvl="0" indent="0" algn="just" rtl="0">
              <a:spcBef>
                <a:spcPts val="600"/>
              </a:spcBef>
              <a:spcAft>
                <a:spcPts val="0"/>
              </a:spcAft>
              <a:buNone/>
            </a:pPr>
            <a:endParaRPr lang="et-EE" sz="1700" dirty="0" smtClean="0">
              <a:solidFill>
                <a:srgbClr val="3F3F3F"/>
              </a:solidFill>
              <a:latin typeface="Candara"/>
              <a:ea typeface="Candara"/>
              <a:cs typeface="Candara"/>
              <a:sym typeface="Candara"/>
            </a:endParaRPr>
          </a:p>
          <a:p>
            <a:pPr marL="0" marR="0" lvl="0" indent="0" algn="just" rtl="0">
              <a:spcBef>
                <a:spcPts val="600"/>
              </a:spcBef>
              <a:spcAft>
                <a:spcPts val="0"/>
              </a:spcAft>
              <a:buNone/>
            </a:pPr>
            <a:endParaRPr lang="et-EE" sz="1700" dirty="0" smtClean="0">
              <a:solidFill>
                <a:srgbClr val="3F3F3F"/>
              </a:solidFill>
              <a:latin typeface="Candara"/>
              <a:ea typeface="Candara"/>
              <a:cs typeface="Candara"/>
              <a:sym typeface="Candara"/>
            </a:endParaRPr>
          </a:p>
          <a:p>
            <a:pPr marL="0" marR="0" lvl="0" indent="0" algn="just" rtl="0">
              <a:spcBef>
                <a:spcPts val="600"/>
              </a:spcBef>
              <a:spcAft>
                <a:spcPts val="0"/>
              </a:spcAft>
              <a:buNone/>
            </a:pPr>
            <a:endParaRPr lang="et-EE" sz="1700" b="1" dirty="0" smtClean="0">
              <a:solidFill>
                <a:srgbClr val="3F3F3F"/>
              </a:solidFill>
              <a:latin typeface="Candara"/>
              <a:ea typeface="Candara"/>
              <a:cs typeface="Candara"/>
              <a:sym typeface="Candara"/>
            </a:endParaRPr>
          </a:p>
          <a:p>
            <a:pPr marL="0" marR="0" lvl="0" indent="0" algn="just" rtl="0">
              <a:spcBef>
                <a:spcPts val="600"/>
              </a:spcBef>
              <a:spcAft>
                <a:spcPts val="0"/>
              </a:spcAft>
              <a:buNone/>
            </a:pPr>
            <a:endParaRPr lang="et-EE" sz="1700" b="1" dirty="0" smtClean="0">
              <a:solidFill>
                <a:srgbClr val="3F3F3F"/>
              </a:solidFill>
              <a:latin typeface="Candara"/>
              <a:ea typeface="Candara"/>
              <a:cs typeface="Candara"/>
              <a:sym typeface="Candara"/>
            </a:endParaRPr>
          </a:p>
          <a:p>
            <a:pPr marL="0" marR="0" lvl="0" indent="0" algn="just" rtl="0">
              <a:spcBef>
                <a:spcPts val="600"/>
              </a:spcBef>
              <a:spcAft>
                <a:spcPts val="0"/>
              </a:spcAft>
              <a:buNone/>
            </a:pPr>
            <a:r>
              <a:rPr lang="et-EE" sz="1700" b="1" dirty="0" smtClean="0">
                <a:solidFill>
                  <a:srgbClr val="3F3F3F"/>
                </a:solidFill>
                <a:latin typeface="Candara"/>
                <a:ea typeface="Candara"/>
                <a:cs typeface="Candara"/>
                <a:sym typeface="Candara"/>
              </a:rPr>
              <a:t>Kreeka:</a:t>
            </a:r>
            <a:endParaRPr lang="et-EE" sz="1300" dirty="0" smtClean="0"/>
          </a:p>
          <a:p>
            <a:pPr lvl="0" algn="just">
              <a:spcBef>
                <a:spcPts val="600"/>
              </a:spcBef>
            </a:pPr>
            <a:r>
              <a:rPr lang="et-EE" sz="1700" dirty="0" smtClean="0">
                <a:solidFill>
                  <a:srgbClr val="3F3F3F"/>
                </a:solidFill>
                <a:latin typeface="Candara"/>
                <a:ea typeface="Candara"/>
                <a:cs typeface="Candara"/>
                <a:sym typeface="Candara"/>
              </a:rPr>
              <a:t>Panathenaia pidustused Antiik-Kreekas, mis on tänapäeval leidnud jätku näiteks Ateena maratoni näol, võimaldavad kreeklastel suhestuda oma ajaloolise identiteediga. Ühine osalemine kultuuri- ja ajaloosündmustel soodustab ühtsustunnet ja kuuluvust.</a:t>
            </a:r>
            <a:endParaRPr lang="et-EE" sz="1700" i="0" u="none" strike="noStrike" dirty="0">
              <a:solidFill>
                <a:srgbClr val="3F3F3F"/>
              </a:solidFill>
              <a:latin typeface="Candara"/>
              <a:ea typeface="Candara"/>
              <a:cs typeface="Candara"/>
              <a:sym typeface="Candara"/>
            </a:endParaRPr>
          </a:p>
        </p:txBody>
      </p:sp>
      <p:sp>
        <p:nvSpPr>
          <p:cNvPr id="212" name="Google Shape;212;g3248fd4eafb_0_77"/>
          <p:cNvSpPr txBox="1"/>
          <p:nvPr/>
        </p:nvSpPr>
        <p:spPr>
          <a:xfrm>
            <a:off x="484052" y="918849"/>
            <a:ext cx="11172300" cy="40020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3. Pärandi roll kuuluvustunde kujundamisel kogukondades – mõned näited</a:t>
            </a:r>
            <a:endParaRPr lang="et-EE" sz="2000" b="1" dirty="0">
              <a:solidFill>
                <a:srgbClr val="A99374"/>
              </a:solidFill>
              <a:latin typeface="Candara"/>
              <a:ea typeface="Candara"/>
              <a:cs typeface="Candara"/>
              <a:sym typeface="Candara"/>
            </a:endParaRPr>
          </a:p>
        </p:txBody>
      </p:sp>
      <p:pic>
        <p:nvPicPr>
          <p:cNvPr id="213" name="Google Shape;213;g3248fd4eafb_0_77"/>
          <p:cNvPicPr preferRelativeResize="0"/>
          <p:nvPr/>
        </p:nvPicPr>
        <p:blipFill>
          <a:blip r:embed="rId4">
            <a:alphaModFix/>
          </a:blip>
          <a:stretch>
            <a:fillRect/>
          </a:stretch>
        </p:blipFill>
        <p:spPr>
          <a:xfrm>
            <a:off x="563475" y="1615775"/>
            <a:ext cx="2028298" cy="1342955"/>
          </a:xfrm>
          <a:prstGeom prst="rect">
            <a:avLst/>
          </a:prstGeom>
          <a:noFill/>
          <a:ln>
            <a:noFill/>
          </a:ln>
        </p:spPr>
      </p:pic>
      <p:sp>
        <p:nvSpPr>
          <p:cNvPr id="214" name="Google Shape;214;g3248fd4eafb_0_77"/>
          <p:cNvSpPr txBox="1"/>
          <p:nvPr/>
        </p:nvSpPr>
        <p:spPr>
          <a:xfrm>
            <a:off x="484050" y="3036450"/>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sz="1200" dirty="0" smtClean="0">
                <a:solidFill>
                  <a:srgbClr val="3F3F3F"/>
                </a:solidFill>
                <a:latin typeface="Candara"/>
                <a:ea typeface="Candara"/>
                <a:cs typeface="Candara"/>
                <a:sym typeface="Candara"/>
              </a:rPr>
              <a:t>Eesti laulupidu</a:t>
            </a:r>
          </a:p>
          <a:p>
            <a:pPr lvl="0"/>
            <a:r>
              <a:rPr lang="et-EE" sz="900" dirty="0" smtClean="0"/>
              <a:t>Autor: Metsavend – oma looming, CC BY-SA 4.0, https://commons.wikimedia.org/w/index.php?curid=80239355</a:t>
            </a:r>
            <a:endParaRPr lang="et-EE" sz="900" dirty="0"/>
          </a:p>
        </p:txBody>
      </p:sp>
      <p:pic>
        <p:nvPicPr>
          <p:cNvPr id="215" name="Google Shape;215;g3248fd4eafb_0_77"/>
          <p:cNvPicPr preferRelativeResize="0"/>
          <p:nvPr/>
        </p:nvPicPr>
        <p:blipFill>
          <a:blip r:embed="rId5">
            <a:alphaModFix/>
          </a:blip>
          <a:stretch>
            <a:fillRect/>
          </a:stretch>
        </p:blipFill>
        <p:spPr>
          <a:xfrm>
            <a:off x="484050" y="4051675"/>
            <a:ext cx="2685900" cy="1342950"/>
          </a:xfrm>
          <a:prstGeom prst="rect">
            <a:avLst/>
          </a:prstGeom>
          <a:noFill/>
          <a:ln>
            <a:noFill/>
          </a:ln>
        </p:spPr>
      </p:pic>
      <p:sp>
        <p:nvSpPr>
          <p:cNvPr id="216" name="Google Shape;216;g3248fd4eafb_0_77"/>
          <p:cNvSpPr txBox="1"/>
          <p:nvPr/>
        </p:nvSpPr>
        <p:spPr>
          <a:xfrm>
            <a:off x="484050" y="5538950"/>
            <a:ext cx="2685900" cy="1200298"/>
          </a:xfrm>
          <a:prstGeom prst="rect">
            <a:avLst/>
          </a:prstGeom>
          <a:noFill/>
          <a:ln>
            <a:noFill/>
          </a:ln>
        </p:spPr>
        <p:txBody>
          <a:bodyPr spcFirstLastPara="1" wrap="square" lIns="91425" tIns="91425" rIns="91425" bIns="91425" anchor="t" anchorCtr="0">
            <a:spAutoFit/>
          </a:bodyPr>
          <a:lstStyle/>
          <a:p>
            <a:pPr lvl="0"/>
            <a:r>
              <a:rPr lang="et-EE" sz="1100" dirty="0" smtClean="0"/>
              <a:t>Ateena maratoni finišijoon asub Panathenaia staadionil. Foto: Why Athens</a:t>
            </a:r>
            <a:r>
              <a:rPr lang="en-US" sz="1100" dirty="0"/>
              <a:t>							</a:t>
            </a:r>
            <a:endParaRP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2" name="Google Shape;222;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3" name="Google Shape;223;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4" name="Google Shape;224;p10"/>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MÕNED MÄÄRATLUSED JA MÕISTED</a:t>
            </a:r>
            <a:endParaRPr lang="et-EE" sz="3600" dirty="0">
              <a:solidFill>
                <a:schemeClr val="dk1"/>
              </a:solidFill>
              <a:latin typeface="Times New Roman"/>
              <a:ea typeface="Times New Roman"/>
              <a:cs typeface="Times New Roman"/>
              <a:sym typeface="Times New Roman"/>
            </a:endParaRPr>
          </a:p>
        </p:txBody>
      </p:sp>
      <p:sp>
        <p:nvSpPr>
          <p:cNvPr id="225" name="Google Shape;225;p10"/>
          <p:cNvSpPr txBox="1"/>
          <p:nvPr/>
        </p:nvSpPr>
        <p:spPr>
          <a:xfrm>
            <a:off x="3538725" y="1501900"/>
            <a:ext cx="7859100" cy="53398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t-EE" sz="1800" b="1" dirty="0" smtClean="0">
                <a:solidFill>
                  <a:srgbClr val="3F3F3F"/>
                </a:solidFill>
                <a:latin typeface="Candara"/>
                <a:ea typeface="Candara"/>
                <a:cs typeface="Candara"/>
                <a:sym typeface="Candara"/>
              </a:rPr>
              <a:t>Türgi:</a:t>
            </a:r>
            <a:endParaRPr lang="et-EE" dirty="0" smtClean="0"/>
          </a:p>
          <a:p>
            <a:pPr lvl="0" algn="just">
              <a:spcBef>
                <a:spcPts val="600"/>
              </a:spcBef>
            </a:pPr>
            <a:r>
              <a:rPr lang="et-EE" sz="1800" dirty="0" smtClean="0">
                <a:solidFill>
                  <a:srgbClr val="3F3F3F"/>
                </a:solidFill>
                <a:latin typeface="Candara"/>
                <a:ea typeface="Candara"/>
                <a:cs typeface="Candara"/>
                <a:sym typeface="Candara"/>
              </a:rPr>
              <a:t>Konyas korraldatavad pöörlevate dervišite tseremooniad, mille juured on sufismis, on vaimsed ja kultuurisündmused, mis soodustavad osalejate seas sügavat kuuluvustunnet ja ühtekuuluvust. Need tseremooniad seovad inimesi Türgi islami pärandiga ning loovad ühise kogukondliku kogemuse.</a:t>
            </a:r>
            <a:endParaRPr lang="et-EE" dirty="0" smtClean="0"/>
          </a:p>
          <a:p>
            <a:pPr marL="0" marR="0" lvl="0" indent="0" algn="just" rtl="0">
              <a:spcBef>
                <a:spcPts val="600"/>
              </a:spcBef>
              <a:spcAft>
                <a:spcPts val="0"/>
              </a:spcAft>
              <a:buNone/>
            </a:pPr>
            <a:endParaRPr lang="et-EE" sz="1800" b="1" dirty="0" smtClean="0">
              <a:solidFill>
                <a:srgbClr val="3F3F3F"/>
              </a:solidFill>
              <a:latin typeface="Candara"/>
              <a:ea typeface="Candara"/>
              <a:cs typeface="Candara"/>
              <a:sym typeface="Candara"/>
            </a:endParaRPr>
          </a:p>
          <a:p>
            <a:pPr marL="0" marR="0" lvl="0" indent="0" algn="just" rtl="0">
              <a:spcBef>
                <a:spcPts val="600"/>
              </a:spcBef>
              <a:spcAft>
                <a:spcPts val="0"/>
              </a:spcAft>
              <a:buNone/>
            </a:pPr>
            <a:r>
              <a:rPr lang="et-EE" sz="1800" b="1" dirty="0" smtClean="0">
                <a:solidFill>
                  <a:srgbClr val="3F3F3F"/>
                </a:solidFill>
                <a:latin typeface="Candara"/>
                <a:ea typeface="Candara"/>
                <a:cs typeface="Candara"/>
                <a:sym typeface="Candara"/>
              </a:rPr>
              <a:t>Itaalia:</a:t>
            </a:r>
            <a:endParaRPr lang="et-EE" dirty="0" smtClean="0"/>
          </a:p>
          <a:p>
            <a:pPr lvl="0" algn="just">
              <a:spcBef>
                <a:spcPts val="600"/>
              </a:spcBef>
            </a:pPr>
            <a:r>
              <a:rPr lang="et-EE" sz="1800" dirty="0" smtClean="0">
                <a:solidFill>
                  <a:srgbClr val="3F3F3F"/>
                </a:solidFill>
                <a:latin typeface="Candara"/>
                <a:ea typeface="Candara"/>
                <a:cs typeface="Candara"/>
                <a:sym typeface="Candara"/>
              </a:rPr>
              <a:t>Veneetsia karneval on sajanditevanune traditsioon, mis toob tänapäevalgi kokku nii veneetslasi kui ka külastajaid, tähistades linna ainulaadset ajalugu, kunsti ja identiteeti. Traditsiooniliste maskide ja kostüümide kandmine tugevdab kohalikku uhkust ning tekitab ühtsus- ja kuuluvustunnet.</a:t>
            </a:r>
            <a:endParaRPr lang="et-EE" dirty="0" smtClean="0"/>
          </a:p>
          <a:p>
            <a:pPr marL="0" marR="0" lvl="0" indent="0" algn="just" rtl="0">
              <a:spcBef>
                <a:spcPts val="600"/>
              </a:spcBef>
              <a:spcAft>
                <a:spcPts val="0"/>
              </a:spcAft>
              <a:buNone/>
            </a:pPr>
            <a:endParaRPr lang="et-EE" sz="1800" b="1" dirty="0" smtClean="0">
              <a:solidFill>
                <a:srgbClr val="3F3F3F"/>
              </a:solidFill>
              <a:latin typeface="Candara"/>
              <a:ea typeface="Candara"/>
              <a:cs typeface="Candara"/>
              <a:sym typeface="Candara"/>
            </a:endParaRPr>
          </a:p>
          <a:p>
            <a:pPr marL="0" marR="0" lvl="0" indent="0" algn="just" rtl="0">
              <a:spcBef>
                <a:spcPts val="600"/>
              </a:spcBef>
              <a:spcAft>
                <a:spcPts val="0"/>
              </a:spcAft>
              <a:buNone/>
            </a:pPr>
            <a:r>
              <a:rPr lang="et-EE" sz="1800" b="1" dirty="0" smtClean="0">
                <a:solidFill>
                  <a:srgbClr val="3F3F3F"/>
                </a:solidFill>
                <a:latin typeface="Candara"/>
                <a:ea typeface="Candara"/>
                <a:cs typeface="Candara"/>
                <a:sym typeface="Candara"/>
              </a:rPr>
              <a:t>Leedu:</a:t>
            </a:r>
            <a:endParaRPr lang="et-EE" dirty="0" smtClean="0"/>
          </a:p>
          <a:p>
            <a:pPr lvl="0" algn="just">
              <a:spcBef>
                <a:spcPts val="600"/>
              </a:spcBef>
            </a:pPr>
            <a:r>
              <a:rPr lang="et-EE" sz="1800" dirty="0" smtClean="0">
                <a:solidFill>
                  <a:srgbClr val="3F3F3F"/>
                </a:solidFill>
                <a:latin typeface="Candara"/>
                <a:ea typeface="Candara"/>
                <a:cs typeface="Candara"/>
                <a:sym typeface="Candara"/>
              </a:rPr>
              <a:t>Jaanipäev (Joninės) ehk Rasos’e pidustus on Leedus iidne suvise pööripäeva tähistamine, mille käigus kogukonnad kogunevad lõkete ümber ja järgivad rahvatraditsioonist pärit rituaale. See sündmus seob leedulasi nende paganlike juurtega ning tugevdab kuuluvustunnet ühiste kultuuritraditsioonide kaudu.</a:t>
            </a:r>
            <a:endParaRPr lang="et-EE" sz="1800" i="0" u="none" strike="noStrike" dirty="0">
              <a:solidFill>
                <a:srgbClr val="3F3F3F"/>
              </a:solidFill>
              <a:latin typeface="Candara"/>
              <a:ea typeface="Candara"/>
              <a:cs typeface="Candara"/>
              <a:sym typeface="Candara"/>
            </a:endParaRPr>
          </a:p>
        </p:txBody>
      </p:sp>
      <p:sp>
        <p:nvSpPr>
          <p:cNvPr id="226" name="Google Shape;226;p10"/>
          <p:cNvSpPr txBox="1"/>
          <p:nvPr/>
        </p:nvSpPr>
        <p:spPr>
          <a:xfrm>
            <a:off x="484052" y="918849"/>
            <a:ext cx="11172239"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3. Pärandi roll kuuluvustunde kujundamisel kogukondades – mõned näited</a:t>
            </a:r>
            <a:endParaRPr lang="et-EE" sz="2000" b="1" dirty="0">
              <a:solidFill>
                <a:srgbClr val="A99374"/>
              </a:solidFill>
              <a:latin typeface="Candara"/>
              <a:ea typeface="Candara"/>
              <a:cs typeface="Candara"/>
              <a:sym typeface="Candara"/>
            </a:endParaRPr>
          </a:p>
        </p:txBody>
      </p:sp>
      <p:pic>
        <p:nvPicPr>
          <p:cNvPr id="227" name="Google Shape;227;p10"/>
          <p:cNvPicPr preferRelativeResize="0"/>
          <p:nvPr/>
        </p:nvPicPr>
        <p:blipFill>
          <a:blip r:embed="rId4">
            <a:alphaModFix/>
          </a:blip>
          <a:stretch>
            <a:fillRect/>
          </a:stretch>
        </p:blipFill>
        <p:spPr>
          <a:xfrm>
            <a:off x="569650" y="1398325"/>
            <a:ext cx="1694674" cy="1531988"/>
          </a:xfrm>
          <a:prstGeom prst="rect">
            <a:avLst/>
          </a:prstGeom>
          <a:noFill/>
          <a:ln>
            <a:noFill/>
          </a:ln>
        </p:spPr>
      </p:pic>
      <p:sp>
        <p:nvSpPr>
          <p:cNvPr id="228" name="Google Shape;228;p10"/>
          <p:cNvSpPr txBox="1"/>
          <p:nvPr/>
        </p:nvSpPr>
        <p:spPr>
          <a:xfrm>
            <a:off x="569650" y="2971075"/>
            <a:ext cx="1866000" cy="538579"/>
          </a:xfrm>
          <a:prstGeom prst="rect">
            <a:avLst/>
          </a:prstGeom>
          <a:noFill/>
          <a:ln>
            <a:noFill/>
          </a:ln>
        </p:spPr>
        <p:txBody>
          <a:bodyPr spcFirstLastPara="1" wrap="square" lIns="91425" tIns="91425" rIns="91425" bIns="91425" anchor="t" anchorCtr="0">
            <a:spAutoFit/>
          </a:bodyPr>
          <a:lstStyle/>
          <a:p>
            <a:pPr lvl="0">
              <a:buClr>
                <a:schemeClr val="dk1"/>
              </a:buClr>
            </a:pPr>
            <a:r>
              <a:rPr lang="et-EE" dirty="0" smtClean="0">
                <a:solidFill>
                  <a:srgbClr val="3F3F3F"/>
                </a:solidFill>
                <a:latin typeface="Candara"/>
                <a:ea typeface="Candara"/>
                <a:cs typeface="Candara"/>
                <a:sym typeface="Candara"/>
              </a:rPr>
              <a:t>Pöörlevad dervišid</a:t>
            </a:r>
            <a:br>
              <a:rPr lang="et-EE" dirty="0" smtClean="0">
                <a:solidFill>
                  <a:srgbClr val="3F3F3F"/>
                </a:solidFill>
                <a:latin typeface="Candara"/>
                <a:ea typeface="Candara"/>
                <a:cs typeface="Candara"/>
                <a:sym typeface="Candara"/>
              </a:rPr>
            </a:br>
            <a:r>
              <a:rPr lang="et-EE" sz="900" dirty="0" smtClean="0"/>
              <a:t>Tehisintellekti abil loodud</a:t>
            </a:r>
            <a:endParaRPr lang="et-EE" sz="900" dirty="0"/>
          </a:p>
        </p:txBody>
      </p:sp>
      <p:pic>
        <p:nvPicPr>
          <p:cNvPr id="229" name="Google Shape;229;p10"/>
          <p:cNvPicPr preferRelativeResize="0"/>
          <p:nvPr/>
        </p:nvPicPr>
        <p:blipFill>
          <a:blip r:embed="rId5">
            <a:alphaModFix/>
          </a:blip>
          <a:stretch>
            <a:fillRect/>
          </a:stretch>
        </p:blipFill>
        <p:spPr>
          <a:xfrm>
            <a:off x="569662" y="3550650"/>
            <a:ext cx="1865999" cy="1243689"/>
          </a:xfrm>
          <a:prstGeom prst="rect">
            <a:avLst/>
          </a:prstGeom>
          <a:noFill/>
          <a:ln>
            <a:noFill/>
          </a:ln>
        </p:spPr>
      </p:pic>
      <p:sp>
        <p:nvSpPr>
          <p:cNvPr id="230" name="Google Shape;230;p10"/>
          <p:cNvSpPr txBox="1"/>
          <p:nvPr/>
        </p:nvSpPr>
        <p:spPr>
          <a:xfrm>
            <a:off x="569650" y="4828263"/>
            <a:ext cx="2781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dirty="0" smtClean="0">
                <a:solidFill>
                  <a:srgbClr val="3F3F3F"/>
                </a:solidFill>
                <a:latin typeface="Candara"/>
                <a:ea typeface="Candara"/>
                <a:cs typeface="Candara"/>
                <a:sym typeface="Candara"/>
              </a:rPr>
              <a:t>Veneetsia karneval</a:t>
            </a:r>
          </a:p>
          <a:p>
            <a:pPr lvl="0"/>
            <a:r>
              <a:rPr lang="et-EE" sz="900" dirty="0" smtClean="0"/>
              <a:t>Autor: Frank Kovalchek (Anchorage) – CC BY 2.0, </a:t>
            </a:r>
            <a:r>
              <a:rPr lang="et-EE" sz="900" u="sng" dirty="0" smtClean="0">
                <a:solidFill>
                  <a:schemeClr val="hlink"/>
                </a:solidFill>
                <a:hlinkClick r:id="rId6"/>
              </a:rPr>
              <a:t>https://commons.wikimedia.org/w/index.php?curid=13290679</a:t>
            </a:r>
            <a:r>
              <a:rPr lang="et-EE" sz="900" dirty="0" smtClean="0"/>
              <a:t> </a:t>
            </a:r>
            <a:endParaRPr lang="et-EE" sz="900" dirty="0"/>
          </a:p>
        </p:txBody>
      </p:sp>
      <p:pic>
        <p:nvPicPr>
          <p:cNvPr id="231" name="Google Shape;231;p10"/>
          <p:cNvPicPr preferRelativeResize="0"/>
          <p:nvPr/>
        </p:nvPicPr>
        <p:blipFill>
          <a:blip r:embed="rId7">
            <a:alphaModFix/>
          </a:blip>
          <a:stretch>
            <a:fillRect/>
          </a:stretch>
        </p:blipFill>
        <p:spPr>
          <a:xfrm>
            <a:off x="645850" y="5598499"/>
            <a:ext cx="1694675" cy="1130328"/>
          </a:xfrm>
          <a:prstGeom prst="rect">
            <a:avLst/>
          </a:prstGeom>
          <a:noFill/>
          <a:ln>
            <a:noFill/>
          </a:ln>
        </p:spPr>
      </p:pic>
      <p:sp>
        <p:nvSpPr>
          <p:cNvPr id="232" name="Google Shape;232;p10"/>
          <p:cNvSpPr txBox="1"/>
          <p:nvPr/>
        </p:nvSpPr>
        <p:spPr>
          <a:xfrm>
            <a:off x="2264325" y="5677888"/>
            <a:ext cx="1350602" cy="1323409"/>
          </a:xfrm>
          <a:prstGeom prst="rect">
            <a:avLst/>
          </a:prstGeom>
          <a:noFill/>
          <a:ln>
            <a:noFill/>
          </a:ln>
        </p:spPr>
        <p:txBody>
          <a:bodyPr spcFirstLastPara="1" wrap="square" lIns="91425" tIns="91425" rIns="91425" bIns="91425" anchor="t" anchorCtr="0">
            <a:spAutoFit/>
          </a:bodyPr>
          <a:lstStyle/>
          <a:p>
            <a:pPr lvl="0"/>
            <a:r>
              <a:rPr lang="et-EE" dirty="0" smtClean="0">
                <a:latin typeface="Candara" panose="020E0502030303020204" pitchFamily="34" charset="0"/>
              </a:rPr>
              <a:t>Rasos’e pidustus (Leedu)</a:t>
            </a:r>
            <a:r>
              <a:rPr lang="et-EE" sz="800" dirty="0" smtClean="0"/>
              <a:t/>
            </a:r>
            <a:br>
              <a:rPr lang="et-EE" sz="800" dirty="0" smtClean="0"/>
            </a:br>
            <a:r>
              <a:rPr lang="et-EE" sz="800" dirty="0" smtClean="0"/>
              <a:t>Autor: teadmata – C0, </a:t>
            </a:r>
            <a:r>
              <a:rPr lang="et-EE" sz="800" u="sng" dirty="0" smtClean="0">
                <a:solidFill>
                  <a:schemeClr val="hlink"/>
                </a:solidFill>
                <a:hlinkClick r:id="rId8"/>
              </a:rPr>
              <a:t>https://commons.wikimedia.org/w/index.php?curid=91511482</a:t>
            </a:r>
            <a:r>
              <a:rPr lang="et-EE" sz="800" dirty="0" smtClean="0"/>
              <a:t> </a:t>
            </a:r>
            <a:endParaRPr lang="et-EE"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8" name="Google Shape;238;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9" name="Google Shape;239;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0" name="Google Shape;240;p11"/>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Parimad tavad kuuluvustunde kujundamisel</a:t>
            </a:r>
            <a:endParaRPr lang="et-EE" sz="3600" b="0" i="0" u="none" strike="noStrike" cap="none" dirty="0">
              <a:solidFill>
                <a:schemeClr val="dk1"/>
              </a:solidFill>
              <a:latin typeface="Times New Roman"/>
              <a:ea typeface="Times New Roman"/>
              <a:cs typeface="Times New Roman"/>
              <a:sym typeface="Times New Roman"/>
            </a:endParaRPr>
          </a:p>
        </p:txBody>
      </p:sp>
      <p:sp>
        <p:nvSpPr>
          <p:cNvPr id="241" name="Google Shape;241;p11"/>
          <p:cNvSpPr txBox="1"/>
          <p:nvPr/>
        </p:nvSpPr>
        <p:spPr>
          <a:xfrm>
            <a:off x="3508248" y="1697125"/>
            <a:ext cx="7646700" cy="4401164"/>
          </a:xfrm>
          <a:prstGeom prst="rect">
            <a:avLst/>
          </a:prstGeom>
          <a:noFill/>
          <a:ln>
            <a:noFill/>
          </a:ln>
        </p:spPr>
        <p:txBody>
          <a:bodyPr spcFirstLastPara="1" wrap="square" lIns="91425" tIns="45700" rIns="91425" bIns="45700" anchor="t" anchorCtr="0">
            <a:spAutoFit/>
          </a:bodyPr>
          <a:lstStyle/>
          <a:p>
            <a:pPr lvl="0"/>
            <a:r>
              <a:rPr lang="et-EE" sz="1800" dirty="0" smtClean="0">
                <a:solidFill>
                  <a:srgbClr val="3F3F3F"/>
                </a:solidFill>
                <a:latin typeface="Candara"/>
                <a:ea typeface="Candara"/>
                <a:cs typeface="Candara"/>
                <a:sym typeface="Candara"/>
              </a:rPr>
              <a:t>Ommegangi festival Brüsselis on sajanditevanune pidustus, mis on pärit 14. sajandist ja oli algselt seotud religioosse rongkäigu austamisega. Tänapäeval on see kujunenud elavaks keskaegsete traditsioonide taaslavastuseks, kuhu kuuluvad ajaloolised kostüümid, paraadid ja etendused Grand Place’il – UNESCO maailmapärandi nimistusse kuuluval väljakul. </a:t>
            </a:r>
          </a:p>
          <a:p>
            <a:pPr lvl="0">
              <a:spcBef>
                <a:spcPts val="600"/>
              </a:spcBef>
            </a:pPr>
            <a:r>
              <a:rPr lang="et-EE" sz="1800" dirty="0" smtClean="0">
                <a:solidFill>
                  <a:srgbClr val="3F3F3F"/>
                </a:solidFill>
                <a:latin typeface="Candara"/>
                <a:ea typeface="Candara"/>
                <a:cs typeface="Candara"/>
                <a:sym typeface="Candara"/>
              </a:rPr>
              <a:t>Festival sümboliseerib Belgia rikkalikku ajaloolist identiteeti ning soodustab osalejate seas ühist kuuluvustunnet.</a:t>
            </a:r>
          </a:p>
          <a:p>
            <a:pPr lvl="0">
              <a:spcBef>
                <a:spcPts val="600"/>
              </a:spcBef>
            </a:pPr>
            <a:r>
              <a:rPr lang="et-EE" sz="1800" dirty="0" smtClean="0">
                <a:solidFill>
                  <a:srgbClr val="3F3F3F"/>
                </a:solidFill>
                <a:latin typeface="Candara"/>
                <a:ea typeface="Candara"/>
                <a:cs typeface="Candara"/>
                <a:sym typeface="Candara"/>
              </a:rPr>
              <a:t>Ommegang peegeldab ühtlasi Belgia mitmekultuurilist olemust, ületades keelelisi lõhesid (hollandi, prantsuse ja saksa keel) ühise pärandi tähistamise kaudu. See avalik sündmus pakub võimalust uurida, kuidas ajaloolised traditsioonid kujundavad tänapäevast Belgia identiteeti, tuues kokku eri piirkondadest ja erineva taustaga kogukondi. Samuti rõhutab see festivalide ja pärandi tähtsust ühtsuse, uhkustunde ja järjepidevuse loomisel rahvusliku identiteedi kujunemisel – eriti niisuguses riigis nagu Belgia, mida iseloomustab keeleline ja kultuuriline mitmekesisus.</a:t>
            </a:r>
            <a:endParaRPr lang="et-EE" sz="1800" dirty="0">
              <a:solidFill>
                <a:srgbClr val="3F3F3F"/>
              </a:solidFill>
              <a:latin typeface="Candara"/>
              <a:ea typeface="Candara"/>
              <a:cs typeface="Candara"/>
              <a:sym typeface="Candara"/>
            </a:endParaRPr>
          </a:p>
        </p:txBody>
      </p:sp>
      <p:sp>
        <p:nvSpPr>
          <p:cNvPr id="242" name="Google Shape;242;p11"/>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Ommegangi festival Brüsselis</a:t>
            </a:r>
            <a:endParaRPr lang="et-EE" sz="2000" b="1" dirty="0">
              <a:solidFill>
                <a:srgbClr val="A99374"/>
              </a:solidFill>
              <a:latin typeface="Candara"/>
              <a:ea typeface="Candara"/>
              <a:cs typeface="Candara"/>
              <a:sym typeface="Candara"/>
            </a:endParaRPr>
          </a:p>
        </p:txBody>
      </p:sp>
      <p:pic>
        <p:nvPicPr>
          <p:cNvPr id="243" name="Google Shape;243;p11"/>
          <p:cNvPicPr preferRelativeResize="0"/>
          <p:nvPr/>
        </p:nvPicPr>
        <p:blipFill>
          <a:blip r:embed="rId4">
            <a:alphaModFix/>
          </a:blip>
          <a:stretch>
            <a:fillRect/>
          </a:stretch>
        </p:blipFill>
        <p:spPr>
          <a:xfrm>
            <a:off x="152400" y="1605471"/>
            <a:ext cx="3203447" cy="2106882"/>
          </a:xfrm>
          <a:prstGeom prst="rect">
            <a:avLst/>
          </a:prstGeom>
          <a:noFill/>
          <a:ln>
            <a:noFill/>
          </a:ln>
          <a:effectLst>
            <a:outerShdw blurRad="57150" dist="19050" dir="5400000" algn="bl" rotWithShape="0">
              <a:srgbClr val="000000">
                <a:alpha val="50000"/>
              </a:srgbClr>
            </a:outerShdw>
          </a:effectLst>
        </p:spPr>
      </p:pic>
      <p:sp>
        <p:nvSpPr>
          <p:cNvPr id="244" name="Google Shape;244;p11"/>
          <p:cNvSpPr txBox="1"/>
          <p:nvPr/>
        </p:nvSpPr>
        <p:spPr>
          <a:xfrm>
            <a:off x="360475" y="3926125"/>
            <a:ext cx="2403300" cy="446246"/>
          </a:xfrm>
          <a:prstGeom prst="rect">
            <a:avLst/>
          </a:prstGeom>
          <a:noFill/>
          <a:ln>
            <a:noFill/>
          </a:ln>
        </p:spPr>
        <p:txBody>
          <a:bodyPr spcFirstLastPara="1" wrap="square" lIns="91425" tIns="91425" rIns="91425" bIns="91425" anchor="t" anchorCtr="0">
            <a:spAutoFit/>
          </a:bodyPr>
          <a:lstStyle/>
          <a:p>
            <a:pPr lvl="0"/>
            <a:r>
              <a:rPr lang="et-EE" sz="800" dirty="0" smtClean="0"/>
              <a:t>Allikas (tasuta pilt): </a:t>
            </a:r>
            <a:r>
              <a:rPr lang="et-EE" sz="800" u="sng" dirty="0" smtClean="0">
                <a:solidFill>
                  <a:schemeClr val="hlink"/>
                </a:solidFill>
                <a:hlinkClick r:id="rId5"/>
              </a:rPr>
              <a:t>https://www.brussels.be/ommegang</a:t>
            </a:r>
            <a:r>
              <a:rPr lang="et-EE" sz="800" dirty="0" smtClean="0"/>
              <a:t>  </a:t>
            </a:r>
            <a:endParaRPr lang="et-EE"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0" name="Google Shape;250;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1" name="Google Shape;251;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2" name="Google Shape;252;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Parimad tavad kuuluvustunde kujundamisel</a:t>
            </a:r>
            <a:endParaRPr lang="et-EE" sz="3600" b="1" dirty="0">
              <a:solidFill>
                <a:srgbClr val="FFFFFF"/>
              </a:solidFill>
              <a:latin typeface="Candara"/>
              <a:ea typeface="Candara"/>
              <a:cs typeface="Candara"/>
              <a:sym typeface="Candara"/>
            </a:endParaRPr>
          </a:p>
        </p:txBody>
      </p:sp>
      <p:sp>
        <p:nvSpPr>
          <p:cNvPr id="253" name="Google Shape;253;p12"/>
          <p:cNvSpPr txBox="1"/>
          <p:nvPr/>
        </p:nvSpPr>
        <p:spPr>
          <a:xfrm>
            <a:off x="484053" y="1521090"/>
            <a:ext cx="11246129" cy="5032106"/>
          </a:xfrm>
          <a:prstGeom prst="rect">
            <a:avLst/>
          </a:prstGeom>
          <a:noFill/>
          <a:ln>
            <a:noFill/>
          </a:ln>
        </p:spPr>
        <p:txBody>
          <a:bodyPr spcFirstLastPara="1" wrap="square" lIns="91425" tIns="45700" rIns="91425" bIns="45700" anchor="t" anchorCtr="0">
            <a:spAutoFit/>
          </a:bodyPr>
          <a:lstStyle/>
          <a:p>
            <a:pPr lvl="0"/>
            <a:r>
              <a:rPr lang="et-EE" sz="1800" dirty="0" smtClean="0">
                <a:solidFill>
                  <a:srgbClr val="3F3F3F"/>
                </a:solidFill>
                <a:latin typeface="Candara"/>
                <a:ea typeface="Candara"/>
                <a:cs typeface="Candara"/>
                <a:sym typeface="Candara"/>
              </a:rPr>
              <a:t>Ommegangi festival Brüsselis toimib mõjusa vahendina kogukondliku identiteedi ja kaasatuse tugevdamisel mitmel olulisel moel, eriti Belgia keelelise ja kultuurilise mitmekesisuse kontekstis.</a:t>
            </a:r>
            <a:endParaRPr lang="et-EE" dirty="0" smtClean="0"/>
          </a:p>
          <a:p>
            <a:pPr marL="342900" lvl="0" indent="-342900">
              <a:spcBef>
                <a:spcPts val="600"/>
              </a:spcBef>
              <a:buClr>
                <a:srgbClr val="3F3F3F"/>
              </a:buClr>
              <a:buSzPts val="1800"/>
              <a:buFont typeface="Candara"/>
              <a:buAutoNum type="arabicPeriod"/>
            </a:pPr>
            <a:r>
              <a:rPr lang="et-EE" sz="1800" b="1" dirty="0" smtClean="0">
                <a:solidFill>
                  <a:srgbClr val="3F3F3F"/>
                </a:solidFill>
                <a:latin typeface="Candara"/>
                <a:ea typeface="Candara"/>
                <a:cs typeface="Candara"/>
                <a:sym typeface="Candara"/>
              </a:rPr>
              <a:t>Ühise pärandi tähistamine:</a:t>
            </a:r>
            <a:r>
              <a:rPr lang="et-EE" sz="1800" dirty="0" smtClean="0">
                <a:solidFill>
                  <a:srgbClr val="3F3F3F"/>
                </a:solidFill>
                <a:latin typeface="Candara"/>
                <a:ea typeface="Candara"/>
                <a:cs typeface="Candara"/>
                <a:sym typeface="Candara"/>
              </a:rPr>
              <a:t> Ommegangi festival tugineb rikkalikule ajaloolisele traditsioonile, mis on pärit 14. sajandist. See ühine ajalooline narratiiv pakub belglastele ühist kultuurilist tugipunkti, võimaldades eri keele- ja piirkonnataustaga inimestel suhestuda üksteisega kollektiivse mälu kaudu. Nii tugevneb kuuluvustunne rahvuslikku pärandisse, mis ületab piirkondlikud erisused.</a:t>
            </a:r>
            <a:endParaRPr lang="et-EE" dirty="0" smtClean="0"/>
          </a:p>
          <a:p>
            <a:pPr marL="342900" lvl="0" indent="-342900">
              <a:spcBef>
                <a:spcPts val="600"/>
              </a:spcBef>
              <a:buClr>
                <a:srgbClr val="3F3F3F"/>
              </a:buClr>
              <a:buSzPts val="1800"/>
              <a:buFont typeface="Candara"/>
              <a:buAutoNum type="arabicPeriod"/>
            </a:pPr>
            <a:r>
              <a:rPr lang="et-EE" sz="1800" b="1" dirty="0" smtClean="0">
                <a:solidFill>
                  <a:srgbClr val="3F3F3F"/>
                </a:solidFill>
                <a:latin typeface="Candara"/>
                <a:ea typeface="Candara"/>
                <a:cs typeface="Candara"/>
                <a:sym typeface="Candara"/>
              </a:rPr>
              <a:t>Mitmekultuuriline lõimumine:</a:t>
            </a:r>
            <a:r>
              <a:rPr lang="et-EE" sz="1800" dirty="0" smtClean="0">
                <a:solidFill>
                  <a:srgbClr val="3F3F3F"/>
                </a:solidFill>
                <a:latin typeface="Candara"/>
                <a:ea typeface="Candara"/>
                <a:cs typeface="Candara"/>
                <a:sym typeface="Candara"/>
              </a:rPr>
              <a:t> Belgiat iseloomustab keerukas keeleline maastik, kus ametlikeks keelteks on hollandi, prantsuse ja saksa keel. Ommegangi festival, mida peetakse Brüsseli ikoonilisel väljakul Grand Place’il, ületab keelelisi piire, keskendudes Belgia ajaloolisele identiteedile kui kõiki belglasi ühendavale elemendile. Festivali kaasav lähenemine </a:t>
            </a:r>
            <a:r>
              <a:rPr lang="et-EE" sz="1800" dirty="0">
                <a:solidFill>
                  <a:srgbClr val="3F3F3F"/>
                </a:solidFill>
                <a:latin typeface="Candara"/>
                <a:ea typeface="Candara"/>
                <a:cs typeface="Candara"/>
                <a:sym typeface="Candara"/>
              </a:rPr>
              <a:t>toob inimesi kokku </a:t>
            </a:r>
            <a:r>
              <a:rPr lang="et-EE" sz="1800" dirty="0" smtClean="0">
                <a:solidFill>
                  <a:srgbClr val="3F3F3F"/>
                </a:solidFill>
                <a:latin typeface="Candara"/>
                <a:ea typeface="Candara"/>
                <a:cs typeface="Candara"/>
                <a:sym typeface="Candara"/>
              </a:rPr>
              <a:t>erinevatest piirkondadest, soodustades suhtlemist, vastastikust mõistmist ja Belgia kultuurilise mitmekesisuse ühist väärtustamist. See aitab tugevdada ühtsust riigis, kus keelelised ja kultuurilised erisused võivad vahel põhjustada poliitilisi pingeid.</a:t>
            </a:r>
            <a:endParaRPr lang="et-EE" dirty="0" smtClean="0"/>
          </a:p>
          <a:p>
            <a:pPr marL="342900" lvl="0" indent="-342900">
              <a:spcBef>
                <a:spcPts val="600"/>
              </a:spcBef>
              <a:buClr>
                <a:srgbClr val="3F3F3F"/>
              </a:buClr>
              <a:buSzPts val="1800"/>
              <a:buFont typeface="Candara"/>
              <a:buAutoNum type="arabicPeriod"/>
            </a:pPr>
            <a:r>
              <a:rPr lang="et-EE" sz="1800" b="1" dirty="0" smtClean="0">
                <a:solidFill>
                  <a:srgbClr val="3F3F3F"/>
                </a:solidFill>
                <a:latin typeface="Candara"/>
                <a:ea typeface="Candara"/>
                <a:cs typeface="Candara"/>
                <a:sym typeface="Candara"/>
              </a:rPr>
              <a:t>Avalik osalus ja kaasatus:</a:t>
            </a:r>
            <a:r>
              <a:rPr lang="et-EE" sz="1800" dirty="0" smtClean="0">
                <a:solidFill>
                  <a:srgbClr val="3F3F3F"/>
                </a:solidFill>
                <a:latin typeface="Candara"/>
                <a:ea typeface="Candara"/>
                <a:cs typeface="Candara"/>
                <a:sym typeface="Candara"/>
              </a:rPr>
              <a:t> Ommegangi festival ei ole pelgalt vaatemäng külastajatele, vaid kaasab aktiivselt kohalikke kogukondi etenduste, rongkäikude ja avalike pidustuste kaudu. Ajaloolistes taaslavastustes osalejad pärinevad </a:t>
            </a:r>
            <a:r>
              <a:rPr lang="et-EE" sz="1800" dirty="0">
                <a:solidFill>
                  <a:srgbClr val="3F3F3F"/>
                </a:solidFill>
                <a:latin typeface="Candara"/>
                <a:ea typeface="Candara"/>
                <a:cs typeface="Candara"/>
                <a:sym typeface="Candara"/>
              </a:rPr>
              <a:t>sageli Belgia eri piirkondadest</a:t>
            </a:r>
            <a:r>
              <a:rPr lang="et-EE" sz="1800" dirty="0" smtClean="0">
                <a:solidFill>
                  <a:srgbClr val="3F3F3F"/>
                </a:solidFill>
                <a:latin typeface="Candara"/>
                <a:ea typeface="Candara"/>
                <a:cs typeface="Candara"/>
                <a:sym typeface="Candara"/>
              </a:rPr>
              <a:t>, peegeldades riigi mitmekultuurilist olemust. Avalikkuse kaasamine festivalile – olgu siis osalejate, korraldajate või pealtvaatajatena – tugevdab kogukondlikke sidemeid. Aktiivne osalemine ühistes traditsioonides kasvatab kodanikutunnet ning kinnistab kollektiivset identiteeti.</a:t>
            </a:r>
            <a:endParaRPr lang="et-EE" dirty="0"/>
          </a:p>
        </p:txBody>
      </p:sp>
      <p:sp>
        <p:nvSpPr>
          <p:cNvPr id="254" name="Google Shape;254;p12"/>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Ommegangi festivali roll kogukondliku identiteedi ja kaasatuse tugevdamisel Brüsselis</a:t>
            </a:r>
            <a:endParaRPr lang="et-EE" sz="2000" b="1" dirty="0">
              <a:solidFill>
                <a:srgbClr val="A99374"/>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0" name="Google Shape;260;p13"/>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1" name="Google Shape;261;p13"/>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2" name="Google Shape;262;p1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Parimad tavad kuuluvustunde kujundamisel</a:t>
            </a:r>
            <a:endParaRPr lang="et-EE" sz="3600" b="1" dirty="0">
              <a:solidFill>
                <a:srgbClr val="FFFFFF"/>
              </a:solidFill>
              <a:latin typeface="Candara"/>
              <a:ea typeface="Candara"/>
              <a:cs typeface="Candara"/>
              <a:sym typeface="Candara"/>
            </a:endParaRPr>
          </a:p>
        </p:txBody>
      </p:sp>
      <p:sp>
        <p:nvSpPr>
          <p:cNvPr id="263" name="Google Shape;263;p13"/>
          <p:cNvSpPr txBox="1"/>
          <p:nvPr/>
        </p:nvSpPr>
        <p:spPr>
          <a:xfrm>
            <a:off x="484053" y="1521089"/>
            <a:ext cx="11476655" cy="4401164"/>
          </a:xfrm>
          <a:prstGeom prst="rect">
            <a:avLst/>
          </a:prstGeom>
          <a:noFill/>
          <a:ln>
            <a:noFill/>
          </a:ln>
        </p:spPr>
        <p:txBody>
          <a:bodyPr spcFirstLastPara="1" wrap="square" lIns="91425" tIns="45700" rIns="91425" bIns="45700" anchor="t" anchorCtr="0">
            <a:spAutoFit/>
          </a:bodyPr>
          <a:lstStyle/>
          <a:p>
            <a:pPr lvl="0"/>
            <a:r>
              <a:rPr lang="et-EE" sz="1800" b="1" dirty="0" smtClean="0">
                <a:solidFill>
                  <a:srgbClr val="3F3F3F"/>
                </a:solidFill>
                <a:latin typeface="Candara"/>
                <a:ea typeface="Candara"/>
                <a:cs typeface="Candara"/>
                <a:sym typeface="Candara"/>
              </a:rPr>
              <a:t>4. Järjepidevuse ja rahvusliku uhkuse sümbol: </a:t>
            </a:r>
            <a:r>
              <a:rPr lang="et-EE" sz="1800" dirty="0" smtClean="0">
                <a:solidFill>
                  <a:srgbClr val="3F3F3F"/>
                </a:solidFill>
                <a:latin typeface="Candara"/>
                <a:ea typeface="Candara"/>
                <a:cs typeface="Candara"/>
                <a:sym typeface="Candara"/>
              </a:rPr>
              <a:t>Festival </a:t>
            </a:r>
            <a:r>
              <a:rPr lang="et-EE" sz="1800" dirty="0">
                <a:solidFill>
                  <a:srgbClr val="3F3F3F"/>
                </a:solidFill>
                <a:latin typeface="Candara"/>
                <a:ea typeface="Candara"/>
                <a:cs typeface="Candara"/>
                <a:sym typeface="Candara"/>
              </a:rPr>
              <a:t>toimib järjepidevuse elava </a:t>
            </a:r>
            <a:r>
              <a:rPr lang="et-EE" sz="1800" dirty="0" smtClean="0">
                <a:solidFill>
                  <a:srgbClr val="3F3F3F"/>
                </a:solidFill>
                <a:latin typeface="Candara"/>
                <a:ea typeface="Candara"/>
                <a:cs typeface="Candara"/>
                <a:sym typeface="Candara"/>
              </a:rPr>
              <a:t>sümbolina, sidudes mineviku olevikuga. See rõhutab traditsioonide säilitamise ja nende tulevastele põlvkondadele edasiandmise tähtsust. Nii aitab Ommegang hoida järjepidevust Belgia rahvuslikus identiteedis, vaatamata kaasaegsetele muutustele ja väljakutsetele. Sel moel edendab festival rahvuslikku uhkust ja solidaarsust, pakkudes ruumi, kus ajaloo teadvustamine põimub tänapäevase Belgia identiteediga.</a:t>
            </a:r>
            <a:endParaRPr lang="et-EE" dirty="0" smtClean="0"/>
          </a:p>
          <a:p>
            <a:pPr lvl="0">
              <a:spcBef>
                <a:spcPts val="600"/>
              </a:spcBef>
            </a:pPr>
            <a:r>
              <a:rPr lang="et-EE" sz="1800" b="1" dirty="0" smtClean="0">
                <a:solidFill>
                  <a:srgbClr val="3F3F3F"/>
                </a:solidFill>
                <a:latin typeface="Candara"/>
                <a:ea typeface="Candara"/>
                <a:cs typeface="Candara"/>
                <a:sym typeface="Candara"/>
              </a:rPr>
              <a:t>5. Mitmekesise päritolu esindamine:</a:t>
            </a:r>
            <a:r>
              <a:rPr lang="et-EE" sz="1800" dirty="0" smtClean="0">
                <a:solidFill>
                  <a:srgbClr val="3F3F3F"/>
                </a:solidFill>
                <a:latin typeface="Candara"/>
                <a:ea typeface="Candara"/>
                <a:cs typeface="Candara"/>
                <a:sym typeface="Candara"/>
              </a:rPr>
              <a:t> Aja jooksul on Ommegang laienenud, et peegeldada Belgia ja Brüsseli kultuurilist mitmekesisust. Brüssel on üks Euroopa kosmopoliitsemaid linnu, kus põimuvad erinevad rahvused ja kultuuritaustad. Festival on aastate jooksul moderniseerunud, et püsida kõnetavana üha mitmekesisemas Belgia ühiskonnas. Säilitades küll selle keskaegseid juuri, püütakse Ommegangi festivali siiski teadlikult esitleda viisil, mis kõnetab tänapäevaseid väärtusi – kaasatust, sallivust ja multikultuursust.</a:t>
            </a:r>
            <a:endParaRPr lang="et-EE" dirty="0" smtClean="0"/>
          </a:p>
          <a:p>
            <a:pPr lvl="0">
              <a:spcBef>
                <a:spcPts val="600"/>
              </a:spcBef>
            </a:pPr>
            <a:r>
              <a:rPr lang="et-EE" sz="1800" b="1" dirty="0" smtClean="0">
                <a:solidFill>
                  <a:srgbClr val="3F3F3F"/>
                </a:solidFill>
                <a:latin typeface="Candara"/>
                <a:ea typeface="Candara"/>
                <a:cs typeface="Candara"/>
                <a:sym typeface="Candara"/>
              </a:rPr>
              <a:t>6. Kultuuriturism ja rahvusvaheline nähtavus: </a:t>
            </a:r>
            <a:r>
              <a:rPr lang="et-EE" sz="1800" dirty="0" smtClean="0">
                <a:solidFill>
                  <a:srgbClr val="3F3F3F"/>
                </a:solidFill>
                <a:latin typeface="Candara"/>
                <a:ea typeface="Candara"/>
                <a:cs typeface="Candara"/>
                <a:sym typeface="Candara"/>
              </a:rPr>
              <a:t>Lisaks kohalikule kaasatusele tõmbab Ommegangi festival ligi ka rahvusvahelisi külastajaid, tutvustades Belgia pärandit üleilmsel tasandil. See soodustab kultuuriturismi ning tugevdab Brüsseli positsiooni olulise Euroopa kultuurikeskusena. Rahvusvaheline nähtavus suurendab kohalike uhkust oma ainulaadsete traditsioonide üle ning süvendab rahvusvaheliselt tunnustatud kultuurilisse ja ajaloolisse pärandisse kuulumise tunnet.</a:t>
            </a:r>
            <a:endParaRPr lang="et-EE" sz="1800" i="0" u="none" strike="noStrike" dirty="0">
              <a:solidFill>
                <a:srgbClr val="3F3F3F"/>
              </a:solidFill>
              <a:latin typeface="Candara"/>
              <a:ea typeface="Candara"/>
              <a:cs typeface="Candara"/>
              <a:sym typeface="Candara"/>
            </a:endParaRPr>
          </a:p>
        </p:txBody>
      </p:sp>
      <p:sp>
        <p:nvSpPr>
          <p:cNvPr id="264" name="Google Shape;264;p13"/>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Ommegangi festivali roll kogukondliku identiteedi ja kaasatuse tugevdamisel Brüsselis</a:t>
            </a:r>
            <a:endParaRPr lang="et-EE" sz="2000" b="1" dirty="0">
              <a:solidFill>
                <a:srgbClr val="A99374"/>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Google Shape;87;p1">
            <a:extLst>
              <a:ext uri="{FF2B5EF4-FFF2-40B4-BE49-F238E27FC236}">
                <a16:creationId xmlns:a16="http://schemas.microsoft.com/office/drawing/2014/main" xmlns=""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8" name="17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9" name="18 - Εικόνα" descr="cc-brand-1.png"/>
          <p:cNvPicPr>
            <a:picLocks noChangeAspect="1"/>
          </p:cNvPicPr>
          <p:nvPr/>
        </p:nvPicPr>
        <p:blipFill>
          <a:blip r:embed="rId13"/>
          <a:stretch>
            <a:fillRect/>
          </a:stretch>
        </p:blipFill>
        <p:spPr>
          <a:xfrm>
            <a:off x="10466773" y="5963699"/>
            <a:ext cx="1725227" cy="89430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p:nvPr/>
        </p:nvSpPr>
        <p:spPr>
          <a:xfrm>
            <a:off x="-149087" y="2170584"/>
            <a:ext cx="12446596" cy="861734"/>
          </a:xfrm>
          <a:prstGeom prst="rect">
            <a:avLst/>
          </a:prstGeom>
          <a:noFill/>
          <a:ln>
            <a:noFill/>
          </a:ln>
        </p:spPr>
        <p:txBody>
          <a:bodyPr spcFirstLastPara="1" wrap="square" lIns="91425" tIns="45700" rIns="91425" bIns="45700" anchor="t" anchorCtr="0">
            <a:spAutoFit/>
          </a:bodyPr>
          <a:lstStyle/>
          <a:p>
            <a:pPr lvl="0" algn="ctr">
              <a:spcBef>
                <a:spcPts val="1200"/>
              </a:spcBef>
            </a:pPr>
            <a:r>
              <a:rPr lang="et-EE" sz="4000" b="1" i="0" u="none" strike="noStrike" cap="none" dirty="0" smtClean="0">
                <a:solidFill>
                  <a:srgbClr val="FFFFFF"/>
                </a:solidFill>
                <a:latin typeface="Candara"/>
                <a:ea typeface="Candara"/>
                <a:cs typeface="Candara"/>
                <a:sym typeface="Candara"/>
              </a:rPr>
              <a:t>1. TUND: </a:t>
            </a:r>
            <a:r>
              <a:rPr lang="et-EE" sz="4000" b="1" dirty="0" smtClean="0">
                <a:solidFill>
                  <a:srgbClr val="FFFFFF"/>
                </a:solidFill>
                <a:latin typeface="Candara"/>
                <a:ea typeface="Candara"/>
                <a:cs typeface="Candara"/>
                <a:sym typeface="Candara"/>
              </a:rPr>
              <a:t>Pärand ja identiteet</a:t>
            </a:r>
            <a:endParaRPr lang="et-EE" sz="40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dirty="0" smtClean="0"/>
              <a:t>Allikas: freshidea/AdobeStock</a:t>
            </a:r>
            <a:endParaRPr lang="et-E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dirty="0" smtClean="0">
                <a:solidFill>
                  <a:srgbClr val="FFFFFF"/>
                </a:solidFill>
                <a:latin typeface="Candara"/>
                <a:ea typeface="Candara"/>
                <a:cs typeface="Candara"/>
                <a:sym typeface="Candara"/>
              </a:rPr>
              <a:t>MÕNED</a:t>
            </a:r>
            <a:r>
              <a:rPr lang="en-US" sz="3600" b="1" i="0" u="none" strike="noStrike" cap="none" dirty="0" smtClean="0">
                <a:solidFill>
                  <a:srgbClr val="FFFFFF"/>
                </a:solidFill>
                <a:latin typeface="Candara"/>
                <a:ea typeface="Candara"/>
                <a:cs typeface="Candara"/>
                <a:sym typeface="Candara"/>
              </a:rPr>
              <a:t> MÄÄRATLUSED JA MÕISTED (1/3</a:t>
            </a:r>
            <a:r>
              <a:rPr lang="en-US" sz="3600" b="1" i="0" u="none" strike="noStrike" cap="none" dirty="0">
                <a:solidFill>
                  <a:srgbClr val="FFFFFF"/>
                </a:solidFill>
                <a:latin typeface="Candara"/>
                <a:ea typeface="Candara"/>
                <a:cs typeface="Candara"/>
                <a:sym typeface="Candara"/>
              </a:rPr>
              <a:t>)</a:t>
            </a:r>
            <a:endParaRPr sz="3600" b="0" i="0" u="none" strike="noStrike" cap="none" dirty="0">
              <a:solidFill>
                <a:schemeClr val="dk1"/>
              </a:solidFill>
              <a:latin typeface="Times New Roman"/>
              <a:ea typeface="Times New Roman"/>
              <a:cs typeface="Times New Roman"/>
              <a:sym typeface="Times New Roman"/>
            </a:endParaRPr>
          </a:p>
        </p:txBody>
      </p:sp>
      <p:sp>
        <p:nvSpPr>
          <p:cNvPr id="106" name="Google Shape;106;p3"/>
          <p:cNvSpPr txBox="1"/>
          <p:nvPr/>
        </p:nvSpPr>
        <p:spPr>
          <a:xfrm>
            <a:off x="606550" y="1501900"/>
            <a:ext cx="8003100" cy="3416279"/>
          </a:xfrm>
          <a:prstGeom prst="rect">
            <a:avLst/>
          </a:prstGeom>
          <a:noFill/>
          <a:ln>
            <a:noFill/>
          </a:ln>
        </p:spPr>
        <p:txBody>
          <a:bodyPr spcFirstLastPara="1" wrap="square" lIns="91425" tIns="45700" rIns="91425" bIns="45700" anchor="t" anchorCtr="0">
            <a:spAutoFit/>
          </a:bodyPr>
          <a:lstStyle/>
          <a:p>
            <a:pPr lvl="0" algn="just"/>
            <a:r>
              <a:rPr lang="et-EE" sz="1800" dirty="0" smtClean="0">
                <a:solidFill>
                  <a:srgbClr val="3F3F3F"/>
                </a:solidFill>
                <a:latin typeface="Candara"/>
                <a:ea typeface="Candara"/>
                <a:cs typeface="Candara"/>
                <a:sym typeface="Candara"/>
              </a:rPr>
              <a:t>Kultuuripärand hõlmab inimelu materiaalseid ja vaimseid aspekte, mida antakse edasi põlvest põlve, nagu mälestised, esemed, keeled, traditsioonid ja rituaalid. See peegeldab ühiskonna ajaloolist, kunstilist ja kultuurilist identiteeti.</a:t>
            </a:r>
          </a:p>
          <a:p>
            <a:pPr lvl="0" algn="just"/>
            <a:endParaRPr lang="et-EE" sz="1800" dirty="0" smtClean="0">
              <a:solidFill>
                <a:srgbClr val="3F3F3F"/>
              </a:solidFill>
              <a:latin typeface="Candara"/>
              <a:ea typeface="Candara"/>
              <a:cs typeface="Candara"/>
              <a:sym typeface="Candara"/>
            </a:endParaRPr>
          </a:p>
          <a:p>
            <a:pPr lvl="0" algn="just"/>
            <a:r>
              <a:rPr lang="et-EE" sz="1800" dirty="0" smtClean="0">
                <a:solidFill>
                  <a:srgbClr val="3F3F3F"/>
                </a:solidFill>
                <a:latin typeface="Candara"/>
                <a:ea typeface="Candara"/>
                <a:cs typeface="Candara"/>
                <a:sym typeface="Candara"/>
              </a:rPr>
              <a:t>Looduspärand seevastu hõlmab olulisi loodusmaastikke, ökosüsteeme ja bioloogilist mitmekesisust, mida kaitstakse nende ökoloogilise, esteetilise või teadusliku väärtuse tõttu.</a:t>
            </a:r>
          </a:p>
          <a:p>
            <a:pPr lvl="0" algn="just"/>
            <a:endParaRPr lang="et-EE" sz="1800" dirty="0" smtClean="0">
              <a:solidFill>
                <a:srgbClr val="3F3F3F"/>
              </a:solidFill>
              <a:latin typeface="Candara"/>
              <a:ea typeface="Candara"/>
              <a:cs typeface="Candara"/>
              <a:sym typeface="Candara"/>
            </a:endParaRPr>
          </a:p>
          <a:p>
            <a:pPr lvl="0" algn="just"/>
            <a:r>
              <a:rPr lang="et-EE" sz="1800" dirty="0" smtClean="0">
                <a:solidFill>
                  <a:srgbClr val="3F3F3F"/>
                </a:solidFill>
                <a:latin typeface="Candara"/>
                <a:ea typeface="Candara"/>
                <a:cs typeface="Candara"/>
                <a:sym typeface="Candara"/>
              </a:rPr>
              <a:t>UNESCO tunnustab nii kultuuri- kui ka looduspärandit kui inimkonna ühise ajaloo olulist osa. Koos kajastavad need inimühiskondade ja looduskeskkonna vastastikust mõju ning loovad aluse kultuurilisele järjepidevusele, looduskaitsele ja kestlikule arengule.</a:t>
            </a:r>
            <a:endParaRPr lang="et-EE" sz="1800" b="0" i="0" u="none" strike="noStrike" cap="none" dirty="0">
              <a:solidFill>
                <a:srgbClr val="3F3F3F"/>
              </a:solidFill>
              <a:latin typeface="Candara"/>
              <a:ea typeface="Candara"/>
              <a:cs typeface="Candara"/>
              <a:sym typeface="Candara"/>
            </a:endParaRPr>
          </a:p>
        </p:txBody>
      </p:sp>
      <p:sp>
        <p:nvSpPr>
          <p:cNvPr id="107" name="Google Shape;107;p3"/>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1. Kultuuri- ja looduspärandi määratlus</a:t>
            </a:r>
            <a:endParaRPr lang="et-EE" sz="2000" b="1" dirty="0">
              <a:solidFill>
                <a:srgbClr val="A99374"/>
              </a:solidFill>
              <a:latin typeface="Candara"/>
              <a:ea typeface="Candara"/>
              <a:cs typeface="Candara"/>
              <a:sym typeface="Candara"/>
            </a:endParaRPr>
          </a:p>
        </p:txBody>
      </p:sp>
      <p:pic>
        <p:nvPicPr>
          <p:cNvPr id="108" name="Google Shape;108;p3"/>
          <p:cNvPicPr preferRelativeResize="0"/>
          <p:nvPr/>
        </p:nvPicPr>
        <p:blipFill>
          <a:blip r:embed="rId4">
            <a:alphaModFix/>
          </a:blip>
          <a:stretch>
            <a:fillRect/>
          </a:stretch>
        </p:blipFill>
        <p:spPr>
          <a:xfrm>
            <a:off x="8762050" y="888318"/>
            <a:ext cx="3277548" cy="1872427"/>
          </a:xfrm>
          <a:prstGeom prst="rect">
            <a:avLst/>
          </a:prstGeom>
          <a:noFill/>
          <a:ln>
            <a:noFill/>
          </a:ln>
          <a:effectLst>
            <a:outerShdw blurRad="57150" dist="19050" dir="5400000" algn="bl" rotWithShape="0">
              <a:srgbClr val="000000">
                <a:alpha val="50000"/>
              </a:srgbClr>
            </a:outerShdw>
          </a:effectLst>
        </p:spPr>
      </p:pic>
      <p:sp>
        <p:nvSpPr>
          <p:cNvPr id="109" name="Google Shape;109;p3"/>
          <p:cNvSpPr txBox="1"/>
          <p:nvPr/>
        </p:nvSpPr>
        <p:spPr>
          <a:xfrm>
            <a:off x="8900825" y="2913150"/>
            <a:ext cx="30000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sz="800" dirty="0" smtClean="0"/>
              <a:t>Allikas: </a:t>
            </a:r>
            <a:r>
              <a:rPr lang="et-EE" sz="800" u="sng" dirty="0" smtClean="0">
                <a:solidFill>
                  <a:schemeClr val="hlink"/>
                </a:solidFill>
                <a:hlinkClick r:id="rId5"/>
              </a:rPr>
              <a:t>https://www.freepik.com/free-ai-image/young-women-traditional-clothing-parade-outdoors-generated-by-ai_42431165.htm#fromView=search&amp;page=1&amp;position=20&amp;uuid=ba464ac0-e44f-4baf-8e1c-390ae766ac3f</a:t>
            </a:r>
            <a:r>
              <a:rPr lang="et-EE" sz="800" dirty="0" smtClean="0"/>
              <a:t> </a:t>
            </a:r>
          </a:p>
          <a:p>
            <a:pPr lvl="0"/>
            <a:r>
              <a:rPr lang="et-EE" sz="800" dirty="0" smtClean="0"/>
              <a:t>Tehisintellekti abil loodud</a:t>
            </a:r>
            <a:endParaRPr lang="et-EE" sz="800" dirty="0"/>
          </a:p>
        </p:txBody>
      </p:sp>
      <p:pic>
        <p:nvPicPr>
          <p:cNvPr id="110" name="Google Shape;110;p3"/>
          <p:cNvPicPr preferRelativeResize="0"/>
          <p:nvPr/>
        </p:nvPicPr>
        <p:blipFill>
          <a:blip r:embed="rId6">
            <a:alphaModFix/>
          </a:blip>
          <a:stretch>
            <a:fillRect/>
          </a:stretch>
        </p:blipFill>
        <p:spPr>
          <a:xfrm>
            <a:off x="8762050" y="3988950"/>
            <a:ext cx="3277550" cy="2163183"/>
          </a:xfrm>
          <a:prstGeom prst="rect">
            <a:avLst/>
          </a:prstGeom>
          <a:noFill/>
          <a:ln>
            <a:noFill/>
          </a:ln>
        </p:spPr>
      </p:pic>
      <p:sp>
        <p:nvSpPr>
          <p:cNvPr id="111" name="Google Shape;111;p3"/>
          <p:cNvSpPr txBox="1"/>
          <p:nvPr/>
        </p:nvSpPr>
        <p:spPr>
          <a:xfrm>
            <a:off x="8822875" y="6228475"/>
            <a:ext cx="3000000"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t-EE" sz="1100" dirty="0" smtClean="0"/>
              <a:t>Allikas (tasuta pilt): </a:t>
            </a:r>
            <a:r>
              <a:rPr lang="et-EE" sz="1100" u="sng" dirty="0" smtClean="0">
                <a:solidFill>
                  <a:schemeClr val="hlink"/>
                </a:solidFill>
                <a:hlinkClick r:id="rId7"/>
              </a:rPr>
              <a:t>https</a:t>
            </a:r>
            <a:r>
              <a:rPr lang="et-EE" sz="500" u="sng" dirty="0" smtClean="0">
                <a:solidFill>
                  <a:schemeClr val="hlink"/>
                </a:solidFill>
                <a:hlinkClick r:id="rId7"/>
              </a:rPr>
              <a:t>://</a:t>
            </a:r>
            <a:r>
              <a:rPr lang="et-EE" sz="1100" u="sng" dirty="0" smtClean="0">
                <a:solidFill>
                  <a:schemeClr val="hlink"/>
                </a:solidFill>
                <a:hlinkClick r:id="rId7"/>
              </a:rPr>
              <a:t>www.needpix.com/photo/825772/</a:t>
            </a:r>
            <a:r>
              <a:rPr lang="et-EE" sz="1100" dirty="0" smtClean="0"/>
              <a:t> </a:t>
            </a:r>
            <a:endParaRPr lang="et-EE"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7" name="Google Shape;117;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8" name="Google Shape;118;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9" name="Google Shape;119;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MÕNED </a:t>
            </a:r>
            <a:r>
              <a:rPr lang="en-US" sz="3600" b="1" dirty="0" smtClean="0">
                <a:solidFill>
                  <a:srgbClr val="FFFFFF"/>
                </a:solidFill>
                <a:latin typeface="Candara"/>
                <a:ea typeface="Candara"/>
                <a:cs typeface="Candara"/>
                <a:sym typeface="Candara"/>
              </a:rPr>
              <a:t>MÄÄRATLUSED </a:t>
            </a:r>
            <a:r>
              <a:rPr lang="en-US" sz="3600" b="1" dirty="0">
                <a:solidFill>
                  <a:srgbClr val="FFFFFF"/>
                </a:solidFill>
                <a:latin typeface="Candara"/>
                <a:ea typeface="Candara"/>
                <a:cs typeface="Candara"/>
                <a:sym typeface="Candara"/>
              </a:rPr>
              <a:t>JA MÕISTED</a:t>
            </a:r>
            <a:endParaRPr sz="3600" b="0" i="0" u="none" strike="noStrike" cap="none" dirty="0">
              <a:solidFill>
                <a:schemeClr val="dk1"/>
              </a:solidFill>
              <a:latin typeface="Times New Roman"/>
              <a:ea typeface="Times New Roman"/>
              <a:cs typeface="Times New Roman"/>
              <a:sym typeface="Times New Roman"/>
            </a:endParaRPr>
          </a:p>
        </p:txBody>
      </p:sp>
      <p:sp>
        <p:nvSpPr>
          <p:cNvPr id="120" name="Google Shape;120;p4"/>
          <p:cNvSpPr txBox="1"/>
          <p:nvPr/>
        </p:nvSpPr>
        <p:spPr>
          <a:xfrm>
            <a:off x="196975" y="1126750"/>
            <a:ext cx="11358000" cy="3693278"/>
          </a:xfrm>
          <a:prstGeom prst="rect">
            <a:avLst/>
          </a:prstGeom>
          <a:noFill/>
          <a:ln>
            <a:noFill/>
          </a:ln>
        </p:spPr>
        <p:txBody>
          <a:bodyPr spcFirstLastPara="1" wrap="square" lIns="91425" tIns="45700" rIns="91425" bIns="45700" anchor="t" anchorCtr="0">
            <a:spAutoFit/>
          </a:bodyPr>
          <a:lstStyle/>
          <a:p>
            <a:pPr lvl="0" algn="just"/>
            <a:r>
              <a:rPr lang="et-EE" sz="1800" b="1" dirty="0" smtClean="0">
                <a:solidFill>
                  <a:srgbClr val="3F3F3F"/>
                </a:solidFill>
                <a:latin typeface="Candara"/>
                <a:ea typeface="Candara"/>
                <a:cs typeface="Candara"/>
                <a:sym typeface="Candara"/>
              </a:rPr>
              <a:t>Belgia:</a:t>
            </a:r>
            <a:r>
              <a:rPr lang="et-EE" sz="1800" dirty="0" smtClean="0">
                <a:solidFill>
                  <a:srgbClr val="3F3F3F"/>
                </a:solidFill>
                <a:latin typeface="Candara"/>
                <a:ea typeface="Candara"/>
                <a:cs typeface="Candara"/>
                <a:sym typeface="Candara"/>
              </a:rPr>
              <a:t> </a:t>
            </a:r>
            <a:r>
              <a:rPr lang="et-EE" dirty="0" smtClean="0">
                <a:solidFill>
                  <a:srgbClr val="3F3F3F"/>
                </a:solidFill>
                <a:latin typeface="Candara"/>
                <a:ea typeface="Candara"/>
                <a:cs typeface="Candara"/>
                <a:sym typeface="Candara"/>
              </a:rPr>
              <a:t>Brüsselis asuv </a:t>
            </a:r>
            <a:r>
              <a:rPr lang="et-EE" b="1" dirty="0" smtClean="0">
                <a:solidFill>
                  <a:srgbClr val="548135"/>
                </a:solidFill>
                <a:latin typeface="Candara"/>
                <a:ea typeface="Candara"/>
                <a:cs typeface="Candara"/>
                <a:sym typeface="Candara"/>
              </a:rPr>
              <a:t>Grand Place</a:t>
            </a:r>
            <a:r>
              <a:rPr lang="et-EE" dirty="0" smtClean="0">
                <a:solidFill>
                  <a:schemeClr val="tx1"/>
                </a:solidFill>
                <a:latin typeface="Candara"/>
                <a:ea typeface="Candara"/>
                <a:cs typeface="Candara"/>
                <a:sym typeface="Candara"/>
              </a:rPr>
              <a:t>,</a:t>
            </a:r>
            <a:r>
              <a:rPr lang="et-EE" dirty="0" smtClean="0">
                <a:solidFill>
                  <a:srgbClr val="3F3F3F"/>
                </a:solidFill>
                <a:latin typeface="Candara"/>
                <a:ea typeface="Candara"/>
                <a:cs typeface="Candara"/>
                <a:sym typeface="Candara"/>
              </a:rPr>
              <a:t> mis kuulub UNESCO maailmapärandi nimistusse, on oma gooti ja barokkstiilis arhitektuuriga silmapaistev näide Belgia rikkalikust kultuuripärandist. </a:t>
            </a:r>
            <a:r>
              <a:rPr lang="et-EE" b="1" dirty="0" smtClean="0">
                <a:solidFill>
                  <a:srgbClr val="548135"/>
                </a:solidFill>
                <a:latin typeface="Candara"/>
                <a:ea typeface="Candara"/>
                <a:cs typeface="Candara"/>
                <a:sym typeface="Candara"/>
              </a:rPr>
              <a:t>Soniani mets</a:t>
            </a:r>
            <a:r>
              <a:rPr lang="et-EE" dirty="0" smtClean="0">
                <a:solidFill>
                  <a:srgbClr val="3F3F3F"/>
                </a:solidFill>
                <a:latin typeface="Candara"/>
                <a:ea typeface="Candara"/>
                <a:cs typeface="Candara"/>
                <a:sym typeface="Candara"/>
              </a:rPr>
              <a:t>, mis ulatub üle Belgia pealinna, on osa Euroopa iidsetest metsadest ning esindab Belgia looduspärandit.</a:t>
            </a:r>
            <a:endParaRPr lang="et-EE" dirty="0" smtClean="0"/>
          </a:p>
          <a:p>
            <a:pPr marL="0" marR="0" lvl="0" indent="0" algn="just" rtl="0">
              <a:spcBef>
                <a:spcPts val="600"/>
              </a:spcBef>
              <a:spcAft>
                <a:spcPts val="0"/>
              </a:spcAft>
              <a:buNone/>
            </a:pPr>
            <a:endParaRPr lang="et-EE" sz="800" dirty="0" smtClean="0">
              <a:solidFill>
                <a:srgbClr val="3F3F3F"/>
              </a:solidFill>
              <a:latin typeface="Candara"/>
              <a:ea typeface="Candara"/>
              <a:cs typeface="Candara"/>
              <a:sym typeface="Candara"/>
            </a:endParaRPr>
          </a:p>
          <a:p>
            <a:pPr lvl="0" algn="just">
              <a:spcBef>
                <a:spcPts val="600"/>
              </a:spcBef>
            </a:pPr>
            <a:r>
              <a:rPr lang="et-EE" sz="1800" b="1" dirty="0" smtClean="0">
                <a:solidFill>
                  <a:srgbClr val="3F3F3F"/>
                </a:solidFill>
                <a:latin typeface="Candara"/>
                <a:ea typeface="Candara"/>
                <a:cs typeface="Candara"/>
                <a:sym typeface="Candara"/>
              </a:rPr>
              <a:t>Hispaania: </a:t>
            </a:r>
            <a:r>
              <a:rPr lang="et-EE" dirty="0" smtClean="0">
                <a:solidFill>
                  <a:srgbClr val="3F3F3F"/>
                </a:solidFill>
                <a:latin typeface="Candara"/>
                <a:ea typeface="Candara"/>
                <a:cs typeface="Candara"/>
                <a:sym typeface="Candara"/>
              </a:rPr>
              <a:t>Granadas asuv </a:t>
            </a:r>
            <a:r>
              <a:rPr lang="et-EE" b="1" dirty="0" smtClean="0">
                <a:solidFill>
                  <a:srgbClr val="548135"/>
                </a:solidFill>
                <a:latin typeface="Candara"/>
                <a:ea typeface="Candara"/>
                <a:cs typeface="Candara"/>
                <a:sym typeface="Candara"/>
              </a:rPr>
              <a:t>Alhambra</a:t>
            </a:r>
            <a:r>
              <a:rPr lang="et-EE" dirty="0" smtClean="0">
                <a:solidFill>
                  <a:srgbClr val="3F3F3F"/>
                </a:solidFill>
                <a:latin typeface="Candara"/>
                <a:ea typeface="Candara"/>
                <a:cs typeface="Candara"/>
                <a:sym typeface="Candara"/>
              </a:rPr>
              <a:t> on üks Hispaania olulisemaid kultuuripärandiobjekte, peegeldades riigi islami ajalugu. </a:t>
            </a:r>
            <a:r>
              <a:rPr lang="et-EE" b="1" dirty="0" smtClean="0">
                <a:solidFill>
                  <a:srgbClr val="548135"/>
                </a:solidFill>
                <a:latin typeface="Candara"/>
                <a:ea typeface="Candara"/>
                <a:cs typeface="Candara"/>
                <a:sym typeface="Candara"/>
              </a:rPr>
              <a:t>Doñana rahvuspark </a:t>
            </a:r>
            <a:r>
              <a:rPr lang="et-EE" dirty="0" smtClean="0">
                <a:solidFill>
                  <a:srgbClr val="3F3F3F"/>
                </a:solidFill>
                <a:latin typeface="Candara"/>
                <a:ea typeface="Candara"/>
                <a:cs typeface="Candara"/>
                <a:sym typeface="Candara"/>
              </a:rPr>
              <a:t>oma märgalade ja suure bioloogilise mitmekesisusega on oluline looduspärandi ala.</a:t>
            </a:r>
            <a:endParaRPr lang="et-EE" dirty="0" smtClean="0"/>
          </a:p>
          <a:p>
            <a:pPr marL="0" marR="0" lvl="0" indent="0" algn="just" rtl="0">
              <a:spcBef>
                <a:spcPts val="600"/>
              </a:spcBef>
              <a:spcAft>
                <a:spcPts val="0"/>
              </a:spcAft>
              <a:buNone/>
            </a:pPr>
            <a:endParaRPr lang="et-EE" sz="800" dirty="0" smtClean="0">
              <a:solidFill>
                <a:srgbClr val="3F3F3F"/>
              </a:solidFill>
              <a:latin typeface="Candara"/>
              <a:ea typeface="Candara"/>
              <a:cs typeface="Candara"/>
              <a:sym typeface="Candara"/>
            </a:endParaRPr>
          </a:p>
          <a:p>
            <a:pPr lvl="0" algn="just">
              <a:spcBef>
                <a:spcPts val="600"/>
              </a:spcBef>
            </a:pPr>
            <a:r>
              <a:rPr lang="et-EE" sz="1800" b="1" dirty="0" smtClean="0">
                <a:solidFill>
                  <a:srgbClr val="3F3F3F"/>
                </a:solidFill>
                <a:latin typeface="Candara"/>
                <a:ea typeface="Candara"/>
                <a:cs typeface="Candara"/>
                <a:sym typeface="Candara"/>
              </a:rPr>
              <a:t>Eesti:</a:t>
            </a:r>
            <a:r>
              <a:rPr lang="et-EE" dirty="0" smtClean="0">
                <a:solidFill>
                  <a:srgbClr val="3F3F3F"/>
                </a:solidFill>
                <a:latin typeface="Candara"/>
                <a:ea typeface="Candara"/>
                <a:cs typeface="Candara"/>
                <a:sym typeface="Candara"/>
              </a:rPr>
              <a:t> Eesti kultuuripärandi hulka kuulub </a:t>
            </a:r>
            <a:r>
              <a:rPr lang="et-EE" b="1" dirty="0" smtClean="0">
                <a:solidFill>
                  <a:srgbClr val="548135"/>
                </a:solidFill>
                <a:latin typeface="Candara"/>
                <a:ea typeface="Candara"/>
                <a:cs typeface="Candara"/>
                <a:sym typeface="Candara"/>
              </a:rPr>
              <a:t>Tallinna vanalinn</a:t>
            </a:r>
            <a:r>
              <a:rPr lang="et-EE" dirty="0" smtClean="0">
                <a:solidFill>
                  <a:srgbClr val="3F3F3F"/>
                </a:solidFill>
                <a:latin typeface="Candara"/>
                <a:ea typeface="Candara"/>
                <a:cs typeface="Candara"/>
                <a:sym typeface="Candara"/>
              </a:rPr>
              <a:t>, mis on säilinud alates keskajast. Looduspärandi näitena on </a:t>
            </a:r>
            <a:r>
              <a:rPr lang="et-EE" b="1" dirty="0" smtClean="0">
                <a:solidFill>
                  <a:srgbClr val="548135"/>
                </a:solidFill>
                <a:latin typeface="Candara"/>
                <a:ea typeface="Candara"/>
                <a:cs typeface="Candara"/>
                <a:sym typeface="Candara"/>
              </a:rPr>
              <a:t>Lahemaa rahvuspark </a:t>
            </a:r>
            <a:r>
              <a:rPr lang="et-EE" dirty="0" smtClean="0">
                <a:solidFill>
                  <a:srgbClr val="3F3F3F"/>
                </a:solidFill>
                <a:latin typeface="Candara"/>
                <a:ea typeface="Candara"/>
                <a:cs typeface="Candara"/>
                <a:sym typeface="Candara"/>
              </a:rPr>
              <a:t>üks Eesti olulisemaid kaitsealasid, tuntud oma metsade ja rannikualade poolest.</a:t>
            </a:r>
          </a:p>
          <a:p>
            <a:pPr lvl="0" algn="just">
              <a:spcBef>
                <a:spcPts val="600"/>
              </a:spcBef>
            </a:pPr>
            <a:endParaRPr lang="et-EE" dirty="0" smtClean="0"/>
          </a:p>
          <a:p>
            <a:pPr lvl="0" algn="just">
              <a:spcBef>
                <a:spcPts val="600"/>
              </a:spcBef>
            </a:pPr>
            <a:r>
              <a:rPr lang="et-EE" sz="1800" b="1" dirty="0" smtClean="0">
                <a:solidFill>
                  <a:srgbClr val="3F3F3F"/>
                </a:solidFill>
                <a:latin typeface="Candara"/>
                <a:ea typeface="Candara"/>
                <a:cs typeface="Candara"/>
                <a:sym typeface="Candara"/>
              </a:rPr>
              <a:t>Kreeka: </a:t>
            </a:r>
            <a:r>
              <a:rPr lang="et-EE" b="1" dirty="0" smtClean="0">
                <a:solidFill>
                  <a:srgbClr val="548135"/>
                </a:solidFill>
                <a:latin typeface="Candara"/>
                <a:ea typeface="Candara"/>
                <a:cs typeface="Candara"/>
                <a:sym typeface="Candara"/>
              </a:rPr>
              <a:t>Ateena akropol </a:t>
            </a:r>
            <a:r>
              <a:rPr lang="et-EE" dirty="0" smtClean="0">
                <a:solidFill>
                  <a:srgbClr val="3F3F3F"/>
                </a:solidFill>
                <a:latin typeface="Candara"/>
                <a:ea typeface="Candara"/>
                <a:cs typeface="Candara"/>
                <a:sym typeface="Candara"/>
              </a:rPr>
              <a:t>on silmapaistev Antiik-Kreeka tsivilisatsiooni sümbol ning mängib keskset rolli lääne kultuuripärandis. </a:t>
            </a:r>
            <a:r>
              <a:rPr lang="et-EE" b="1" dirty="0" smtClean="0">
                <a:solidFill>
                  <a:srgbClr val="548135"/>
                </a:solidFill>
                <a:latin typeface="Candara"/>
                <a:ea typeface="Candara"/>
                <a:cs typeface="Candara"/>
                <a:sym typeface="Candara"/>
              </a:rPr>
              <a:t>Olümpose rahvuspark</a:t>
            </a:r>
            <a:r>
              <a:rPr lang="et-EE" dirty="0" smtClean="0">
                <a:solidFill>
                  <a:srgbClr val="3F3F3F"/>
                </a:solidFill>
                <a:latin typeface="Candara"/>
                <a:ea typeface="Candara"/>
                <a:cs typeface="Candara"/>
                <a:sym typeface="Candara"/>
              </a:rPr>
              <a:t>, Kreeka jumalate mütoloogiline kodu, esindab riigi looduspärandit ja on oluline bioloogilise mitmekesisuse piirkond.</a:t>
            </a:r>
            <a:endParaRPr lang="et-EE" dirty="0" smtClean="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400" i="0" u="none" strike="noStrike" dirty="0">
              <a:solidFill>
                <a:srgbClr val="3F3F3F"/>
              </a:solidFill>
              <a:latin typeface="Candara"/>
              <a:ea typeface="Candara"/>
              <a:cs typeface="Candara"/>
              <a:sym typeface="Candara"/>
            </a:endParaRPr>
          </a:p>
        </p:txBody>
      </p:sp>
      <p:sp>
        <p:nvSpPr>
          <p:cNvPr id="121" name="Google Shape;121;p4"/>
          <p:cNvSpPr txBox="1"/>
          <p:nvPr/>
        </p:nvSpPr>
        <p:spPr>
          <a:xfrm>
            <a:off x="196986" y="735918"/>
            <a:ext cx="9629765"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1. Kultuuri- ja looduspärandi määratlus – mõned näited</a:t>
            </a:r>
            <a:endParaRPr lang="et-EE" sz="2000" b="1" dirty="0">
              <a:solidFill>
                <a:srgbClr val="A99374"/>
              </a:solidFill>
              <a:latin typeface="Candara"/>
              <a:ea typeface="Candara"/>
              <a:cs typeface="Candara"/>
              <a:sym typeface="Candara"/>
            </a:endParaRPr>
          </a:p>
        </p:txBody>
      </p:sp>
      <p:pic>
        <p:nvPicPr>
          <p:cNvPr id="122" name="Google Shape;122;p4"/>
          <p:cNvPicPr preferRelativeResize="0"/>
          <p:nvPr/>
        </p:nvPicPr>
        <p:blipFill>
          <a:blip r:embed="rId4">
            <a:alphaModFix/>
          </a:blip>
          <a:stretch>
            <a:fillRect/>
          </a:stretch>
        </p:blipFill>
        <p:spPr>
          <a:xfrm>
            <a:off x="196975" y="4304175"/>
            <a:ext cx="1162426" cy="1744326"/>
          </a:xfrm>
          <a:prstGeom prst="rect">
            <a:avLst/>
          </a:prstGeom>
          <a:noFill/>
          <a:ln>
            <a:noFill/>
          </a:ln>
        </p:spPr>
      </p:pic>
      <p:sp>
        <p:nvSpPr>
          <p:cNvPr id="123" name="Google Shape;123;p4"/>
          <p:cNvSpPr txBox="1"/>
          <p:nvPr/>
        </p:nvSpPr>
        <p:spPr>
          <a:xfrm>
            <a:off x="196975" y="6048500"/>
            <a:ext cx="2558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b="1" dirty="0" smtClean="0">
                <a:solidFill>
                  <a:srgbClr val="548135"/>
                </a:solidFill>
                <a:latin typeface="Candara"/>
                <a:ea typeface="Candara"/>
                <a:cs typeface="Candara"/>
                <a:sym typeface="Candara"/>
              </a:rPr>
              <a:t>Grand Place </a:t>
            </a:r>
            <a:r>
              <a:rPr lang="et-EE" dirty="0" smtClean="0">
                <a:solidFill>
                  <a:srgbClr val="3F3F3F"/>
                </a:solidFill>
                <a:latin typeface="Candara"/>
                <a:ea typeface="Candara"/>
                <a:cs typeface="Candara"/>
                <a:sym typeface="Candara"/>
              </a:rPr>
              <a:t>Brüsselis</a:t>
            </a:r>
          </a:p>
          <a:p>
            <a:pPr marL="0" lvl="0" indent="0" algn="l" rtl="0">
              <a:spcBef>
                <a:spcPts val="0"/>
              </a:spcBef>
              <a:spcAft>
                <a:spcPts val="0"/>
              </a:spcAft>
              <a:buNone/>
            </a:pPr>
            <a:r>
              <a:rPr lang="et-EE" sz="900" dirty="0" smtClean="0"/>
              <a:t>Allikas (tasuta pilt): </a:t>
            </a:r>
            <a:r>
              <a:rPr lang="et-EE" sz="900" u="sng" dirty="0" smtClean="0">
                <a:solidFill>
                  <a:schemeClr val="hlink"/>
                </a:solidFill>
                <a:hlinkClick r:id="rId5"/>
              </a:rPr>
              <a:t>https://www.needpix.com/photo/1816480</a:t>
            </a:r>
            <a:r>
              <a:rPr lang="et-EE" sz="900" dirty="0" smtClean="0"/>
              <a:t> </a:t>
            </a:r>
            <a:endParaRPr lang="et-EE" sz="900" dirty="0"/>
          </a:p>
        </p:txBody>
      </p:sp>
      <p:pic>
        <p:nvPicPr>
          <p:cNvPr id="124" name="Google Shape;124;p4"/>
          <p:cNvPicPr preferRelativeResize="0"/>
          <p:nvPr/>
        </p:nvPicPr>
        <p:blipFill>
          <a:blip r:embed="rId6">
            <a:alphaModFix/>
          </a:blip>
          <a:stretch>
            <a:fillRect/>
          </a:stretch>
        </p:blipFill>
        <p:spPr>
          <a:xfrm>
            <a:off x="3242800" y="4409275"/>
            <a:ext cx="2277126" cy="1517500"/>
          </a:xfrm>
          <a:prstGeom prst="rect">
            <a:avLst/>
          </a:prstGeom>
          <a:noFill/>
          <a:ln>
            <a:noFill/>
          </a:ln>
        </p:spPr>
      </p:pic>
      <p:sp>
        <p:nvSpPr>
          <p:cNvPr id="125" name="Google Shape;125;p4"/>
          <p:cNvSpPr txBox="1"/>
          <p:nvPr/>
        </p:nvSpPr>
        <p:spPr>
          <a:xfrm>
            <a:off x="3295513" y="6017600"/>
            <a:ext cx="21717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b="1" dirty="0" smtClean="0">
                <a:solidFill>
                  <a:srgbClr val="548135"/>
                </a:solidFill>
                <a:latin typeface="Candara"/>
                <a:ea typeface="Candara"/>
                <a:cs typeface="Candara"/>
                <a:sym typeface="Candara"/>
              </a:rPr>
              <a:t>Alhambra </a:t>
            </a:r>
            <a:r>
              <a:rPr lang="et-EE" dirty="0" smtClean="0">
                <a:solidFill>
                  <a:srgbClr val="3F3F3F"/>
                </a:solidFill>
                <a:latin typeface="Candara"/>
                <a:ea typeface="Candara"/>
                <a:cs typeface="Candara"/>
                <a:sym typeface="Candara"/>
              </a:rPr>
              <a:t>Granadas</a:t>
            </a:r>
          </a:p>
          <a:p>
            <a:pPr lvl="0"/>
            <a:r>
              <a:rPr lang="et-EE" sz="900" dirty="0" smtClean="0"/>
              <a:t>Allikas (tasuta pilt): </a:t>
            </a:r>
            <a:r>
              <a:rPr lang="et-EE" sz="900" u="sng" dirty="0" smtClean="0">
                <a:solidFill>
                  <a:schemeClr val="hlink"/>
                </a:solidFill>
                <a:hlinkClick r:id="rId7"/>
              </a:rPr>
              <a:t>https://www.needpix.com/photo/1069312/</a:t>
            </a:r>
            <a:r>
              <a:rPr lang="et-EE" sz="900" dirty="0" smtClean="0"/>
              <a:t> </a:t>
            </a:r>
            <a:endParaRPr lang="et-EE" sz="900" dirty="0"/>
          </a:p>
        </p:txBody>
      </p:sp>
      <p:pic>
        <p:nvPicPr>
          <p:cNvPr id="126" name="Google Shape;126;p4"/>
          <p:cNvPicPr preferRelativeResize="0"/>
          <p:nvPr/>
        </p:nvPicPr>
        <p:blipFill>
          <a:blip r:embed="rId8">
            <a:alphaModFix/>
          </a:blip>
          <a:stretch>
            <a:fillRect/>
          </a:stretch>
        </p:blipFill>
        <p:spPr>
          <a:xfrm>
            <a:off x="6346599" y="4409288"/>
            <a:ext cx="2277126" cy="1517487"/>
          </a:xfrm>
          <a:prstGeom prst="rect">
            <a:avLst/>
          </a:prstGeom>
          <a:noFill/>
          <a:ln>
            <a:noFill/>
          </a:ln>
        </p:spPr>
      </p:pic>
      <p:sp>
        <p:nvSpPr>
          <p:cNvPr id="127" name="Google Shape;127;p4"/>
          <p:cNvSpPr txBox="1"/>
          <p:nvPr/>
        </p:nvSpPr>
        <p:spPr>
          <a:xfrm>
            <a:off x="6346600" y="6017600"/>
            <a:ext cx="30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b="1" dirty="0" smtClean="0">
                <a:solidFill>
                  <a:srgbClr val="548135"/>
                </a:solidFill>
                <a:latin typeface="Candara"/>
                <a:ea typeface="Candara"/>
                <a:cs typeface="Candara"/>
                <a:sym typeface="Candara"/>
              </a:rPr>
              <a:t>Tallinna vanalinn</a:t>
            </a:r>
          </a:p>
          <a:p>
            <a:pPr lvl="0"/>
            <a:r>
              <a:rPr lang="et-EE" sz="900" dirty="0" smtClean="0"/>
              <a:t>Allikas (tasuta pilt): </a:t>
            </a:r>
            <a:r>
              <a:rPr lang="et-EE" sz="900" u="sng" dirty="0" smtClean="0">
                <a:solidFill>
                  <a:schemeClr val="hlink"/>
                </a:solidFill>
                <a:hlinkClick r:id="rId9"/>
              </a:rPr>
              <a:t>https://www.needpix.com/photo/1674002</a:t>
            </a:r>
            <a:r>
              <a:rPr lang="et-EE" sz="900" dirty="0" smtClean="0"/>
              <a:t> </a:t>
            </a:r>
            <a:endParaRPr lang="et-EE" sz="900" dirty="0"/>
          </a:p>
        </p:txBody>
      </p:sp>
      <p:pic>
        <p:nvPicPr>
          <p:cNvPr id="128" name="Google Shape;128;p4"/>
          <p:cNvPicPr preferRelativeResize="0"/>
          <p:nvPr/>
        </p:nvPicPr>
        <p:blipFill>
          <a:blip r:embed="rId10">
            <a:alphaModFix/>
          </a:blip>
          <a:stretch>
            <a:fillRect/>
          </a:stretch>
        </p:blipFill>
        <p:spPr>
          <a:xfrm>
            <a:off x="9346600" y="4443575"/>
            <a:ext cx="2171702" cy="1448926"/>
          </a:xfrm>
          <a:prstGeom prst="rect">
            <a:avLst/>
          </a:prstGeom>
          <a:noFill/>
          <a:ln>
            <a:noFill/>
          </a:ln>
        </p:spPr>
      </p:pic>
      <p:sp>
        <p:nvSpPr>
          <p:cNvPr id="129" name="Google Shape;129;p4"/>
          <p:cNvSpPr txBox="1"/>
          <p:nvPr/>
        </p:nvSpPr>
        <p:spPr>
          <a:xfrm>
            <a:off x="9346600" y="6079250"/>
            <a:ext cx="2614108"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b="1" dirty="0" smtClean="0">
                <a:solidFill>
                  <a:srgbClr val="548135"/>
                </a:solidFill>
                <a:latin typeface="Candara"/>
                <a:ea typeface="Candara"/>
                <a:cs typeface="Candara"/>
                <a:sym typeface="Candara"/>
              </a:rPr>
              <a:t>Ateena akropol</a:t>
            </a:r>
          </a:p>
          <a:p>
            <a:pPr lvl="0"/>
            <a:r>
              <a:rPr lang="et-EE" sz="1000" dirty="0" smtClean="0"/>
              <a:t>Allikas (tasuta pilt): </a:t>
            </a:r>
            <a:r>
              <a:rPr lang="et-EE" sz="1000" u="sng" dirty="0" smtClean="0">
                <a:solidFill>
                  <a:schemeClr val="hlink"/>
                </a:solidFill>
                <a:hlinkClick r:id="rId11"/>
              </a:rPr>
              <a:t>https://www.needpix.com/photo/1517953</a:t>
            </a:r>
            <a:r>
              <a:rPr lang="et-EE" sz="1000" dirty="0" smtClean="0"/>
              <a:t> </a:t>
            </a:r>
            <a:endParaRPr lang="et-EE"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248fd4eafb_0_2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5" name="Google Shape;135;g3248fd4eafb_0_2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6" name="Google Shape;136;g3248fd4eafb_0_2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7" name="Google Shape;137;g3248fd4eafb_0_20"/>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MÕNED MÄÄRATLUSED JA MÕISTED</a:t>
            </a:r>
            <a:endParaRPr lang="en-US" sz="3600" dirty="0">
              <a:solidFill>
                <a:schemeClr val="dk1"/>
              </a:solidFill>
              <a:latin typeface="Times New Roman"/>
              <a:ea typeface="Times New Roman"/>
              <a:cs typeface="Times New Roman"/>
              <a:sym typeface="Times New Roman"/>
            </a:endParaRPr>
          </a:p>
        </p:txBody>
      </p:sp>
      <p:sp>
        <p:nvSpPr>
          <p:cNvPr id="138" name="Google Shape;138;g3248fd4eafb_0_20"/>
          <p:cNvSpPr txBox="1"/>
          <p:nvPr/>
        </p:nvSpPr>
        <p:spPr>
          <a:xfrm>
            <a:off x="196986" y="1126747"/>
            <a:ext cx="11838000" cy="2708393"/>
          </a:xfrm>
          <a:prstGeom prst="rect">
            <a:avLst/>
          </a:prstGeom>
          <a:noFill/>
          <a:ln>
            <a:noFill/>
          </a:ln>
        </p:spPr>
        <p:txBody>
          <a:bodyPr spcFirstLastPara="1" wrap="square" lIns="91425" tIns="45700" rIns="91425" bIns="45700" anchor="t" anchorCtr="0">
            <a:spAutoFit/>
          </a:bodyPr>
          <a:lstStyle/>
          <a:p>
            <a:pPr lvl="0" algn="just">
              <a:spcBef>
                <a:spcPts val="600"/>
              </a:spcBef>
            </a:pPr>
            <a:r>
              <a:rPr lang="et-EE" sz="1800" b="1" dirty="0" smtClean="0">
                <a:solidFill>
                  <a:srgbClr val="3F3F3F"/>
                </a:solidFill>
                <a:latin typeface="Candara"/>
                <a:ea typeface="Candara"/>
                <a:cs typeface="Candara"/>
                <a:sym typeface="Candara"/>
              </a:rPr>
              <a:t>Türgi: </a:t>
            </a:r>
            <a:r>
              <a:rPr lang="et-EE" dirty="0" smtClean="0">
                <a:solidFill>
                  <a:srgbClr val="3F3F3F"/>
                </a:solidFill>
                <a:latin typeface="Candara"/>
                <a:ea typeface="Candara"/>
                <a:cs typeface="Candara"/>
                <a:sym typeface="Candara"/>
              </a:rPr>
              <a:t>Istanbulis asuv </a:t>
            </a:r>
            <a:r>
              <a:rPr lang="et-EE" b="1" dirty="0" smtClean="0">
                <a:solidFill>
                  <a:srgbClr val="548135"/>
                </a:solidFill>
                <a:latin typeface="Candara"/>
                <a:ea typeface="Candara"/>
                <a:cs typeface="Candara"/>
                <a:sym typeface="Candara"/>
              </a:rPr>
              <a:t>Hagia Sophia</a:t>
            </a:r>
            <a:r>
              <a:rPr lang="et-EE" dirty="0" smtClean="0">
                <a:solidFill>
                  <a:srgbClr val="3F3F3F"/>
                </a:solidFill>
                <a:latin typeface="Candara"/>
                <a:ea typeface="Candara"/>
                <a:cs typeface="Candara"/>
                <a:sym typeface="Candara"/>
              </a:rPr>
              <a:t> on oluline kultuurimälestis, mis esindab Türgi Bütsantsi ja Osmanite pärandit. Looduspärandi näitena on </a:t>
            </a:r>
            <a:r>
              <a:rPr lang="et-EE" b="1" dirty="0" smtClean="0">
                <a:solidFill>
                  <a:srgbClr val="548135"/>
                </a:solidFill>
                <a:latin typeface="Candara"/>
                <a:ea typeface="Candara"/>
                <a:cs typeface="Candara"/>
                <a:sym typeface="Candara"/>
              </a:rPr>
              <a:t>Göreme rahvuspark </a:t>
            </a:r>
            <a:r>
              <a:rPr lang="et-EE" dirty="0" smtClean="0">
                <a:solidFill>
                  <a:srgbClr val="3F3F3F"/>
                </a:solidFill>
                <a:latin typeface="Candara"/>
                <a:ea typeface="Candara"/>
                <a:cs typeface="Candara"/>
                <a:sym typeface="Candara"/>
              </a:rPr>
              <a:t>Kapadookias UNESCO objekt, mis on tuntud oma ainulaadsete kihistute ja iidsete koobaselamute poolest.</a:t>
            </a:r>
            <a:endParaRPr lang="et-EE" dirty="0" smtClean="0"/>
          </a:p>
          <a:p>
            <a:pPr marL="0" marR="0" lvl="0" indent="0" algn="just" rtl="0">
              <a:spcBef>
                <a:spcPts val="600"/>
              </a:spcBef>
              <a:spcAft>
                <a:spcPts val="0"/>
              </a:spcAft>
              <a:buNone/>
            </a:pPr>
            <a:endParaRPr lang="et-EE" sz="800" dirty="0" smtClean="0">
              <a:solidFill>
                <a:srgbClr val="3F3F3F"/>
              </a:solidFill>
              <a:latin typeface="Candara"/>
              <a:ea typeface="Candara"/>
              <a:cs typeface="Candara"/>
              <a:sym typeface="Candara"/>
            </a:endParaRPr>
          </a:p>
          <a:p>
            <a:pPr lvl="0" algn="just">
              <a:spcBef>
                <a:spcPts val="600"/>
              </a:spcBef>
            </a:pPr>
            <a:r>
              <a:rPr lang="et-EE" sz="1800" b="1" dirty="0" smtClean="0">
                <a:solidFill>
                  <a:srgbClr val="3F3F3F"/>
                </a:solidFill>
                <a:latin typeface="Candara"/>
                <a:ea typeface="Candara"/>
                <a:cs typeface="Candara"/>
                <a:sym typeface="Candara"/>
              </a:rPr>
              <a:t>Itaalia: </a:t>
            </a:r>
            <a:r>
              <a:rPr lang="et-EE" dirty="0" smtClean="0">
                <a:solidFill>
                  <a:srgbClr val="3F3F3F"/>
                </a:solidFill>
                <a:latin typeface="Candara"/>
                <a:ea typeface="Candara"/>
                <a:cs typeface="Candara"/>
                <a:sym typeface="Candara"/>
              </a:rPr>
              <a:t>Roomas asuv </a:t>
            </a:r>
            <a:r>
              <a:rPr lang="et-EE" b="1" dirty="0" smtClean="0">
                <a:solidFill>
                  <a:srgbClr val="548135"/>
                </a:solidFill>
                <a:latin typeface="Candara"/>
                <a:ea typeface="Candara"/>
                <a:cs typeface="Candara"/>
                <a:sym typeface="Candara"/>
              </a:rPr>
              <a:t>Colosseum</a:t>
            </a:r>
            <a:r>
              <a:rPr lang="et-EE" dirty="0" smtClean="0">
                <a:solidFill>
                  <a:srgbClr val="3F3F3F"/>
                </a:solidFill>
                <a:latin typeface="Candara"/>
                <a:ea typeface="Candara"/>
                <a:cs typeface="Candara"/>
                <a:sym typeface="Candara"/>
              </a:rPr>
              <a:t> on Itaalia Rooma-aegse pärandi sümbol ning oluline kultuurimälestis. </a:t>
            </a:r>
            <a:r>
              <a:rPr lang="et-EE" b="1" dirty="0" smtClean="0">
                <a:solidFill>
                  <a:srgbClr val="548135"/>
                </a:solidFill>
                <a:latin typeface="Candara"/>
                <a:ea typeface="Candara"/>
                <a:cs typeface="Candara"/>
                <a:sym typeface="Candara"/>
              </a:rPr>
              <a:t>Cinque Terre rahvuspark </a:t>
            </a:r>
            <a:r>
              <a:rPr lang="et-EE" dirty="0" smtClean="0">
                <a:solidFill>
                  <a:srgbClr val="3F3F3F"/>
                </a:solidFill>
                <a:latin typeface="Candara"/>
                <a:ea typeface="Candara"/>
                <a:cs typeface="Candara"/>
                <a:sym typeface="Candara"/>
              </a:rPr>
              <a:t>esindab Itaalia looduspärandit, tuues esile rannikumaastikud ja iidsed terrassid, mis peegeldavad inimese ja looduse vastastikust mõju.</a:t>
            </a:r>
            <a:endParaRPr lang="et-EE" dirty="0" smtClean="0"/>
          </a:p>
          <a:p>
            <a:pPr marL="0" marR="0" lvl="0" indent="0" algn="just" rtl="0">
              <a:spcBef>
                <a:spcPts val="600"/>
              </a:spcBef>
              <a:spcAft>
                <a:spcPts val="0"/>
              </a:spcAft>
              <a:buNone/>
            </a:pPr>
            <a:endParaRPr lang="et-EE" sz="800" dirty="0" smtClean="0">
              <a:solidFill>
                <a:srgbClr val="3F3F3F"/>
              </a:solidFill>
              <a:latin typeface="Candara"/>
              <a:ea typeface="Candara"/>
              <a:cs typeface="Candara"/>
              <a:sym typeface="Candara"/>
            </a:endParaRPr>
          </a:p>
          <a:p>
            <a:pPr lvl="0" algn="just">
              <a:spcBef>
                <a:spcPts val="600"/>
              </a:spcBef>
            </a:pPr>
            <a:r>
              <a:rPr lang="et-EE" sz="1800" b="1" dirty="0" smtClean="0">
                <a:solidFill>
                  <a:srgbClr val="3F3F3F"/>
                </a:solidFill>
                <a:latin typeface="Candara"/>
                <a:ea typeface="Candara"/>
                <a:cs typeface="Candara"/>
                <a:sym typeface="Candara"/>
              </a:rPr>
              <a:t>Leedu: </a:t>
            </a:r>
            <a:r>
              <a:rPr lang="et-EE" b="1" dirty="0" smtClean="0">
                <a:solidFill>
                  <a:srgbClr val="548135"/>
                </a:solidFill>
                <a:latin typeface="Candara"/>
                <a:ea typeface="Candara"/>
                <a:cs typeface="Candara"/>
                <a:sym typeface="Candara"/>
              </a:rPr>
              <a:t>Vilniuse ajalooline keskus</a:t>
            </a:r>
            <a:r>
              <a:rPr lang="et-EE" dirty="0" smtClean="0">
                <a:solidFill>
                  <a:srgbClr val="3F3F3F"/>
                </a:solidFill>
                <a:latin typeface="Candara"/>
                <a:ea typeface="Candara"/>
                <a:cs typeface="Candara"/>
                <a:sym typeface="Candara"/>
              </a:rPr>
              <a:t> (UNESCO maailmapärandi objekt) on silmapaistev näide Leedu kultuuripärandist. Vanalinna ala hõlmab gooti, renessanss-, barokk- ja klassitsistlikus stiilis hooneid, mis kajastavad riigi ajalugu Ida- ja Lääne-Euroopa kultuurilise ristteena. </a:t>
            </a:r>
            <a:r>
              <a:rPr lang="et-EE" b="1" dirty="0" smtClean="0">
                <a:solidFill>
                  <a:srgbClr val="548135"/>
                </a:solidFill>
                <a:latin typeface="Candara"/>
                <a:ea typeface="Candara"/>
                <a:cs typeface="Candara"/>
                <a:sym typeface="Candara"/>
              </a:rPr>
              <a:t>Ristimägi </a:t>
            </a:r>
            <a:r>
              <a:rPr lang="et-EE" dirty="0" smtClean="0">
                <a:solidFill>
                  <a:srgbClr val="3F3F3F"/>
                </a:solidFill>
                <a:latin typeface="Candara"/>
                <a:ea typeface="Candara"/>
                <a:cs typeface="Candara"/>
                <a:sym typeface="Candara"/>
              </a:rPr>
              <a:t>Šiauliai lähedal on oluline religioosne ja kultuuriline paik, kuhu palverändurid on sajandite jooksul üles pannud tuhandeid riste, mis sümboliseerivad Leedu vastupanu, usku ja kultuurilist identiteeti.</a:t>
            </a:r>
            <a:endParaRPr lang="et-EE" sz="1400" i="0" u="none" strike="noStrike" dirty="0">
              <a:solidFill>
                <a:srgbClr val="3F3F3F"/>
              </a:solidFill>
              <a:latin typeface="Candara"/>
              <a:ea typeface="Candara"/>
              <a:cs typeface="Candara"/>
              <a:sym typeface="Candara"/>
            </a:endParaRPr>
          </a:p>
        </p:txBody>
      </p:sp>
      <p:sp>
        <p:nvSpPr>
          <p:cNvPr id="139" name="Google Shape;139;g3248fd4eafb_0_20"/>
          <p:cNvSpPr txBox="1"/>
          <p:nvPr/>
        </p:nvSpPr>
        <p:spPr>
          <a:xfrm>
            <a:off x="196986" y="735918"/>
            <a:ext cx="9629700" cy="40020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1. Kultuuri- ja looduspärandi määratlus – mõned näited</a:t>
            </a:r>
            <a:endParaRPr lang="et-EE" sz="2000" b="1" dirty="0">
              <a:solidFill>
                <a:srgbClr val="A99374"/>
              </a:solidFill>
              <a:latin typeface="Candara"/>
              <a:ea typeface="Candara"/>
              <a:cs typeface="Candara"/>
              <a:sym typeface="Candara"/>
            </a:endParaRPr>
          </a:p>
        </p:txBody>
      </p:sp>
      <p:pic>
        <p:nvPicPr>
          <p:cNvPr id="140" name="Google Shape;140;g3248fd4eafb_0_20"/>
          <p:cNvPicPr preferRelativeResize="0"/>
          <p:nvPr/>
        </p:nvPicPr>
        <p:blipFill>
          <a:blip r:embed="rId4">
            <a:alphaModFix/>
          </a:blip>
          <a:stretch>
            <a:fillRect/>
          </a:stretch>
        </p:blipFill>
        <p:spPr>
          <a:xfrm>
            <a:off x="360475" y="3910448"/>
            <a:ext cx="2487174" cy="1399025"/>
          </a:xfrm>
          <a:prstGeom prst="rect">
            <a:avLst/>
          </a:prstGeom>
          <a:noFill/>
          <a:ln>
            <a:noFill/>
          </a:ln>
        </p:spPr>
      </p:pic>
      <p:sp>
        <p:nvSpPr>
          <p:cNvPr id="141" name="Google Shape;141;g3248fd4eafb_0_20"/>
          <p:cNvSpPr txBox="1"/>
          <p:nvPr/>
        </p:nvSpPr>
        <p:spPr>
          <a:xfrm>
            <a:off x="360475" y="5425425"/>
            <a:ext cx="3000000" cy="984855"/>
          </a:xfrm>
          <a:prstGeom prst="rect">
            <a:avLst/>
          </a:prstGeom>
          <a:noFill/>
          <a:ln>
            <a:noFill/>
          </a:ln>
        </p:spPr>
        <p:txBody>
          <a:bodyPr spcFirstLastPara="1" wrap="square" lIns="91425" tIns="91425" rIns="91425" bIns="91425" anchor="t" anchorCtr="0">
            <a:spAutoFit/>
          </a:bodyPr>
          <a:lstStyle/>
          <a:p>
            <a:pPr lvl="0"/>
            <a:r>
              <a:rPr lang="et-EE" b="1" dirty="0" smtClean="0">
                <a:solidFill>
                  <a:srgbClr val="548135"/>
                </a:solidFill>
                <a:latin typeface="Candara" panose="020E0502030303020204" pitchFamily="34" charset="0"/>
                <a:ea typeface="Candara"/>
                <a:cs typeface="Candara"/>
                <a:sym typeface="Candara"/>
              </a:rPr>
              <a:t>Hagia Sophia </a:t>
            </a:r>
            <a:r>
              <a:rPr lang="et-EE" dirty="0" smtClean="0">
                <a:solidFill>
                  <a:srgbClr val="3F3F3F"/>
                </a:solidFill>
                <a:latin typeface="Candara" panose="020E0502030303020204" pitchFamily="34" charset="0"/>
                <a:ea typeface="Candara"/>
                <a:cs typeface="Candara"/>
                <a:sym typeface="Candara"/>
              </a:rPr>
              <a:t>Istanbulis</a:t>
            </a:r>
            <a:endParaRPr lang="et-EE" b="1" dirty="0" smtClean="0">
              <a:solidFill>
                <a:srgbClr val="548135"/>
              </a:solidFill>
              <a:latin typeface="Candara" panose="020E0502030303020204" pitchFamily="34" charset="0"/>
              <a:ea typeface="Candara"/>
              <a:cs typeface="Candara"/>
              <a:sym typeface="Candara"/>
            </a:endParaRPr>
          </a:p>
          <a:p>
            <a:pPr lvl="0"/>
            <a:r>
              <a:rPr lang="et-EE" sz="1200" dirty="0" smtClean="0">
                <a:latin typeface="Candara" panose="020E0502030303020204" pitchFamily="34" charset="0"/>
              </a:rPr>
              <a:t>Allikas (tasuta pilt): </a:t>
            </a:r>
            <a:r>
              <a:rPr lang="et-EE" sz="1200" u="sng" dirty="0" smtClean="0">
                <a:solidFill>
                  <a:schemeClr val="hlink"/>
                </a:solidFill>
                <a:latin typeface="Candara" panose="020E0502030303020204" pitchFamily="34" charset="0"/>
                <a:hlinkClick r:id="rId5"/>
              </a:rPr>
              <a:t>https://www.needpix.com/photo/533044</a:t>
            </a:r>
            <a:r>
              <a:rPr lang="et-EE" sz="1200" dirty="0" smtClean="0">
                <a:latin typeface="Candara" panose="020E0502030303020204" pitchFamily="34" charset="0"/>
              </a:rPr>
              <a:t> </a:t>
            </a:r>
          </a:p>
          <a:p>
            <a:pPr marL="0" lvl="0" indent="0" algn="l" rtl="0">
              <a:spcBef>
                <a:spcPts val="0"/>
              </a:spcBef>
              <a:spcAft>
                <a:spcPts val="0"/>
              </a:spcAft>
              <a:buNone/>
            </a:pPr>
            <a:endParaRPr dirty="0"/>
          </a:p>
        </p:txBody>
      </p:sp>
      <p:pic>
        <p:nvPicPr>
          <p:cNvPr id="142" name="Google Shape;142;g3248fd4eafb_0_20"/>
          <p:cNvPicPr preferRelativeResize="0"/>
          <p:nvPr/>
        </p:nvPicPr>
        <p:blipFill>
          <a:blip r:embed="rId6">
            <a:alphaModFix/>
          </a:blip>
          <a:stretch>
            <a:fillRect/>
          </a:stretch>
        </p:blipFill>
        <p:spPr>
          <a:xfrm>
            <a:off x="4107225" y="3910450"/>
            <a:ext cx="2274381" cy="1515651"/>
          </a:xfrm>
          <a:prstGeom prst="rect">
            <a:avLst/>
          </a:prstGeom>
          <a:noFill/>
          <a:ln>
            <a:noFill/>
          </a:ln>
        </p:spPr>
      </p:pic>
      <p:sp>
        <p:nvSpPr>
          <p:cNvPr id="143" name="Google Shape;143;g3248fd4eafb_0_20"/>
          <p:cNvSpPr txBox="1"/>
          <p:nvPr/>
        </p:nvSpPr>
        <p:spPr>
          <a:xfrm>
            <a:off x="4107225" y="5654700"/>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b="1" dirty="0" smtClean="0">
                <a:solidFill>
                  <a:srgbClr val="548135"/>
                </a:solidFill>
                <a:latin typeface="Candara"/>
                <a:ea typeface="Candara"/>
                <a:cs typeface="Candara"/>
                <a:sym typeface="Candara"/>
              </a:rPr>
              <a:t>Colosseum</a:t>
            </a:r>
            <a:r>
              <a:rPr lang="et-EE" dirty="0" smtClean="0">
                <a:solidFill>
                  <a:srgbClr val="3F3F3F"/>
                </a:solidFill>
                <a:latin typeface="Candara"/>
                <a:ea typeface="Candara"/>
                <a:cs typeface="Candara"/>
                <a:sym typeface="Candara"/>
              </a:rPr>
              <a:t> Roomas</a:t>
            </a:r>
          </a:p>
          <a:p>
            <a:pPr lvl="0"/>
            <a:r>
              <a:rPr lang="et-EE" sz="1000" dirty="0" smtClean="0"/>
              <a:t>Allikas (tasuta pilt): </a:t>
            </a:r>
            <a:r>
              <a:rPr lang="et-EE" sz="1000" u="sng" dirty="0" smtClean="0">
                <a:solidFill>
                  <a:schemeClr val="hlink"/>
                </a:solidFill>
                <a:hlinkClick r:id="rId7"/>
              </a:rPr>
              <a:t>https://www.needpix.com/photo/571218</a:t>
            </a:r>
            <a:r>
              <a:rPr lang="et-EE" sz="1000" dirty="0" smtClean="0"/>
              <a:t> </a:t>
            </a:r>
            <a:endParaRPr lang="et-EE" sz="1000" dirty="0"/>
          </a:p>
        </p:txBody>
      </p:sp>
      <p:pic>
        <p:nvPicPr>
          <p:cNvPr id="144" name="Google Shape;144;g3248fd4eafb_0_20"/>
          <p:cNvPicPr preferRelativeResize="0"/>
          <p:nvPr/>
        </p:nvPicPr>
        <p:blipFill>
          <a:blip r:embed="rId8">
            <a:alphaModFix/>
          </a:blip>
          <a:stretch>
            <a:fillRect/>
          </a:stretch>
        </p:blipFill>
        <p:spPr>
          <a:xfrm>
            <a:off x="7641172" y="3910449"/>
            <a:ext cx="1495150" cy="1993526"/>
          </a:xfrm>
          <a:prstGeom prst="rect">
            <a:avLst/>
          </a:prstGeom>
          <a:noFill/>
          <a:ln>
            <a:noFill/>
          </a:ln>
        </p:spPr>
      </p:pic>
      <p:sp>
        <p:nvSpPr>
          <p:cNvPr id="145" name="Google Shape;145;g3248fd4eafb_0_20"/>
          <p:cNvSpPr txBox="1"/>
          <p:nvPr/>
        </p:nvSpPr>
        <p:spPr>
          <a:xfrm>
            <a:off x="7641175" y="5989325"/>
            <a:ext cx="3000000" cy="7078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t-EE" b="1" dirty="0" smtClean="0">
                <a:solidFill>
                  <a:srgbClr val="548135"/>
                </a:solidFill>
                <a:latin typeface="Candara"/>
                <a:ea typeface="Candara"/>
                <a:cs typeface="Candara"/>
                <a:sym typeface="Candara"/>
              </a:rPr>
              <a:t>Vilniuse ajalooline keskus</a:t>
            </a:r>
          </a:p>
          <a:p>
            <a:pPr lvl="0"/>
            <a:r>
              <a:rPr lang="et-EE" sz="1000" dirty="0" smtClean="0"/>
              <a:t>Allikas (tasuta pilt): </a:t>
            </a:r>
            <a:r>
              <a:rPr lang="et-EE" sz="1000" u="sng" dirty="0" smtClean="0">
                <a:solidFill>
                  <a:schemeClr val="hlink"/>
                </a:solidFill>
                <a:hlinkClick r:id="rId9"/>
              </a:rPr>
              <a:t>https://www.needpix.com/photo/1622664/</a:t>
            </a:r>
            <a:r>
              <a:rPr lang="et-EE" sz="1000" dirty="0" smtClean="0"/>
              <a:t> </a:t>
            </a:r>
            <a:endParaRPr lang="et-EE"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2" name="Google Shape;152;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3" name="Google Shape;153;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MÕNED MÄÄRATLUSED JA MÕISTED</a:t>
            </a:r>
            <a:endParaRPr lang="et-EE" sz="3600" dirty="0">
              <a:solidFill>
                <a:schemeClr val="dk1"/>
              </a:solidFill>
              <a:latin typeface="Times New Roman"/>
              <a:ea typeface="Times New Roman"/>
              <a:cs typeface="Times New Roman"/>
              <a:sym typeface="Times New Roman"/>
            </a:endParaRPr>
          </a:p>
        </p:txBody>
      </p:sp>
      <p:sp>
        <p:nvSpPr>
          <p:cNvPr id="154" name="Google Shape;154;p5"/>
          <p:cNvSpPr txBox="1"/>
          <p:nvPr/>
        </p:nvSpPr>
        <p:spPr>
          <a:xfrm>
            <a:off x="4056900" y="1501900"/>
            <a:ext cx="7340700" cy="3924111"/>
          </a:xfrm>
          <a:prstGeom prst="rect">
            <a:avLst/>
          </a:prstGeom>
          <a:noFill/>
          <a:ln>
            <a:noFill/>
          </a:ln>
        </p:spPr>
        <p:txBody>
          <a:bodyPr spcFirstLastPara="1" wrap="square" lIns="91425" tIns="45700" rIns="91425" bIns="45700" anchor="t" anchorCtr="0">
            <a:spAutoFit/>
          </a:bodyPr>
          <a:lstStyle/>
          <a:p>
            <a:pPr lvl="0" algn="just"/>
            <a:r>
              <a:rPr lang="et-EE" sz="1800" dirty="0" smtClean="0">
                <a:solidFill>
                  <a:srgbClr val="3F3F3F"/>
                </a:solidFill>
                <a:latin typeface="Candara"/>
                <a:ea typeface="Candara"/>
                <a:cs typeface="Candara"/>
                <a:sym typeface="Candara"/>
              </a:rPr>
              <a:t>Identiteet on üksikisikut või rühma defineerivate omaduste, uskumuste ja eneseväljendusviiside kogum. Tegemist on mitmetahulise ja muutliku mõistega, mida kujundavad isiklikud kogemused, sotsiaalsed suhted, kultuur ning ajalooline kontekst. </a:t>
            </a:r>
          </a:p>
          <a:p>
            <a:pPr lvl="0" algn="just">
              <a:spcBef>
                <a:spcPts val="600"/>
              </a:spcBef>
            </a:pPr>
            <a:r>
              <a:rPr lang="et-EE" sz="1800" dirty="0" smtClean="0">
                <a:solidFill>
                  <a:srgbClr val="3F3F3F"/>
                </a:solidFill>
                <a:latin typeface="Candara"/>
                <a:ea typeface="Candara"/>
                <a:cs typeface="Candara"/>
                <a:sym typeface="Candara"/>
              </a:rPr>
              <a:t>Identiteet võib olla individuaalne (isiklik identiteet) või kollektiivne (rühma-, kultuuri- või rahvuslik identiteet) ning see areneb dünaamilise protsessina enesetaju ja välise tunnustuse koosmõjus. </a:t>
            </a:r>
          </a:p>
          <a:p>
            <a:pPr lvl="0" algn="just">
              <a:spcBef>
                <a:spcPts val="600"/>
              </a:spcBef>
            </a:pPr>
            <a:r>
              <a:rPr lang="et-EE" sz="1800" dirty="0" smtClean="0">
                <a:solidFill>
                  <a:srgbClr val="3F3F3F"/>
                </a:solidFill>
                <a:latin typeface="Candara"/>
                <a:ea typeface="Candara"/>
                <a:cs typeface="Candara"/>
                <a:sym typeface="Candara"/>
              </a:rPr>
              <a:t>Identiteedi kujunemine toimub siis, kui üksikisikud ja kogukonnad suhestuvad oma keskkonnaga, võtavad omaks norme ja väärtusi ning kujundavad oma kuuluvust laiemates ühiskondlikes raamides. </a:t>
            </a:r>
          </a:p>
          <a:p>
            <a:pPr lvl="0" algn="just">
              <a:spcBef>
                <a:spcPts val="600"/>
              </a:spcBef>
            </a:pPr>
            <a:r>
              <a:rPr lang="et-EE" sz="1800" dirty="0" smtClean="0">
                <a:solidFill>
                  <a:srgbClr val="3F3F3F"/>
                </a:solidFill>
                <a:latin typeface="Candara"/>
                <a:ea typeface="Candara"/>
                <a:cs typeface="Candara"/>
                <a:sym typeface="Candara"/>
              </a:rPr>
              <a:t>Identiteeti kinnitatakse sageli sotsiaalsete praktikate, pärandi, keele ja sümboolsete tähiste kaudu, mis eristavad rühmi ning aitavad säilitada kultuurilist järjepidevust.</a:t>
            </a:r>
            <a:endParaRPr lang="et-EE" sz="1800" i="0" u="none" strike="noStrike" dirty="0">
              <a:solidFill>
                <a:srgbClr val="3F3F3F"/>
              </a:solidFill>
              <a:latin typeface="Candara"/>
              <a:ea typeface="Candara"/>
              <a:cs typeface="Candara"/>
              <a:sym typeface="Candara"/>
            </a:endParaRPr>
          </a:p>
        </p:txBody>
      </p:sp>
      <p:sp>
        <p:nvSpPr>
          <p:cNvPr id="155" name="Google Shape;155;p5"/>
          <p:cNvSpPr txBox="1"/>
          <p:nvPr/>
        </p:nvSpPr>
        <p:spPr>
          <a:xfrm>
            <a:off x="484053" y="918849"/>
            <a:ext cx="60980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2000" b="1" dirty="0" smtClean="0">
                <a:solidFill>
                  <a:srgbClr val="A99374"/>
                </a:solidFill>
                <a:latin typeface="Candara"/>
                <a:ea typeface="Candara"/>
                <a:cs typeface="Candara"/>
                <a:sym typeface="Candara"/>
              </a:rPr>
              <a:t>2. Identiteedi määratlus ja kujunemine</a:t>
            </a:r>
            <a:endParaRPr lang="et-EE" sz="2000" b="1" dirty="0">
              <a:solidFill>
                <a:srgbClr val="A99374"/>
              </a:solidFill>
              <a:latin typeface="Candara"/>
              <a:ea typeface="Candara"/>
              <a:cs typeface="Candara"/>
              <a:sym typeface="Candara"/>
            </a:endParaRPr>
          </a:p>
        </p:txBody>
      </p:sp>
      <p:pic>
        <p:nvPicPr>
          <p:cNvPr id="156" name="Google Shape;156;p5"/>
          <p:cNvPicPr preferRelativeResize="0"/>
          <p:nvPr/>
        </p:nvPicPr>
        <p:blipFill>
          <a:blip r:embed="rId4">
            <a:alphaModFix/>
          </a:blip>
          <a:stretch>
            <a:fillRect/>
          </a:stretch>
        </p:blipFill>
        <p:spPr>
          <a:xfrm>
            <a:off x="606550" y="1633121"/>
            <a:ext cx="2979092" cy="251215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3" name="Google Shape;16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4" name="Google Shape;16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MÕNED MÄÄRATLUSED JA MÕISTED</a:t>
            </a:r>
            <a:endParaRPr lang="et-EE" sz="3600" dirty="0">
              <a:solidFill>
                <a:schemeClr val="dk1"/>
              </a:solidFill>
              <a:latin typeface="Times New Roman"/>
              <a:ea typeface="Times New Roman"/>
              <a:cs typeface="Times New Roman"/>
              <a:sym typeface="Times New Roman"/>
            </a:endParaRPr>
          </a:p>
        </p:txBody>
      </p:sp>
      <p:sp>
        <p:nvSpPr>
          <p:cNvPr id="165" name="Google Shape;165;p6"/>
          <p:cNvSpPr txBox="1"/>
          <p:nvPr/>
        </p:nvSpPr>
        <p:spPr>
          <a:xfrm>
            <a:off x="520182" y="1136028"/>
            <a:ext cx="11022032" cy="4770496"/>
          </a:xfrm>
          <a:prstGeom prst="rect">
            <a:avLst/>
          </a:prstGeom>
          <a:noFill/>
          <a:ln>
            <a:noFill/>
          </a:ln>
        </p:spPr>
        <p:txBody>
          <a:bodyPr spcFirstLastPara="1" wrap="square" lIns="91425" tIns="45700" rIns="91425" bIns="45700" anchor="t" anchorCtr="0">
            <a:spAutoFit/>
          </a:bodyPr>
          <a:lstStyle/>
          <a:p>
            <a:pPr lvl="0"/>
            <a:r>
              <a:rPr lang="et-EE" sz="1600" b="1" dirty="0" smtClean="0">
                <a:solidFill>
                  <a:schemeClr val="dk1"/>
                </a:solidFill>
                <a:latin typeface="Candara"/>
                <a:ea typeface="Candara"/>
                <a:cs typeface="Candara"/>
                <a:sym typeface="Candara"/>
              </a:rPr>
              <a:t>Belgia</a:t>
            </a:r>
            <a:r>
              <a:rPr lang="et-EE" sz="1600" dirty="0" smtClean="0">
                <a:solidFill>
                  <a:schemeClr val="dk1"/>
                </a:solidFill>
                <a:latin typeface="Candara"/>
                <a:ea typeface="Candara"/>
                <a:cs typeface="Candara"/>
                <a:sym typeface="Candara"/>
              </a:rPr>
              <a:t>:</a:t>
            </a:r>
            <a:br>
              <a:rPr lang="et-EE" sz="1600" dirty="0" smtClean="0">
                <a:solidFill>
                  <a:schemeClr val="dk1"/>
                </a:solidFill>
                <a:latin typeface="Candara"/>
                <a:ea typeface="Candara"/>
                <a:cs typeface="Candara"/>
                <a:sym typeface="Candara"/>
              </a:rPr>
            </a:br>
            <a:r>
              <a:rPr lang="et-EE" sz="1600" dirty="0" smtClean="0">
                <a:solidFill>
                  <a:schemeClr val="dk1"/>
                </a:solidFill>
                <a:latin typeface="Candara"/>
                <a:ea typeface="Candara"/>
                <a:cs typeface="Candara"/>
                <a:sym typeface="Candara"/>
              </a:rPr>
              <a:t>Belgia identiteeti kujundab keeleline lõhe </a:t>
            </a:r>
            <a:r>
              <a:rPr lang="et-EE" sz="1600" b="1" dirty="0" smtClean="0">
                <a:solidFill>
                  <a:schemeClr val="dk1"/>
                </a:solidFill>
                <a:latin typeface="Candara"/>
                <a:ea typeface="Candara"/>
                <a:cs typeface="Candara"/>
                <a:sym typeface="Candara"/>
              </a:rPr>
              <a:t>Flandria (hollandikeelne) </a:t>
            </a:r>
            <a:r>
              <a:rPr lang="et-EE" sz="1600" dirty="0" smtClean="0">
                <a:solidFill>
                  <a:schemeClr val="dk1"/>
                </a:solidFill>
                <a:latin typeface="Candara"/>
                <a:ea typeface="Candara"/>
                <a:cs typeface="Candara"/>
                <a:sym typeface="Candara"/>
              </a:rPr>
              <a:t>ja </a:t>
            </a:r>
            <a:r>
              <a:rPr lang="et-EE" sz="1600" b="1" dirty="0" smtClean="0">
                <a:solidFill>
                  <a:schemeClr val="dk1"/>
                </a:solidFill>
                <a:latin typeface="Candara"/>
                <a:ea typeface="Candara"/>
                <a:cs typeface="Candara"/>
                <a:sym typeface="Candara"/>
              </a:rPr>
              <a:t>Valloonia (prantsuskeelne) </a:t>
            </a:r>
            <a:r>
              <a:rPr lang="et-EE" sz="1600" dirty="0" smtClean="0">
                <a:solidFill>
                  <a:schemeClr val="dk1"/>
                </a:solidFill>
                <a:latin typeface="Candara"/>
                <a:ea typeface="Candara"/>
                <a:cs typeface="Candara"/>
                <a:sym typeface="Candara"/>
              </a:rPr>
              <a:t>vahel. Mõlemal piirkonnal on oma selgelt eristuv kultuuriline ja poliitiline identiteet, mis koos loovad Belgia mitmekihilise rahvusliku identiteedi. Brüsselis asuv </a:t>
            </a:r>
            <a:r>
              <a:rPr lang="et-EE" sz="1600" b="1" dirty="0" smtClean="0">
                <a:solidFill>
                  <a:schemeClr val="dk1"/>
                </a:solidFill>
                <a:latin typeface="Candara"/>
                <a:ea typeface="Candara"/>
                <a:cs typeface="Candara"/>
                <a:sym typeface="Candara"/>
              </a:rPr>
              <a:t>Manneken Pis</a:t>
            </a:r>
            <a:r>
              <a:rPr lang="et-EE" sz="1600" dirty="0" smtClean="0">
                <a:solidFill>
                  <a:schemeClr val="dk1"/>
                </a:solidFill>
                <a:latin typeface="Candara"/>
                <a:ea typeface="Candara"/>
                <a:cs typeface="Candara"/>
                <a:sym typeface="Candara"/>
              </a:rPr>
              <a:t>’i kuju peegeldab humoorikalt Belgia identiteeti ning selliseid väärtusi nagu vabadus ja vastupidavus.</a:t>
            </a:r>
            <a:endParaRPr lang="et-EE" sz="1600" dirty="0" smtClean="0"/>
          </a:p>
          <a:p>
            <a:pPr marL="0" marR="0" lvl="0" indent="0" algn="l" rtl="0">
              <a:spcBef>
                <a:spcPts val="0"/>
              </a:spcBef>
              <a:spcAft>
                <a:spcPts val="0"/>
              </a:spcAft>
              <a:buNone/>
            </a:pPr>
            <a:endParaRPr lang="et-EE" sz="1600" dirty="0" smtClean="0">
              <a:solidFill>
                <a:schemeClr val="dk1"/>
              </a:solidFill>
              <a:latin typeface="Candara"/>
              <a:ea typeface="Candara"/>
              <a:cs typeface="Candara"/>
              <a:sym typeface="Candara"/>
            </a:endParaRPr>
          </a:p>
          <a:p>
            <a:pPr lvl="0"/>
            <a:r>
              <a:rPr lang="et-EE" sz="1600" b="1" dirty="0" smtClean="0">
                <a:solidFill>
                  <a:schemeClr val="dk1"/>
                </a:solidFill>
                <a:latin typeface="Candara"/>
                <a:ea typeface="Candara"/>
                <a:cs typeface="Candara"/>
                <a:sym typeface="Candara"/>
              </a:rPr>
              <a:t>Hispaania</a:t>
            </a:r>
            <a:r>
              <a:rPr lang="et-EE" sz="1600" dirty="0" smtClean="0">
                <a:solidFill>
                  <a:schemeClr val="dk1"/>
                </a:solidFill>
                <a:latin typeface="Candara"/>
                <a:ea typeface="Candara"/>
                <a:cs typeface="Candara"/>
                <a:sym typeface="Candara"/>
              </a:rPr>
              <a:t>:</a:t>
            </a:r>
            <a:br>
              <a:rPr lang="et-EE" sz="1600" dirty="0" smtClean="0">
                <a:solidFill>
                  <a:schemeClr val="dk1"/>
                </a:solidFill>
                <a:latin typeface="Candara"/>
                <a:ea typeface="Candara"/>
                <a:cs typeface="Candara"/>
                <a:sym typeface="Candara"/>
              </a:rPr>
            </a:br>
            <a:r>
              <a:rPr lang="et-EE" sz="1600" dirty="0" smtClean="0">
                <a:solidFill>
                  <a:schemeClr val="dk1"/>
                </a:solidFill>
                <a:latin typeface="Candara"/>
                <a:ea typeface="Candara"/>
                <a:cs typeface="Candara"/>
                <a:sym typeface="Candara"/>
              </a:rPr>
              <a:t>Piirkondlikud identiteedid on Hispaanias väga tugevad. </a:t>
            </a:r>
            <a:r>
              <a:rPr lang="et-EE" sz="1600" b="1" dirty="0" smtClean="0">
                <a:solidFill>
                  <a:schemeClr val="dk1"/>
                </a:solidFill>
                <a:latin typeface="Candara"/>
                <a:ea typeface="Candara"/>
                <a:cs typeface="Candara"/>
                <a:sym typeface="Candara"/>
              </a:rPr>
              <a:t>Kataloonia</a:t>
            </a:r>
            <a:r>
              <a:rPr lang="et-EE" sz="1600" dirty="0" smtClean="0">
                <a:solidFill>
                  <a:schemeClr val="dk1"/>
                </a:solidFill>
                <a:latin typeface="Candara"/>
                <a:ea typeface="Candara"/>
                <a:cs typeface="Candara"/>
                <a:sym typeface="Candara"/>
              </a:rPr>
              <a:t> ja </a:t>
            </a:r>
            <a:r>
              <a:rPr lang="et-EE" sz="1600" b="1" dirty="0" smtClean="0">
                <a:solidFill>
                  <a:schemeClr val="dk1"/>
                </a:solidFill>
                <a:latin typeface="Candara"/>
                <a:ea typeface="Candara"/>
                <a:cs typeface="Candara"/>
                <a:sym typeface="Candara"/>
              </a:rPr>
              <a:t>Baskimaa</a:t>
            </a:r>
            <a:r>
              <a:rPr lang="et-EE" sz="1600" dirty="0" smtClean="0">
                <a:solidFill>
                  <a:schemeClr val="dk1"/>
                </a:solidFill>
                <a:latin typeface="Candara"/>
                <a:ea typeface="Candara"/>
                <a:cs typeface="Candara"/>
                <a:sym typeface="Candara"/>
              </a:rPr>
              <a:t> on hoidnud alal oma eristuvaid keeli ja kultuure. </a:t>
            </a:r>
            <a:r>
              <a:rPr lang="et-EE" sz="1600" b="1" dirty="0" smtClean="0">
                <a:solidFill>
                  <a:schemeClr val="dk1"/>
                </a:solidFill>
                <a:latin typeface="Candara"/>
                <a:ea typeface="Candara"/>
                <a:cs typeface="Candara"/>
                <a:sym typeface="Candara"/>
              </a:rPr>
              <a:t>Katalaani identiteeti </a:t>
            </a:r>
            <a:r>
              <a:rPr lang="et-EE" sz="1600" dirty="0" smtClean="0">
                <a:solidFill>
                  <a:schemeClr val="dk1"/>
                </a:solidFill>
                <a:latin typeface="Candara"/>
                <a:ea typeface="Candara"/>
                <a:cs typeface="Candara"/>
                <a:sym typeface="Candara"/>
              </a:rPr>
              <a:t>tugevdavad keel (katalaani keel) ja sellised traditsioonid nagu </a:t>
            </a:r>
            <a:r>
              <a:rPr lang="et-EE" sz="1600" b="1" dirty="0" smtClean="0">
                <a:solidFill>
                  <a:schemeClr val="dk1"/>
                </a:solidFill>
                <a:latin typeface="Candara"/>
                <a:ea typeface="Candara"/>
                <a:cs typeface="Candara"/>
                <a:sym typeface="Candara"/>
              </a:rPr>
              <a:t>inimtornid</a:t>
            </a:r>
            <a:r>
              <a:rPr lang="et-EE" sz="1600" dirty="0" smtClean="0">
                <a:solidFill>
                  <a:schemeClr val="dk1"/>
                </a:solidFill>
                <a:latin typeface="Candara"/>
                <a:ea typeface="Candara"/>
                <a:cs typeface="Candara"/>
                <a:sym typeface="Candara"/>
              </a:rPr>
              <a:t> (</a:t>
            </a:r>
            <a:r>
              <a:rPr lang="et-EE" sz="1600" b="1" i="1" dirty="0" smtClean="0">
                <a:solidFill>
                  <a:schemeClr val="dk1"/>
                </a:solidFill>
                <a:latin typeface="Candara"/>
                <a:ea typeface="Candara"/>
                <a:cs typeface="Candara"/>
                <a:sym typeface="Candara"/>
              </a:rPr>
              <a:t>castell</a:t>
            </a:r>
            <a:r>
              <a:rPr lang="et-EE" sz="1600" dirty="0" smtClean="0">
                <a:solidFill>
                  <a:schemeClr val="dk1"/>
                </a:solidFill>
                <a:latin typeface="Candara"/>
                <a:ea typeface="Candara"/>
                <a:cs typeface="Candara"/>
                <a:sym typeface="Candara"/>
              </a:rPr>
              <a:t>’id), samas kui </a:t>
            </a:r>
            <a:r>
              <a:rPr lang="et-EE" sz="1600" b="1" dirty="0" smtClean="0">
                <a:solidFill>
                  <a:schemeClr val="dk1"/>
                </a:solidFill>
                <a:latin typeface="Candara"/>
                <a:ea typeface="Candara"/>
                <a:cs typeface="Candara"/>
                <a:sym typeface="Candara"/>
              </a:rPr>
              <a:t>baski identiteeti</a:t>
            </a:r>
            <a:r>
              <a:rPr lang="et-EE" sz="1600" dirty="0" smtClean="0">
                <a:solidFill>
                  <a:schemeClr val="dk1"/>
                </a:solidFill>
                <a:latin typeface="Candara"/>
                <a:ea typeface="Candara"/>
                <a:cs typeface="Candara"/>
                <a:sym typeface="Candara"/>
              </a:rPr>
              <a:t> kujundavad euskara (baski keele) kasutamine ning unikaalne autonoomialiikumiste ajalugu.</a:t>
            </a:r>
            <a:endParaRPr lang="et-EE" sz="1600" dirty="0" smtClean="0"/>
          </a:p>
          <a:p>
            <a:pPr marL="0" marR="0" lvl="0" indent="0" algn="l" rtl="0">
              <a:spcBef>
                <a:spcPts val="0"/>
              </a:spcBef>
              <a:spcAft>
                <a:spcPts val="0"/>
              </a:spcAft>
              <a:buNone/>
            </a:pPr>
            <a:endParaRPr lang="et-EE" sz="1600" dirty="0" smtClean="0">
              <a:solidFill>
                <a:schemeClr val="dk1"/>
              </a:solidFill>
              <a:latin typeface="Candara"/>
              <a:ea typeface="Candara"/>
              <a:cs typeface="Candara"/>
              <a:sym typeface="Candara"/>
            </a:endParaRPr>
          </a:p>
          <a:p>
            <a:pPr lvl="0"/>
            <a:r>
              <a:rPr lang="et-EE" sz="1600" b="1" dirty="0" smtClean="0">
                <a:solidFill>
                  <a:schemeClr val="dk1"/>
                </a:solidFill>
                <a:latin typeface="Candara"/>
                <a:ea typeface="Candara"/>
                <a:cs typeface="Candara"/>
                <a:sym typeface="Candara"/>
              </a:rPr>
              <a:t>Eesti</a:t>
            </a:r>
            <a:r>
              <a:rPr lang="et-EE" sz="1600" dirty="0" smtClean="0">
                <a:solidFill>
                  <a:schemeClr val="dk1"/>
                </a:solidFill>
                <a:latin typeface="Candara"/>
                <a:ea typeface="Candara"/>
                <a:cs typeface="Candara"/>
                <a:sym typeface="Candara"/>
              </a:rPr>
              <a:t>:</a:t>
            </a:r>
            <a:br>
              <a:rPr lang="et-EE" sz="1600" dirty="0" smtClean="0">
                <a:solidFill>
                  <a:schemeClr val="dk1"/>
                </a:solidFill>
                <a:latin typeface="Candara"/>
                <a:ea typeface="Candara"/>
                <a:cs typeface="Candara"/>
                <a:sym typeface="Candara"/>
              </a:rPr>
            </a:br>
            <a:r>
              <a:rPr lang="et-EE" sz="1600" dirty="0" smtClean="0">
                <a:solidFill>
                  <a:schemeClr val="dk1"/>
                </a:solidFill>
                <a:latin typeface="Candara"/>
                <a:ea typeface="Candara"/>
                <a:cs typeface="Candara"/>
                <a:sym typeface="Candara"/>
              </a:rPr>
              <a:t>Eesti identiteeti on oluliselt mõjutanud kogemus Nõukogude okupatsioonist. </a:t>
            </a:r>
            <a:r>
              <a:rPr lang="et-EE" sz="1600" b="1" dirty="0" smtClean="0">
                <a:solidFill>
                  <a:schemeClr val="dk1"/>
                </a:solidFill>
                <a:latin typeface="Candara"/>
                <a:ea typeface="Candara"/>
                <a:cs typeface="Candara"/>
                <a:sym typeface="Candara"/>
              </a:rPr>
              <a:t>Laulev revolutsioon </a:t>
            </a:r>
            <a:r>
              <a:rPr lang="et-EE" sz="1600" dirty="0" smtClean="0">
                <a:solidFill>
                  <a:schemeClr val="dk1"/>
                </a:solidFill>
                <a:latin typeface="Candara"/>
                <a:ea typeface="Candara"/>
                <a:cs typeface="Candara"/>
                <a:sym typeface="Candara"/>
              </a:rPr>
              <a:t>(1987–1991), mille käigus eestlased kogunesid rahumeelselt iseseisvuse nimel protestima, lauldes traditsioonilisi laule, mängis keskset rolli tänapäevase Eesti rahvusliku identiteedi kujunemisel.</a:t>
            </a:r>
            <a:endParaRPr lang="et-EE" sz="1600" dirty="0" smtClean="0"/>
          </a:p>
          <a:p>
            <a:pPr marL="0" marR="0" lvl="0" indent="0" algn="l" rtl="0">
              <a:spcBef>
                <a:spcPts val="0"/>
              </a:spcBef>
              <a:spcAft>
                <a:spcPts val="0"/>
              </a:spcAft>
              <a:buNone/>
            </a:pPr>
            <a:endParaRPr lang="et-EE" sz="1600" dirty="0" smtClean="0">
              <a:solidFill>
                <a:schemeClr val="dk1"/>
              </a:solidFill>
              <a:latin typeface="Candara"/>
              <a:ea typeface="Candara"/>
              <a:cs typeface="Candara"/>
              <a:sym typeface="Candara"/>
            </a:endParaRPr>
          </a:p>
          <a:p>
            <a:pPr lvl="0"/>
            <a:r>
              <a:rPr lang="et-EE" sz="1600" b="1" dirty="0" smtClean="0">
                <a:solidFill>
                  <a:schemeClr val="dk1"/>
                </a:solidFill>
                <a:latin typeface="Candara"/>
                <a:ea typeface="Candara"/>
                <a:cs typeface="Candara"/>
                <a:sym typeface="Candara"/>
              </a:rPr>
              <a:t>Kreeka</a:t>
            </a:r>
            <a:r>
              <a:rPr lang="et-EE" sz="1600" dirty="0" smtClean="0">
                <a:solidFill>
                  <a:schemeClr val="dk1"/>
                </a:solidFill>
                <a:latin typeface="Candara"/>
                <a:ea typeface="Candara"/>
                <a:cs typeface="Candara"/>
                <a:sym typeface="Candara"/>
              </a:rPr>
              <a:t>:</a:t>
            </a:r>
            <a:br>
              <a:rPr lang="et-EE" sz="1600" dirty="0" smtClean="0">
                <a:solidFill>
                  <a:schemeClr val="dk1"/>
                </a:solidFill>
                <a:latin typeface="Candara"/>
                <a:ea typeface="Candara"/>
                <a:cs typeface="Candara"/>
                <a:sym typeface="Candara"/>
              </a:rPr>
            </a:br>
            <a:r>
              <a:rPr lang="et-EE" sz="1600" dirty="0" smtClean="0">
                <a:solidFill>
                  <a:schemeClr val="dk1"/>
                </a:solidFill>
                <a:latin typeface="Candara"/>
                <a:ea typeface="Candara"/>
                <a:cs typeface="Candara"/>
                <a:sym typeface="Candara"/>
              </a:rPr>
              <a:t>Kreeka identiteeti mõjutavad tugevalt antiikajalugu ja õigeusk. </a:t>
            </a:r>
            <a:r>
              <a:rPr lang="et-EE" sz="1600" b="1" dirty="0" smtClean="0">
                <a:solidFill>
                  <a:schemeClr val="dk1"/>
                </a:solidFill>
                <a:latin typeface="Candara"/>
                <a:ea typeface="Candara"/>
                <a:cs typeface="Candara"/>
                <a:sym typeface="Candara"/>
              </a:rPr>
              <a:t>Kreeka iseseisvussõda </a:t>
            </a:r>
            <a:r>
              <a:rPr lang="et-EE" sz="1600" dirty="0" smtClean="0">
                <a:solidFill>
                  <a:schemeClr val="dk1"/>
                </a:solidFill>
                <a:latin typeface="Candara"/>
                <a:ea typeface="Candara"/>
                <a:cs typeface="Candara"/>
                <a:sym typeface="Candara"/>
              </a:rPr>
              <a:t>(1821–1830) Osmanite impeeriumi vastu oli võtmesündmus nüüdisaegse Kreeka rahvusliku identiteedi kujunemisel, mis rajaneb vabaduse ja antiikse hellenistliku tsivilisatsiooni järjepidevuse ideaalidel.</a:t>
            </a:r>
            <a:endParaRPr lang="et-EE" sz="1600" i="0" u="none" strike="noStrike" dirty="0">
              <a:solidFill>
                <a:srgbClr val="3F3F3F"/>
              </a:solidFill>
              <a:latin typeface="Candara"/>
              <a:ea typeface="Candara"/>
              <a:cs typeface="Candara"/>
              <a:sym typeface="Candara"/>
            </a:endParaRPr>
          </a:p>
        </p:txBody>
      </p:sp>
      <p:sp>
        <p:nvSpPr>
          <p:cNvPr id="166" name="Google Shape;166;p6"/>
          <p:cNvSpPr txBox="1"/>
          <p:nvPr/>
        </p:nvSpPr>
        <p:spPr>
          <a:xfrm>
            <a:off x="360485" y="735918"/>
            <a:ext cx="6521577" cy="400069"/>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2. Identiteedi määratlus ja kujunemine – mõned näited</a:t>
            </a:r>
            <a:endParaRPr lang="et-EE" sz="2000" b="1" dirty="0">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2" name="Google Shape;17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3" name="Google Shape;17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4" name="Google Shape;174;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n-US" sz="3600" b="1" dirty="0">
                <a:solidFill>
                  <a:srgbClr val="FFFFFF"/>
                </a:solidFill>
                <a:latin typeface="Candara"/>
                <a:ea typeface="Candara"/>
                <a:cs typeface="Candara"/>
                <a:sym typeface="Candara"/>
              </a:rPr>
              <a:t>MÕNED MÄÄRATLUSED JA MÕISTED</a:t>
            </a:r>
            <a:endParaRPr lang="en-US" sz="3600" dirty="0">
              <a:solidFill>
                <a:schemeClr val="dk1"/>
              </a:solidFill>
              <a:latin typeface="Times New Roman"/>
              <a:ea typeface="Times New Roman"/>
              <a:cs typeface="Times New Roman"/>
              <a:sym typeface="Times New Roman"/>
            </a:endParaRPr>
          </a:p>
        </p:txBody>
      </p:sp>
      <p:sp>
        <p:nvSpPr>
          <p:cNvPr id="175" name="Google Shape;175;p7"/>
          <p:cNvSpPr txBox="1"/>
          <p:nvPr/>
        </p:nvSpPr>
        <p:spPr>
          <a:xfrm>
            <a:off x="606550" y="1501889"/>
            <a:ext cx="10791123" cy="3970277"/>
          </a:xfrm>
          <a:prstGeom prst="rect">
            <a:avLst/>
          </a:prstGeom>
          <a:noFill/>
          <a:ln>
            <a:noFill/>
          </a:ln>
        </p:spPr>
        <p:txBody>
          <a:bodyPr spcFirstLastPara="1" wrap="square" lIns="91425" tIns="45700" rIns="91425" bIns="45700" anchor="t" anchorCtr="0">
            <a:spAutoFit/>
          </a:bodyPr>
          <a:lstStyle/>
          <a:p>
            <a:pPr lvl="0"/>
            <a:r>
              <a:rPr lang="et-EE" sz="1800" b="1" dirty="0" smtClean="0">
                <a:solidFill>
                  <a:schemeClr val="dk1"/>
                </a:solidFill>
                <a:latin typeface="Candara"/>
                <a:ea typeface="Candara"/>
                <a:cs typeface="Candara"/>
                <a:sym typeface="Candara"/>
              </a:rPr>
              <a:t>Türgi</a:t>
            </a:r>
            <a:r>
              <a:rPr lang="et-EE" sz="1800" dirty="0" smtClean="0">
                <a:solidFill>
                  <a:schemeClr val="dk1"/>
                </a:solidFill>
                <a:latin typeface="Candara"/>
                <a:ea typeface="Candara"/>
                <a:cs typeface="Candara"/>
                <a:sym typeface="Candara"/>
              </a:rPr>
              <a:t>:</a:t>
            </a:r>
            <a:br>
              <a:rPr lang="et-EE" sz="1800" dirty="0" smtClean="0">
                <a:solidFill>
                  <a:schemeClr val="dk1"/>
                </a:solidFill>
                <a:latin typeface="Candara"/>
                <a:ea typeface="Candara"/>
                <a:cs typeface="Candara"/>
                <a:sym typeface="Candara"/>
              </a:rPr>
            </a:br>
            <a:r>
              <a:rPr lang="et-EE" sz="1800" dirty="0" smtClean="0">
                <a:solidFill>
                  <a:schemeClr val="dk1"/>
                </a:solidFill>
                <a:latin typeface="Candara"/>
                <a:ea typeface="Candara"/>
                <a:cs typeface="Candara"/>
                <a:sym typeface="Candara"/>
              </a:rPr>
              <a:t>Türgi identiteeti on kujundanud </a:t>
            </a:r>
            <a:r>
              <a:rPr lang="et-EE" sz="1800" b="1" dirty="0" smtClean="0">
                <a:solidFill>
                  <a:schemeClr val="dk1"/>
                </a:solidFill>
                <a:latin typeface="Candara"/>
                <a:ea typeface="Candara"/>
                <a:cs typeface="Candara"/>
                <a:sym typeface="Candara"/>
              </a:rPr>
              <a:t>Mustafa Kemal Atatürki </a:t>
            </a:r>
            <a:r>
              <a:rPr lang="et-EE" sz="1800" dirty="0" smtClean="0">
                <a:solidFill>
                  <a:schemeClr val="dk1"/>
                </a:solidFill>
                <a:latin typeface="Candara"/>
                <a:ea typeface="Candara"/>
                <a:cs typeface="Candara"/>
                <a:sym typeface="Candara"/>
              </a:rPr>
              <a:t>reformid, millega pärast Osmanite impeeriumi lagunemist rajati ilmalik ja rahvuslik riik. Türgi identiteet tasakaalustab ilmalikke vabariiklikke väärtusi rikkaliku Osmanite ja islami kultuuripärandiga, mida sümboliseerivad sellised mälestised nagu </a:t>
            </a:r>
            <a:r>
              <a:rPr lang="et-EE" sz="1800" b="1" dirty="0" smtClean="0">
                <a:solidFill>
                  <a:schemeClr val="dk1"/>
                </a:solidFill>
                <a:latin typeface="Candara"/>
                <a:ea typeface="Candara"/>
                <a:cs typeface="Candara"/>
                <a:sym typeface="Candara"/>
              </a:rPr>
              <a:t>Topkapı palee</a:t>
            </a:r>
            <a:r>
              <a:rPr lang="et-EE" sz="1800" dirty="0" smtClean="0">
                <a:solidFill>
                  <a:schemeClr val="dk1"/>
                </a:solidFill>
                <a:latin typeface="Candara"/>
                <a:ea typeface="Candara"/>
                <a:cs typeface="Candara"/>
                <a:sym typeface="Candara"/>
              </a:rPr>
              <a:t>.</a:t>
            </a:r>
            <a:endParaRPr lang="et-EE" dirty="0" smtClean="0"/>
          </a:p>
          <a:p>
            <a:pPr marL="0" marR="0" lvl="0" indent="0" algn="l" rtl="0">
              <a:spcBef>
                <a:spcPts val="0"/>
              </a:spcBef>
              <a:spcAft>
                <a:spcPts val="0"/>
              </a:spcAft>
              <a:buNone/>
            </a:pPr>
            <a:endParaRPr lang="et-EE" sz="1800" dirty="0" smtClean="0">
              <a:solidFill>
                <a:schemeClr val="dk1"/>
              </a:solidFill>
              <a:latin typeface="Candara"/>
              <a:ea typeface="Candara"/>
              <a:cs typeface="Candara"/>
              <a:sym typeface="Candara"/>
            </a:endParaRPr>
          </a:p>
          <a:p>
            <a:pPr lvl="0"/>
            <a:r>
              <a:rPr lang="et-EE" sz="1800" b="1" dirty="0" smtClean="0">
                <a:solidFill>
                  <a:schemeClr val="dk1"/>
                </a:solidFill>
                <a:latin typeface="Candara"/>
                <a:ea typeface="Candara"/>
                <a:cs typeface="Candara"/>
                <a:sym typeface="Candara"/>
              </a:rPr>
              <a:t>Itaalia</a:t>
            </a:r>
            <a:r>
              <a:rPr lang="et-EE" sz="1800" dirty="0" smtClean="0">
                <a:solidFill>
                  <a:schemeClr val="dk1"/>
                </a:solidFill>
                <a:latin typeface="Candara"/>
                <a:ea typeface="Candara"/>
                <a:cs typeface="Candara"/>
                <a:sym typeface="Candara"/>
              </a:rPr>
              <a:t>:</a:t>
            </a:r>
            <a:br>
              <a:rPr lang="et-EE" sz="1800" dirty="0" smtClean="0">
                <a:solidFill>
                  <a:schemeClr val="dk1"/>
                </a:solidFill>
                <a:latin typeface="Candara"/>
                <a:ea typeface="Candara"/>
                <a:cs typeface="Candara"/>
                <a:sym typeface="Candara"/>
              </a:rPr>
            </a:br>
            <a:r>
              <a:rPr lang="et-EE" sz="1800" dirty="0" smtClean="0">
                <a:solidFill>
                  <a:schemeClr val="dk1"/>
                </a:solidFill>
                <a:latin typeface="Candara"/>
                <a:ea typeface="Candara"/>
                <a:cs typeface="Candara"/>
                <a:sym typeface="Candara"/>
              </a:rPr>
              <a:t>Itaalia identiteedi kujunemisel on keskne roll regionaalsusel. Sellised piirkonnad nagu </a:t>
            </a:r>
            <a:r>
              <a:rPr lang="et-EE" sz="1800" b="1" dirty="0" smtClean="0">
                <a:solidFill>
                  <a:schemeClr val="dk1"/>
                </a:solidFill>
                <a:latin typeface="Candara"/>
                <a:ea typeface="Candara"/>
                <a:cs typeface="Candara"/>
                <a:sym typeface="Candara"/>
              </a:rPr>
              <a:t>Toscana</a:t>
            </a:r>
            <a:r>
              <a:rPr lang="et-EE" sz="1800" dirty="0" smtClean="0">
                <a:solidFill>
                  <a:schemeClr val="dk1"/>
                </a:solidFill>
                <a:latin typeface="Candara"/>
                <a:ea typeface="Candara"/>
                <a:cs typeface="Candara"/>
                <a:sym typeface="Candara"/>
              </a:rPr>
              <a:t>, </a:t>
            </a:r>
            <a:r>
              <a:rPr lang="et-EE" sz="1800" b="1" dirty="0" smtClean="0">
                <a:solidFill>
                  <a:schemeClr val="dk1"/>
                </a:solidFill>
                <a:latin typeface="Candara"/>
                <a:ea typeface="Candara"/>
                <a:cs typeface="Candara"/>
                <a:sym typeface="Candara"/>
              </a:rPr>
              <a:t>Veneto</a:t>
            </a:r>
            <a:r>
              <a:rPr lang="et-EE" sz="1800" dirty="0" smtClean="0">
                <a:solidFill>
                  <a:schemeClr val="dk1"/>
                </a:solidFill>
                <a:latin typeface="Candara"/>
                <a:ea typeface="Candara"/>
                <a:cs typeface="Candara"/>
                <a:sym typeface="Candara"/>
              </a:rPr>
              <a:t> ja </a:t>
            </a:r>
            <a:r>
              <a:rPr lang="et-EE" sz="1800" b="1" dirty="0" smtClean="0">
                <a:solidFill>
                  <a:schemeClr val="dk1"/>
                </a:solidFill>
                <a:latin typeface="Candara"/>
                <a:ea typeface="Candara"/>
                <a:cs typeface="Candara"/>
                <a:sym typeface="Candara"/>
              </a:rPr>
              <a:t>Sitsiilia</a:t>
            </a:r>
            <a:r>
              <a:rPr lang="et-EE" sz="1800" dirty="0" smtClean="0">
                <a:solidFill>
                  <a:schemeClr val="dk1"/>
                </a:solidFill>
                <a:latin typeface="Candara"/>
                <a:ea typeface="Candara"/>
                <a:cs typeface="Candara"/>
                <a:sym typeface="Candara"/>
              </a:rPr>
              <a:t> on säilitanud tugeva kohaliku identiteedi. </a:t>
            </a:r>
            <a:r>
              <a:rPr lang="et-EE" sz="1800" b="1" dirty="0" smtClean="0">
                <a:solidFill>
                  <a:schemeClr val="dk1"/>
                </a:solidFill>
                <a:latin typeface="Candara"/>
                <a:ea typeface="Candara"/>
                <a:cs typeface="Candara"/>
                <a:sym typeface="Candara"/>
              </a:rPr>
              <a:t>Palio di Siena</a:t>
            </a:r>
            <a:r>
              <a:rPr lang="et-EE" sz="1800" dirty="0" smtClean="0">
                <a:solidFill>
                  <a:schemeClr val="dk1"/>
                </a:solidFill>
                <a:latin typeface="Candara"/>
                <a:ea typeface="Candara"/>
                <a:cs typeface="Candara"/>
                <a:sym typeface="Candara"/>
              </a:rPr>
              <a:t>, ajalooline hobuste võiduajamine Toscanas, tugevdab kohalike linnaosade (</a:t>
            </a:r>
            <a:r>
              <a:rPr lang="et-EE" sz="1800" i="1" dirty="0" smtClean="0">
                <a:solidFill>
                  <a:schemeClr val="dk1"/>
                </a:solidFill>
                <a:latin typeface="Candara"/>
                <a:ea typeface="Candara"/>
                <a:cs typeface="Candara"/>
                <a:sym typeface="Candara"/>
              </a:rPr>
              <a:t>contrada</a:t>
            </a:r>
            <a:r>
              <a:rPr lang="et-EE" sz="1800" dirty="0" smtClean="0">
                <a:solidFill>
                  <a:schemeClr val="dk1"/>
                </a:solidFill>
                <a:latin typeface="Candara"/>
                <a:ea typeface="Candara"/>
                <a:cs typeface="Candara"/>
                <a:sym typeface="Candara"/>
              </a:rPr>
              <a:t>’de) seas kuuluvustunnet ja kohalikku uhkust.</a:t>
            </a:r>
            <a:endParaRPr lang="et-EE" dirty="0" smtClean="0"/>
          </a:p>
          <a:p>
            <a:pPr marL="0" marR="0" lvl="0" indent="0" algn="l" rtl="0">
              <a:spcBef>
                <a:spcPts val="0"/>
              </a:spcBef>
              <a:spcAft>
                <a:spcPts val="0"/>
              </a:spcAft>
              <a:buNone/>
            </a:pPr>
            <a:endParaRPr lang="et-EE" sz="1800" dirty="0" smtClean="0">
              <a:solidFill>
                <a:schemeClr val="dk1"/>
              </a:solidFill>
              <a:latin typeface="Candara"/>
              <a:ea typeface="Candara"/>
              <a:cs typeface="Candara"/>
              <a:sym typeface="Candara"/>
            </a:endParaRPr>
          </a:p>
          <a:p>
            <a:pPr lvl="0"/>
            <a:r>
              <a:rPr lang="et-EE" sz="1800" b="1" dirty="0" smtClean="0">
                <a:solidFill>
                  <a:schemeClr val="dk1"/>
                </a:solidFill>
                <a:latin typeface="Candara"/>
                <a:ea typeface="Candara"/>
                <a:cs typeface="Candara"/>
                <a:sym typeface="Candara"/>
              </a:rPr>
              <a:t>Leedu</a:t>
            </a:r>
            <a:r>
              <a:rPr lang="et-EE" sz="1800" dirty="0" smtClean="0">
                <a:solidFill>
                  <a:schemeClr val="dk1"/>
                </a:solidFill>
                <a:latin typeface="Candara"/>
                <a:ea typeface="Candara"/>
                <a:cs typeface="Candara"/>
                <a:sym typeface="Candara"/>
              </a:rPr>
              <a:t>:</a:t>
            </a:r>
            <a:br>
              <a:rPr lang="et-EE" sz="1800" dirty="0" smtClean="0">
                <a:solidFill>
                  <a:schemeClr val="dk1"/>
                </a:solidFill>
                <a:latin typeface="Candara"/>
                <a:ea typeface="Candara"/>
                <a:cs typeface="Candara"/>
                <a:sym typeface="Candara"/>
              </a:rPr>
            </a:br>
            <a:r>
              <a:rPr lang="et-EE" sz="1800" dirty="0" smtClean="0">
                <a:solidFill>
                  <a:schemeClr val="dk1"/>
                </a:solidFill>
                <a:latin typeface="Candara"/>
                <a:ea typeface="Candara"/>
                <a:cs typeface="Candara"/>
                <a:sym typeface="Candara"/>
              </a:rPr>
              <a:t>Leedu identiteet on sügavalt seotud leedu keele ja katoliku usuga. Nõukogude okupatsiooni ajal kujunes leedu keele ja traditsioonide hoidmine vastupanuvormiks. </a:t>
            </a:r>
            <a:r>
              <a:rPr lang="et-EE" sz="1800" b="1" dirty="0" smtClean="0">
                <a:solidFill>
                  <a:schemeClr val="dk1"/>
                </a:solidFill>
                <a:latin typeface="Candara"/>
                <a:ea typeface="Candara"/>
                <a:cs typeface="Candara"/>
                <a:sym typeface="Candara"/>
              </a:rPr>
              <a:t>Laulev revolutsioon </a:t>
            </a:r>
            <a:r>
              <a:rPr lang="et-EE" sz="1800" dirty="0" smtClean="0">
                <a:solidFill>
                  <a:schemeClr val="dk1"/>
                </a:solidFill>
                <a:latin typeface="Candara"/>
                <a:ea typeface="Candara"/>
                <a:cs typeface="Candara"/>
                <a:sym typeface="Candara"/>
              </a:rPr>
              <a:t>ning </a:t>
            </a:r>
            <a:r>
              <a:rPr lang="et-EE" sz="1800" b="1" dirty="0" smtClean="0">
                <a:solidFill>
                  <a:schemeClr val="dk1"/>
                </a:solidFill>
                <a:latin typeface="Candara"/>
                <a:ea typeface="Candara"/>
                <a:cs typeface="Candara"/>
                <a:sym typeface="Candara"/>
              </a:rPr>
              <a:t>taasiseseisvumispäev (11. märts 1990) </a:t>
            </a:r>
            <a:r>
              <a:rPr lang="et-EE" sz="1800" dirty="0" smtClean="0">
                <a:solidFill>
                  <a:schemeClr val="dk1"/>
                </a:solidFill>
                <a:latin typeface="Candara"/>
                <a:ea typeface="Candara"/>
                <a:cs typeface="Candara"/>
                <a:sym typeface="Candara"/>
              </a:rPr>
              <a:t>on võtmetähtsusega sündmused, mis kujundasid tänapäevase Leedu rahvusliku identiteedi.</a:t>
            </a:r>
            <a:endParaRPr lang="et-EE" dirty="0"/>
          </a:p>
        </p:txBody>
      </p:sp>
      <p:sp>
        <p:nvSpPr>
          <p:cNvPr id="176" name="Google Shape;176;p7"/>
          <p:cNvSpPr txBox="1"/>
          <p:nvPr/>
        </p:nvSpPr>
        <p:spPr>
          <a:xfrm>
            <a:off x="546196" y="918849"/>
            <a:ext cx="6301759" cy="707846"/>
          </a:xfrm>
          <a:prstGeom prst="rect">
            <a:avLst/>
          </a:prstGeom>
          <a:noFill/>
          <a:ln>
            <a:noFill/>
          </a:ln>
        </p:spPr>
        <p:txBody>
          <a:bodyPr spcFirstLastPara="1" wrap="square" lIns="91425" tIns="45700" rIns="91425" bIns="45700" anchor="t" anchorCtr="0">
            <a:spAutoFit/>
          </a:bodyPr>
          <a:lstStyle/>
          <a:p>
            <a:r>
              <a:rPr lang="et-EE" sz="2000" b="1" dirty="0" smtClean="0">
                <a:solidFill>
                  <a:srgbClr val="A99374"/>
                </a:solidFill>
                <a:latin typeface="Candara"/>
                <a:ea typeface="Candara"/>
                <a:cs typeface="Candara"/>
                <a:sym typeface="Candara"/>
              </a:rPr>
              <a:t>2. Identiteedi määratlus ja kujunemine – mõned näited</a:t>
            </a:r>
          </a:p>
          <a:p>
            <a:pPr marL="0" marR="0" lvl="0" indent="0" algn="l" rtl="0">
              <a:spcBef>
                <a:spcPts val="0"/>
              </a:spcBef>
              <a:spcAft>
                <a:spcPts val="0"/>
              </a:spcAft>
              <a:buNone/>
            </a:pPr>
            <a:endParaRPr sz="2000" b="1" dirty="0">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3" name="Google Shape;183;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4" name="Google Shape;184;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rgbClr val="FFFFFF"/>
                </a:solidFill>
                <a:latin typeface="Candara"/>
                <a:ea typeface="Candara"/>
                <a:cs typeface="Candara"/>
                <a:sym typeface="Candara"/>
              </a:rPr>
              <a:t>MÕNED MÄÄRATLUSED JA MÕISTED</a:t>
            </a:r>
            <a:endParaRPr lang="et-EE" sz="3600" dirty="0">
              <a:solidFill>
                <a:schemeClr val="dk1"/>
              </a:solidFill>
              <a:latin typeface="Times New Roman"/>
              <a:ea typeface="Times New Roman"/>
              <a:cs typeface="Times New Roman"/>
              <a:sym typeface="Times New Roman"/>
            </a:endParaRPr>
          </a:p>
        </p:txBody>
      </p:sp>
      <p:sp>
        <p:nvSpPr>
          <p:cNvPr id="185" name="Google Shape;185;p8"/>
          <p:cNvSpPr txBox="1"/>
          <p:nvPr/>
        </p:nvSpPr>
        <p:spPr>
          <a:xfrm>
            <a:off x="606550" y="1501900"/>
            <a:ext cx="6635400" cy="3570168"/>
          </a:xfrm>
          <a:prstGeom prst="rect">
            <a:avLst/>
          </a:prstGeom>
          <a:noFill/>
          <a:ln>
            <a:noFill/>
          </a:ln>
        </p:spPr>
        <p:txBody>
          <a:bodyPr spcFirstLastPara="1" wrap="square" lIns="91425" tIns="45700" rIns="91425" bIns="45700" anchor="t" anchorCtr="0">
            <a:spAutoFit/>
          </a:bodyPr>
          <a:lstStyle/>
          <a:p>
            <a:pPr lvl="0" algn="just"/>
            <a:r>
              <a:rPr lang="et-EE" sz="1800" dirty="0" smtClean="0">
                <a:solidFill>
                  <a:srgbClr val="3F3F3F"/>
                </a:solidFill>
                <a:latin typeface="Candara"/>
                <a:ea typeface="Candara"/>
                <a:cs typeface="Candara"/>
                <a:sym typeface="Candara"/>
              </a:rPr>
              <a:t>Pärandil on keskne roll kuuluvustunde kujundamisel kogukondades, kuna see seob inimesi ühise ajaloo, kultuuri ja väärtustega. Materiaalse (mälestised, esemed) ja vaimse (traditsioonid, keel) pärandi kaudu tunnevad inimesed end juurdununa oma kollektiivsesse minevikku, mis omakorda tugevdab rühmaidentiteeti. </a:t>
            </a:r>
          </a:p>
          <a:p>
            <a:pPr lvl="0" algn="just">
              <a:spcBef>
                <a:spcPts val="600"/>
              </a:spcBef>
            </a:pPr>
            <a:r>
              <a:rPr lang="et-EE" sz="1800" dirty="0" smtClean="0">
                <a:solidFill>
                  <a:srgbClr val="3F3F3F"/>
                </a:solidFill>
                <a:latin typeface="Candara"/>
                <a:ea typeface="Candara"/>
                <a:cs typeface="Candara"/>
                <a:sym typeface="Candara"/>
              </a:rPr>
              <a:t>Kultuuripärandi tähistamine, näiteks festivalide ja ühiste tegevuste kaudu, loob ruumi solidaarsuse ja järjepidevuse kogemiseks ning tugevdab emotsionaalseid sidemeid kogukonnaliikmete vahel. </a:t>
            </a:r>
          </a:p>
          <a:p>
            <a:pPr lvl="0" algn="just">
              <a:spcBef>
                <a:spcPts val="600"/>
              </a:spcBef>
            </a:pPr>
            <a:r>
              <a:rPr lang="et-EE" sz="1800" dirty="0" smtClean="0">
                <a:solidFill>
                  <a:srgbClr val="3F3F3F"/>
                </a:solidFill>
                <a:latin typeface="Candara"/>
                <a:ea typeface="Candara"/>
                <a:cs typeface="Candara"/>
                <a:sym typeface="Candara"/>
              </a:rPr>
              <a:t>Sellisel viisil toimib pärand sotsiaalse sidususe alusena, võimaldades inimestel kinnitada oma kuuluvust kogukonda ja säilitada oma identiteeti kiiresti muutuvas maailmas.</a:t>
            </a:r>
            <a:endParaRPr lang="et-EE" sz="1800" i="0" u="none" strike="noStrike" dirty="0">
              <a:solidFill>
                <a:srgbClr val="3F3F3F"/>
              </a:solidFill>
              <a:latin typeface="Candara"/>
              <a:ea typeface="Candara"/>
              <a:cs typeface="Candara"/>
              <a:sym typeface="Candara"/>
            </a:endParaRPr>
          </a:p>
        </p:txBody>
      </p:sp>
      <p:sp>
        <p:nvSpPr>
          <p:cNvPr id="186" name="Google Shape;186;p8"/>
          <p:cNvSpPr txBox="1"/>
          <p:nvPr/>
        </p:nvSpPr>
        <p:spPr>
          <a:xfrm>
            <a:off x="484052" y="918849"/>
            <a:ext cx="9583583" cy="400110"/>
          </a:xfrm>
          <a:prstGeom prst="rect">
            <a:avLst/>
          </a:prstGeom>
          <a:noFill/>
          <a:ln>
            <a:noFill/>
          </a:ln>
        </p:spPr>
        <p:txBody>
          <a:bodyPr spcFirstLastPara="1" wrap="square" lIns="91425" tIns="45700" rIns="91425" bIns="45700" anchor="t" anchorCtr="0">
            <a:spAutoFit/>
          </a:bodyPr>
          <a:lstStyle/>
          <a:p>
            <a:pPr lvl="0"/>
            <a:r>
              <a:rPr lang="et-EE" sz="2000" b="1" dirty="0" smtClean="0">
                <a:solidFill>
                  <a:srgbClr val="A99374"/>
                </a:solidFill>
                <a:latin typeface="Candara"/>
                <a:ea typeface="Candara"/>
                <a:cs typeface="Candara"/>
                <a:sym typeface="Candara"/>
              </a:rPr>
              <a:t>3. Pärandi roll kuuluvustunde kujundamisel kogukondades</a:t>
            </a:r>
            <a:endParaRPr lang="et-EE" sz="2000" b="1" dirty="0">
              <a:solidFill>
                <a:srgbClr val="A99374"/>
              </a:solidFill>
              <a:latin typeface="Candara"/>
              <a:ea typeface="Candara"/>
              <a:cs typeface="Candara"/>
              <a:sym typeface="Candara"/>
            </a:endParaRPr>
          </a:p>
        </p:txBody>
      </p:sp>
      <p:pic>
        <p:nvPicPr>
          <p:cNvPr id="187" name="Google Shape;187;p8"/>
          <p:cNvPicPr preferRelativeResize="0"/>
          <p:nvPr/>
        </p:nvPicPr>
        <p:blipFill>
          <a:blip r:embed="rId4">
            <a:alphaModFix/>
          </a:blip>
          <a:stretch>
            <a:fillRect/>
          </a:stretch>
        </p:blipFill>
        <p:spPr>
          <a:xfrm>
            <a:off x="7406625" y="1501878"/>
            <a:ext cx="4300196" cy="2866097"/>
          </a:xfrm>
          <a:prstGeom prst="rect">
            <a:avLst/>
          </a:prstGeom>
          <a:noFill/>
          <a:ln>
            <a:noFill/>
          </a:ln>
          <a:effectLst>
            <a:outerShdw blurRad="57150" dist="19050" dir="5400000" algn="bl" rotWithShape="0">
              <a:srgbClr val="000000">
                <a:alpha val="50000"/>
              </a:srgbClr>
            </a:outerShdw>
          </a:effectLst>
        </p:spPr>
      </p:pic>
      <p:sp>
        <p:nvSpPr>
          <p:cNvPr id="188" name="Google Shape;188;p8"/>
          <p:cNvSpPr txBox="1"/>
          <p:nvPr/>
        </p:nvSpPr>
        <p:spPr>
          <a:xfrm>
            <a:off x="7642575" y="4550900"/>
            <a:ext cx="3828300" cy="738900"/>
          </a:xfrm>
          <a:prstGeom prst="rect">
            <a:avLst/>
          </a:prstGeom>
          <a:noFill/>
          <a:ln>
            <a:noFill/>
          </a:ln>
        </p:spPr>
        <p:txBody>
          <a:bodyPr spcFirstLastPara="1" wrap="square" lIns="91425" tIns="91425" rIns="91425" bIns="91425" anchor="t" anchorCtr="0">
            <a:spAutoFit/>
          </a:bodyPr>
          <a:lstStyle/>
          <a:p>
            <a:pPr lvl="0"/>
            <a:r>
              <a:rPr lang="et-EE" sz="900" dirty="0" smtClean="0"/>
              <a:t>Allikas (tasuta pilt): </a:t>
            </a:r>
            <a:r>
              <a:rPr lang="et-EE" sz="900" u="sng" dirty="0" smtClean="0">
                <a:solidFill>
                  <a:schemeClr val="hlink"/>
                </a:solidFill>
                <a:hlinkClick r:id="rId5"/>
              </a:rPr>
              <a:t>https://www.freepik.com/free-vector/flat-international-human-solidarity-day-illustration_33433039.htm#fromView=keyword&amp;page=2&amp;position=16&amp;uuid=e52df06c-7243-42fa-8489-68f60d33410d</a:t>
            </a:r>
            <a:r>
              <a:rPr lang="et-EE" sz="900" dirty="0" smtClean="0"/>
              <a:t> </a:t>
            </a:r>
            <a:endParaRPr lang="et-EE" sz="9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2163</TotalTime>
  <Words>1843</Words>
  <Application>Microsoft Office PowerPoint</Application>
  <PresentationFormat>Προσαρμογή</PresentationFormat>
  <Paragraphs>137</Paragraphs>
  <Slides>16</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187</cp:revision>
  <dcterms:created xsi:type="dcterms:W3CDTF">2024-06-10T15:48:53Z</dcterms:created>
  <dcterms:modified xsi:type="dcterms:W3CDTF">2026-05-06T18:53:05Z</dcterms:modified>
</cp:coreProperties>
</file>