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68" r:id="rId2"/>
    <p:sldId id="257" r:id="rId3"/>
    <p:sldId id="265" r:id="rId4"/>
    <p:sldId id="266" r:id="rId5"/>
    <p:sldId id="267" r:id="rId6"/>
    <p:sldId id="269"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Jii13cMbHf8F97vtngbqRVylm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 xmlns:p14="http://schemas.microsoft.com/office/powerpoint/2010/main" val="17807518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47150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09914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1" name="Google Shape;17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0838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50205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32523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freepik.com/free-vector/aerial-view-people-working-light-bulb_38346952.htm"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aerial-view-people-working-light-bulb_38346952.htm"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r>
              <a:rPr lang="et-EE" sz="2800" b="1" dirty="0" smtClean="0">
                <a:solidFill>
                  <a:srgbClr val="FFFFFF"/>
                </a:solidFill>
                <a:latin typeface="Candara"/>
                <a:ea typeface="Times New Roman"/>
                <a:cs typeface="Times New Roman"/>
                <a:sym typeface="Candara"/>
              </a:rPr>
              <a:t>KOOLITUSPROGRAMM</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lvl="0" algn="ctr"/>
            <a:r>
              <a:rPr lang="et-EE" sz="2800" b="1" dirty="0" smtClean="0">
                <a:solidFill>
                  <a:srgbClr val="FFFFFF"/>
                </a:solidFill>
                <a:latin typeface="Candara"/>
                <a:ea typeface="Candara"/>
                <a:cs typeface="Candara"/>
                <a:sym typeface="Candara"/>
              </a:rPr>
              <a:t>ÕPPEMOODUL 1: Kuuluvustunne</a:t>
            </a:r>
            <a:endParaRPr lang="et-EE" sz="2800" b="1" dirty="0">
              <a:solidFill>
                <a:srgbClr val="FFFFFF"/>
              </a:solidFill>
              <a:latin typeface="Candara"/>
              <a:ea typeface="Candara"/>
              <a:cs typeface="Candara"/>
              <a:sym typeface="Candara"/>
            </a:endParaRP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8"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2" name="11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13" name="12 - Εικόνα" descr="cc-brand-1.png"/>
          <p:cNvPicPr>
            <a:picLocks noChangeAspect="1"/>
          </p:cNvPicPr>
          <p:nvPr/>
        </p:nvPicPr>
        <p:blipFill>
          <a:blip r:embed="rId5"/>
          <a:stretch>
            <a:fillRect/>
          </a:stretch>
        </p:blipFill>
        <p:spPr>
          <a:xfrm>
            <a:off x="10617693" y="6041931"/>
            <a:ext cx="1574307" cy="816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47519" y="1097624"/>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2"/>
          <p:cNvSpPr txBox="1"/>
          <p:nvPr/>
        </p:nvSpPr>
        <p:spPr>
          <a:xfrm>
            <a:off x="0" y="1898051"/>
            <a:ext cx="12192000" cy="738623"/>
          </a:xfrm>
          <a:prstGeom prst="rect">
            <a:avLst/>
          </a:prstGeom>
          <a:noFill/>
          <a:ln>
            <a:noFill/>
          </a:ln>
        </p:spPr>
        <p:txBody>
          <a:bodyPr spcFirstLastPara="1" wrap="square" lIns="91425" tIns="45700" rIns="91425" bIns="45700" anchor="t" anchorCtr="0">
            <a:spAutoFit/>
          </a:bodyPr>
          <a:lstStyle/>
          <a:p>
            <a:pPr lvl="0" algn="ctr">
              <a:spcBef>
                <a:spcPts val="1200"/>
              </a:spcBef>
            </a:pPr>
            <a:r>
              <a:rPr lang="et-EE" sz="3200" b="1" i="0" u="none" strike="noStrike" cap="none" dirty="0" smtClean="0">
                <a:solidFill>
                  <a:srgbClr val="FFFFFF"/>
                </a:solidFill>
                <a:latin typeface="Candara"/>
                <a:ea typeface="Candara"/>
                <a:cs typeface="Candara"/>
                <a:sym typeface="Candara"/>
              </a:rPr>
              <a:t>2. TUND</a:t>
            </a:r>
            <a:r>
              <a:rPr lang="et-EE" sz="3200" b="1" dirty="0" smtClean="0">
                <a:solidFill>
                  <a:srgbClr val="FFFFFF"/>
                </a:solidFill>
                <a:latin typeface="Candara"/>
                <a:ea typeface="Candara"/>
                <a:cs typeface="Candara"/>
                <a:sym typeface="Candara"/>
              </a:rPr>
              <a:t>: Kogukondade kaasamine pärandi kaudu</a:t>
            </a:r>
            <a:endParaRPr lang="et-EE" sz="3200" b="0" i="0" u="none" strike="noStrike" cap="none" dirty="0">
              <a:solidFill>
                <a:schemeClr val="dk1"/>
              </a:solidFill>
              <a:latin typeface="Times New Roman"/>
              <a:ea typeface="Times New Roman"/>
              <a:cs typeface="Times New Roman"/>
              <a:sym typeface="Times New Roman"/>
            </a:endParaRPr>
          </a:p>
        </p:txBody>
      </p:sp>
      <p:pic>
        <p:nvPicPr>
          <p:cNvPr id="96" name="Google Shape;96;p2"/>
          <p:cNvPicPr preferRelativeResize="0"/>
          <p:nvPr/>
        </p:nvPicPr>
        <p:blipFill>
          <a:blip r:embed="rId4">
            <a:alphaModFix/>
          </a:blip>
          <a:stretch>
            <a:fillRect/>
          </a:stretch>
        </p:blipFill>
        <p:spPr>
          <a:xfrm>
            <a:off x="4094671" y="4163956"/>
            <a:ext cx="4100245" cy="2317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4" name="Google Shape;174;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5" name="Google Shape;175;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6" name="Google Shape;176;p10"/>
          <p:cNvSpPr txBox="1"/>
          <p:nvPr/>
        </p:nvSpPr>
        <p:spPr>
          <a:xfrm>
            <a:off x="0" y="89588"/>
            <a:ext cx="10911016" cy="461624"/>
          </a:xfrm>
          <a:prstGeom prst="rect">
            <a:avLst/>
          </a:prstGeom>
          <a:noFill/>
          <a:ln>
            <a:noFill/>
          </a:ln>
        </p:spPr>
        <p:txBody>
          <a:bodyPr spcFirstLastPara="1" wrap="square" lIns="91425" tIns="45700" rIns="91425" bIns="45700" anchor="t" anchorCtr="0">
            <a:spAutoFit/>
          </a:bodyPr>
          <a:lstStyle/>
          <a:p>
            <a:pPr marL="457200" lvl="1"/>
            <a:r>
              <a:rPr lang="et-EE" sz="2400" b="1" dirty="0" smtClean="0">
                <a:solidFill>
                  <a:schemeClr val="lt1"/>
                </a:solidFill>
                <a:latin typeface="Candara"/>
                <a:ea typeface="Candara"/>
                <a:cs typeface="Candara"/>
                <a:sym typeface="Candara"/>
              </a:rPr>
              <a:t>Interaktiivne tegevus: Pärandipõhise kaasamiskampaania kavandamine (1/2)</a:t>
            </a:r>
            <a:endParaRPr lang="et-EE" sz="2400" b="0" i="0" u="none" strike="noStrike" cap="none" dirty="0">
              <a:solidFill>
                <a:schemeClr val="lt1"/>
              </a:solidFill>
              <a:latin typeface="Candara"/>
              <a:ea typeface="Candara"/>
              <a:cs typeface="Candara"/>
              <a:sym typeface="Candara"/>
            </a:endParaRPr>
          </a:p>
        </p:txBody>
      </p:sp>
      <p:sp>
        <p:nvSpPr>
          <p:cNvPr id="177" name="Google Shape;177;p10"/>
          <p:cNvSpPr txBox="1"/>
          <p:nvPr/>
        </p:nvSpPr>
        <p:spPr>
          <a:xfrm>
            <a:off x="360486" y="825505"/>
            <a:ext cx="11034583" cy="577077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t-EE" sz="1600" b="1" dirty="0" smtClean="0">
                <a:latin typeface="Candara"/>
                <a:ea typeface="Candara"/>
                <a:cs typeface="Candara"/>
                <a:sym typeface="Candara"/>
              </a:rPr>
              <a:t>Eesmärk</a:t>
            </a:r>
            <a:r>
              <a:rPr lang="et-EE" sz="1600" b="1" i="0" u="none" strike="noStrike" dirty="0" smtClean="0">
                <a:solidFill>
                  <a:srgbClr val="000000"/>
                </a:solidFill>
                <a:latin typeface="Candara"/>
                <a:ea typeface="Candara"/>
                <a:cs typeface="Candara"/>
                <a:sym typeface="Candara"/>
              </a:rPr>
              <a:t>:</a:t>
            </a:r>
            <a:endParaRPr lang="et-EE" dirty="0" smtClean="0"/>
          </a:p>
          <a:p>
            <a:pPr lvl="0" algn="just">
              <a:spcBef>
                <a:spcPts val="600"/>
              </a:spcBef>
            </a:pPr>
            <a:r>
              <a:rPr lang="et-EE" sz="1600" dirty="0" smtClean="0">
                <a:latin typeface="Candara"/>
                <a:ea typeface="Candara"/>
                <a:cs typeface="Candara"/>
                <a:sym typeface="Candara"/>
              </a:rPr>
              <a:t>Tegevuse eesmärk on anda osalejatele võimalus töötada välja strateegiaid konkreetsete sihtrühmade kaasamiseks kohaliku pärandi kaudu. Julgustatakse digivahendite loovat kasutamist pärandipõhiste kaasamisprojektide tutvustamisel ning arendatakse meeskonnatööd, uuenduslikkust ja kogukonna kaasamise põhimõtete praktilist rakendamist.</a:t>
            </a:r>
            <a:endParaRPr lang="et-EE" sz="1600" i="0" u="none" strike="noStrike" dirty="0" smtClean="0">
              <a:solidFill>
                <a:srgbClr val="000000"/>
              </a:solidFill>
              <a:latin typeface="Candara"/>
              <a:ea typeface="Candara"/>
              <a:cs typeface="Candara"/>
              <a:sym typeface="Candara"/>
            </a:endParaRPr>
          </a:p>
          <a:p>
            <a:pPr marL="0" marR="0" lvl="0" indent="0" algn="just" rtl="0">
              <a:spcBef>
                <a:spcPts val="600"/>
              </a:spcBef>
              <a:spcAft>
                <a:spcPts val="0"/>
              </a:spcAft>
              <a:buNone/>
            </a:pPr>
            <a:endParaRPr lang="et-EE" sz="1600" b="1" i="0" u="none" strike="noStrike" dirty="0" smtClean="0">
              <a:solidFill>
                <a:srgbClr val="000000"/>
              </a:solidFill>
              <a:latin typeface="Candara"/>
              <a:ea typeface="Candara"/>
              <a:cs typeface="Candara"/>
              <a:sym typeface="Candara"/>
            </a:endParaRPr>
          </a:p>
          <a:p>
            <a:pPr marL="0" marR="0" lvl="0" indent="0" algn="just" rtl="0">
              <a:spcBef>
                <a:spcPts val="600"/>
              </a:spcBef>
              <a:spcAft>
                <a:spcPts val="0"/>
              </a:spcAft>
              <a:buNone/>
            </a:pPr>
            <a:r>
              <a:rPr lang="et-EE" sz="1600" b="1" dirty="0" smtClean="0">
                <a:latin typeface="Candara"/>
                <a:ea typeface="Candara"/>
                <a:cs typeface="Candara"/>
                <a:sym typeface="Candara"/>
              </a:rPr>
              <a:t>Vajalikud materjalid</a:t>
            </a:r>
            <a:r>
              <a:rPr lang="et-EE" sz="1600" b="1" i="0" u="none" strike="noStrike" dirty="0" smtClean="0">
                <a:solidFill>
                  <a:srgbClr val="000000"/>
                </a:solidFill>
                <a:latin typeface="Candara"/>
                <a:ea typeface="Candara"/>
                <a:cs typeface="Candara"/>
                <a:sym typeface="Candara"/>
              </a:rPr>
              <a:t>:</a:t>
            </a:r>
            <a:endParaRPr lang="et-EE" dirty="0" smtClean="0"/>
          </a:p>
          <a:p>
            <a:pPr marL="285750" lvl="0" indent="-285750" algn="just">
              <a:spcBef>
                <a:spcPts val="600"/>
              </a:spcBef>
              <a:buFontTx/>
              <a:buChar char="-"/>
            </a:pPr>
            <a:r>
              <a:rPr lang="et-EE" sz="1600" dirty="0" smtClean="0">
                <a:latin typeface="Candara"/>
                <a:ea typeface="Candara"/>
                <a:cs typeface="Candara"/>
                <a:sym typeface="Candara"/>
              </a:rPr>
              <a:t>ligipääs digivahenditele: sülearvutid, nutitelefonid või tahvelarvutid</a:t>
            </a:r>
          </a:p>
          <a:p>
            <a:pPr marL="285750" lvl="0" indent="-285750" algn="just">
              <a:spcBef>
                <a:spcPts val="600"/>
              </a:spcBef>
              <a:buFontTx/>
              <a:buChar char="-"/>
            </a:pPr>
            <a:r>
              <a:rPr lang="et-EE" sz="1600" dirty="0" smtClean="0">
                <a:latin typeface="Candara"/>
                <a:ea typeface="Candara"/>
                <a:cs typeface="Candara"/>
                <a:sym typeface="Candara"/>
              </a:rPr>
              <a:t>graafilise disaini platvormid (nt Canva), sotsiaalmeediaplatvormid ja videotöötlusvahendid</a:t>
            </a:r>
          </a:p>
          <a:p>
            <a:pPr marL="285750" lvl="0" indent="-285750" algn="just">
              <a:spcBef>
                <a:spcPts val="600"/>
              </a:spcBef>
              <a:buFontTx/>
              <a:buChar char="-"/>
            </a:pPr>
            <a:r>
              <a:rPr lang="et-EE" sz="1600" dirty="0" smtClean="0">
                <a:latin typeface="Candara"/>
                <a:ea typeface="Candara"/>
                <a:cs typeface="Candara"/>
                <a:sym typeface="Candara"/>
              </a:rPr>
              <a:t>teave kohaliku pärandipaiga või -sündmuse kohta</a:t>
            </a:r>
          </a:p>
          <a:p>
            <a:pPr marL="285750" lvl="0" indent="-285750" algn="just">
              <a:spcBef>
                <a:spcPts val="600"/>
              </a:spcBef>
              <a:buFontTx/>
              <a:buChar char="-"/>
            </a:pPr>
            <a:r>
              <a:rPr lang="et-EE" sz="1600" dirty="0" smtClean="0">
                <a:latin typeface="Candara"/>
                <a:ea typeface="Candara"/>
                <a:cs typeface="Candara"/>
                <a:sym typeface="Candara"/>
              </a:rPr>
              <a:t>jaotusmaterjalid, mis käsitlevad peamisi kaasamisstrateegiaid ja sihtrühmade eripärasid</a:t>
            </a:r>
          </a:p>
          <a:p>
            <a:pPr marL="285750" lvl="0" indent="-285750" algn="just">
              <a:spcBef>
                <a:spcPts val="600"/>
              </a:spcBef>
              <a:buFontTx/>
              <a:buChar char="-"/>
            </a:pPr>
            <a:r>
              <a:rPr lang="et-EE" sz="1600" dirty="0" smtClean="0">
                <a:latin typeface="Candara"/>
                <a:ea typeface="Candara"/>
                <a:cs typeface="Candara"/>
                <a:sym typeface="Candara"/>
              </a:rPr>
              <a:t>pabertahvlid, markerid ja märkmepaberid ajurünnakuks</a:t>
            </a:r>
          </a:p>
          <a:p>
            <a:pPr marL="285750" lvl="0" indent="-285750" algn="just">
              <a:spcBef>
                <a:spcPts val="600"/>
              </a:spcBef>
              <a:buFontTx/>
              <a:buChar char="-"/>
            </a:pPr>
            <a:r>
              <a:rPr lang="et-EE" sz="1600" dirty="0" smtClean="0">
                <a:latin typeface="Candara"/>
                <a:ea typeface="Candara"/>
                <a:cs typeface="Candara"/>
                <a:sym typeface="Candara"/>
              </a:rPr>
              <a:t>projektor või nutitahvel esitlusteks</a:t>
            </a:r>
          </a:p>
          <a:p>
            <a:pPr lvl="0" algn="just">
              <a:spcBef>
                <a:spcPts val="600"/>
              </a:spcBef>
            </a:pPr>
            <a:endParaRPr lang="et-EE" sz="1600" b="1" i="0" u="none" strike="noStrike" dirty="0" smtClean="0">
              <a:solidFill>
                <a:srgbClr val="000000"/>
              </a:solidFill>
              <a:latin typeface="Candara"/>
              <a:ea typeface="Candara"/>
              <a:cs typeface="Candara"/>
              <a:sym typeface="Candara"/>
            </a:endParaRPr>
          </a:p>
          <a:p>
            <a:pPr lvl="0" algn="just">
              <a:spcBef>
                <a:spcPts val="600"/>
              </a:spcBef>
            </a:pPr>
            <a:r>
              <a:rPr lang="et-EE" sz="1600" b="1" dirty="0" smtClean="0">
                <a:latin typeface="Candara"/>
                <a:ea typeface="Candara"/>
                <a:cs typeface="Candara"/>
                <a:sym typeface="Candara"/>
              </a:rPr>
              <a:t>Läbiviimine:</a:t>
            </a:r>
          </a:p>
          <a:p>
            <a:pPr marL="342900" lvl="0" indent="-342900" algn="just">
              <a:spcBef>
                <a:spcPts val="600"/>
              </a:spcBef>
              <a:buAutoNum type="arabicPeriod"/>
            </a:pPr>
            <a:r>
              <a:rPr lang="et-EE" sz="1600" dirty="0" smtClean="0">
                <a:latin typeface="Candara"/>
                <a:ea typeface="Candara"/>
                <a:cs typeface="Candara"/>
                <a:sym typeface="Candara"/>
              </a:rPr>
              <a:t>Sissejuhatus (15 minutit):</a:t>
            </a:r>
          </a:p>
          <a:p>
            <a:pPr lvl="0" algn="just">
              <a:spcBef>
                <a:spcPts val="600"/>
              </a:spcBef>
            </a:pPr>
            <a:r>
              <a:rPr lang="et-EE" sz="1600" dirty="0" smtClean="0">
                <a:latin typeface="Candara"/>
                <a:ea typeface="Candara"/>
                <a:cs typeface="Candara"/>
                <a:sym typeface="Candara"/>
              </a:rPr>
              <a:t>Tutvustage osalejatele tegevuse mõtet ja eesmärke. Andke lühike ülevaade juhtumiuuringust, tuues esile, kuidas Las Fallase festival kaasab erinevaid sihtrühmi. Arutage, kui oluline on kohandada kaasamisstrateegiaid konkreetsetele rühmadele (nt noored eelistavad interaktiivseid ja digitaalseid lähenemisi, samas kui eakamad rühmad võivad väärtustada lugude jutustamist või suulise ajaloo algatusi).</a:t>
            </a:r>
            <a:endParaRPr lang="et-EE" sz="1600" i="0" u="none" strike="noStrike" dirty="0">
              <a:solidFill>
                <a:srgbClr val="000000"/>
              </a:solidFill>
              <a:latin typeface="Candara"/>
              <a:ea typeface="Candara"/>
              <a:cs typeface="Candara"/>
              <a:sym typeface="Candara"/>
            </a:endParaRPr>
          </a:p>
        </p:txBody>
      </p:sp>
      <p:pic>
        <p:nvPicPr>
          <p:cNvPr id="178" name="Google Shape;178;p10"/>
          <p:cNvPicPr preferRelativeResize="0"/>
          <p:nvPr/>
        </p:nvPicPr>
        <p:blipFill>
          <a:blip r:embed="rId4">
            <a:alphaModFix/>
          </a:blip>
          <a:stretch>
            <a:fillRect/>
          </a:stretch>
        </p:blipFill>
        <p:spPr>
          <a:xfrm>
            <a:off x="9536527" y="1728118"/>
            <a:ext cx="2655473" cy="2820751"/>
          </a:xfrm>
          <a:prstGeom prst="rect">
            <a:avLst/>
          </a:prstGeom>
          <a:noFill/>
          <a:ln>
            <a:noFill/>
          </a:ln>
        </p:spPr>
      </p:pic>
      <p:sp>
        <p:nvSpPr>
          <p:cNvPr id="179" name="Google Shape;179;p10"/>
          <p:cNvSpPr txBox="1"/>
          <p:nvPr/>
        </p:nvSpPr>
        <p:spPr>
          <a:xfrm>
            <a:off x="9091750" y="4385500"/>
            <a:ext cx="3000000" cy="769411"/>
          </a:xfrm>
          <a:prstGeom prst="rect">
            <a:avLst/>
          </a:prstGeom>
          <a:noFill/>
          <a:ln>
            <a:noFill/>
          </a:ln>
        </p:spPr>
        <p:txBody>
          <a:bodyPr spcFirstLastPara="1" wrap="square" lIns="91425" tIns="91425" rIns="91425" bIns="91425" anchor="t" anchorCtr="0">
            <a:spAutoFit/>
          </a:bodyPr>
          <a:lstStyle/>
          <a:p>
            <a:pPr lvl="0"/>
            <a:r>
              <a:rPr lang="et-EE" sz="1200" dirty="0" smtClean="0">
                <a:latin typeface="Candara" panose="020E0502030303020204" pitchFamily="34" charset="0"/>
              </a:rPr>
              <a:t>Allikas: Freepik, clipart, autor: brbfx </a:t>
            </a:r>
            <a:r>
              <a:rPr lang="et-EE" sz="700" u="sng" dirty="0" smtClean="0">
                <a:solidFill>
                  <a:schemeClr val="hlink"/>
                </a:solidFill>
                <a:latin typeface="Candara" panose="020E0502030303020204" pitchFamily="34" charset="0"/>
                <a:hlinkClick r:id="rId5"/>
              </a:rPr>
              <a:t>https://www.freepik.com/free-vector/aerial-view-people-working-light-bulb_38346952.htm#fromView=search&amp;page=1&amp;position=4&amp;uuid=f293cdce-ce0f-457f-a119-a3dc2c259697</a:t>
            </a:r>
            <a:r>
              <a:rPr lang="et-EE" sz="1200" dirty="0" smtClean="0">
                <a:latin typeface="Candara" panose="020E0502030303020204" pitchFamily="34" charset="0"/>
              </a:rPr>
              <a:t> </a:t>
            </a:r>
            <a:endParaRPr lang="et-EE" sz="1200" dirty="0">
              <a:latin typeface="Candara" panose="020E0502030303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5" name="Google Shape;185;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6" name="Google Shape;186;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7" name="Google Shape;187;p11"/>
          <p:cNvSpPr txBox="1"/>
          <p:nvPr/>
        </p:nvSpPr>
        <p:spPr>
          <a:xfrm>
            <a:off x="-1" y="89588"/>
            <a:ext cx="11059297" cy="461624"/>
          </a:xfrm>
          <a:prstGeom prst="rect">
            <a:avLst/>
          </a:prstGeom>
          <a:noFill/>
          <a:ln>
            <a:noFill/>
          </a:ln>
        </p:spPr>
        <p:txBody>
          <a:bodyPr spcFirstLastPara="1" wrap="square" lIns="91425" tIns="45700" rIns="91425" bIns="45700" anchor="t" anchorCtr="0">
            <a:spAutoFit/>
          </a:bodyPr>
          <a:lstStyle/>
          <a:p>
            <a:pPr marL="457200" lvl="1"/>
            <a:r>
              <a:rPr lang="et-EE" sz="2400" b="1" dirty="0" smtClean="0">
                <a:solidFill>
                  <a:srgbClr val="FFFFFF"/>
                </a:solidFill>
                <a:latin typeface="Candara"/>
                <a:ea typeface="Candara"/>
                <a:cs typeface="Candara"/>
                <a:sym typeface="Candara"/>
              </a:rPr>
              <a:t>Interaktiivne tegevus: Pärandipõhise kaasamiskampaania kavandamine (2/2)</a:t>
            </a:r>
            <a:endParaRPr lang="et-EE" sz="2400" b="1" dirty="0">
              <a:solidFill>
                <a:srgbClr val="FFFFFF"/>
              </a:solidFill>
              <a:latin typeface="Candara"/>
              <a:ea typeface="Candara"/>
              <a:cs typeface="Candara"/>
              <a:sym typeface="Candara"/>
            </a:endParaRPr>
          </a:p>
        </p:txBody>
      </p:sp>
      <p:sp>
        <p:nvSpPr>
          <p:cNvPr id="188" name="Google Shape;188;p11"/>
          <p:cNvSpPr txBox="1"/>
          <p:nvPr/>
        </p:nvSpPr>
        <p:spPr>
          <a:xfrm>
            <a:off x="501628" y="1305350"/>
            <a:ext cx="7920477" cy="5062884"/>
          </a:xfrm>
          <a:prstGeom prst="rect">
            <a:avLst/>
          </a:prstGeom>
          <a:noFill/>
          <a:ln>
            <a:noFill/>
          </a:ln>
        </p:spPr>
        <p:txBody>
          <a:bodyPr spcFirstLastPara="1" wrap="square" lIns="91425" tIns="45700" rIns="91425" bIns="45700" anchor="t" anchorCtr="0">
            <a:spAutoFit/>
          </a:bodyPr>
          <a:lstStyle/>
          <a:p>
            <a:pPr lvl="0" algn="just"/>
            <a:r>
              <a:rPr lang="et-EE" sz="1600" dirty="0" smtClean="0">
                <a:latin typeface="Candara"/>
                <a:ea typeface="Candara"/>
                <a:cs typeface="Candara"/>
                <a:sym typeface="Candara"/>
              </a:rPr>
              <a:t>2. Rühmade moodustamine ja ajurünnak (30 minutit):</a:t>
            </a:r>
            <a:endParaRPr lang="et-EE" dirty="0" smtClean="0"/>
          </a:p>
          <a:p>
            <a:pPr lvl="0" algn="just">
              <a:spcBef>
                <a:spcPts val="600"/>
              </a:spcBef>
            </a:pPr>
            <a:r>
              <a:rPr lang="et-EE" sz="1600" dirty="0" smtClean="0">
                <a:latin typeface="Candara"/>
                <a:ea typeface="Candara"/>
                <a:cs typeface="Candara"/>
                <a:sym typeface="Candara"/>
              </a:rPr>
              <a:t>Jagage osalejad väikestesse rühmadesse ning määrake igale rühmale konkreetne sihtrühm (nt noored, eakad, vähemusgrupid). Andke taustainfot valitud kohaliku pärandipaiga või -sündmuse kohta. Paluge rühmadel ajurünnaku käigus välja töötada ideid miniprojekti jaoks, mille eesmärk on kaasata neile määratud sihtrühm. Ideede kaardistamiseks kasutage pabertahvleid või märkmepabereid.</a:t>
            </a:r>
          </a:p>
          <a:p>
            <a:pPr lvl="0" algn="just">
              <a:spcBef>
                <a:spcPts val="600"/>
              </a:spcBef>
            </a:pPr>
            <a:endParaRPr lang="et-EE" sz="1600" dirty="0" smtClean="0">
              <a:solidFill>
                <a:srgbClr val="000000"/>
              </a:solidFill>
              <a:latin typeface="Candara"/>
              <a:ea typeface="Candara"/>
              <a:cs typeface="Candara"/>
              <a:sym typeface="Candara"/>
            </a:endParaRPr>
          </a:p>
          <a:p>
            <a:pPr lvl="0" algn="just">
              <a:spcBef>
                <a:spcPts val="600"/>
              </a:spcBef>
            </a:pPr>
            <a:r>
              <a:rPr lang="et-EE" sz="1600" dirty="0" smtClean="0">
                <a:latin typeface="Candara"/>
                <a:ea typeface="Candara"/>
                <a:cs typeface="Candara"/>
                <a:sym typeface="Candara"/>
              </a:rPr>
              <a:t>3. Projekti arendamine (45 minutit):</a:t>
            </a:r>
            <a:endParaRPr lang="et-EE" dirty="0" smtClean="0"/>
          </a:p>
          <a:p>
            <a:pPr lvl="0" algn="just">
              <a:spcBef>
                <a:spcPts val="600"/>
              </a:spcBef>
            </a:pPr>
            <a:r>
              <a:rPr lang="et-EE" sz="1600" dirty="0" smtClean="0">
                <a:latin typeface="Candara"/>
                <a:ea typeface="Candara"/>
                <a:cs typeface="Candara"/>
                <a:sym typeface="Candara"/>
              </a:rPr>
              <a:t>Rühmad kasutavad oma miniprojekti jaoks kampaania </a:t>
            </a:r>
            <a:r>
              <a:rPr lang="et-EE" sz="1600" dirty="0">
                <a:latin typeface="Candara"/>
                <a:ea typeface="Candara"/>
                <a:cs typeface="Candara"/>
                <a:sym typeface="Candara"/>
              </a:rPr>
              <a:t>kavandamiseks </a:t>
            </a:r>
            <a:r>
              <a:rPr lang="et-EE" sz="1600" dirty="0" smtClean="0">
                <a:latin typeface="Candara"/>
                <a:ea typeface="Candara"/>
                <a:cs typeface="Candara"/>
                <a:sym typeface="Candara"/>
              </a:rPr>
              <a:t>digivahendeid. Näited tegevustest: plakatite või infograafikute kujundamine Canvat kasutades; lühikese reklaamvideo loomine; sotsiaalmeediastrateegia väljatöötamine (teemaviited, postitused ja interaktiivne sisu); digitaalse lugude jutustamise projekti kavandamine (nt intervjuud või blogipostitused). Iga kampaania peaks sisaldama pealkirja, kaasamistegevuse kirjeldust ning reklaammaterjale.</a:t>
            </a:r>
          </a:p>
          <a:p>
            <a:pPr lvl="0" algn="just">
              <a:spcBef>
                <a:spcPts val="600"/>
              </a:spcBef>
            </a:pPr>
            <a:endParaRPr lang="et-EE" sz="1600" dirty="0" smtClean="0">
              <a:solidFill>
                <a:srgbClr val="000000"/>
              </a:solidFill>
              <a:latin typeface="Candara"/>
              <a:ea typeface="Candara"/>
              <a:cs typeface="Candara"/>
              <a:sym typeface="Candara"/>
            </a:endParaRPr>
          </a:p>
          <a:p>
            <a:pPr lvl="0" algn="just">
              <a:spcBef>
                <a:spcPts val="600"/>
              </a:spcBef>
            </a:pPr>
            <a:r>
              <a:rPr lang="et-EE" sz="1600" dirty="0" smtClean="0">
                <a:latin typeface="Candara"/>
                <a:ea typeface="Candara"/>
                <a:cs typeface="Candara"/>
                <a:sym typeface="Candara"/>
              </a:rPr>
              <a:t>4. Esitlused ja tagasiside (30 minutit):</a:t>
            </a:r>
          </a:p>
          <a:p>
            <a:pPr lvl="0" algn="just">
              <a:spcBef>
                <a:spcPts val="600"/>
              </a:spcBef>
            </a:pPr>
            <a:r>
              <a:rPr lang="et-EE" sz="1600" dirty="0" smtClean="0">
                <a:latin typeface="Candara"/>
                <a:ea typeface="Candara"/>
                <a:cs typeface="Candara"/>
                <a:sym typeface="Candara"/>
              </a:rPr>
              <a:t>Iga rühm esitleb oma miniprojekti ja kampaaniat kogu grupile. Julgustage vastastikust tagasisidet, paludes osalejatel tuua esile nii tugevusi kui ka parendusvajadusi.</a:t>
            </a:r>
            <a:endParaRPr lang="et-EE" sz="1600" dirty="0">
              <a:solidFill>
                <a:srgbClr val="000000"/>
              </a:solidFill>
              <a:latin typeface="Candara"/>
              <a:ea typeface="Candara"/>
              <a:cs typeface="Candara"/>
              <a:sym typeface="Candara"/>
            </a:endParaRPr>
          </a:p>
        </p:txBody>
      </p:sp>
      <p:pic>
        <p:nvPicPr>
          <p:cNvPr id="189" name="Google Shape;189;p11"/>
          <p:cNvPicPr preferRelativeResize="0"/>
          <p:nvPr/>
        </p:nvPicPr>
        <p:blipFill>
          <a:blip r:embed="rId4">
            <a:alphaModFix/>
          </a:blip>
          <a:stretch>
            <a:fillRect/>
          </a:stretch>
        </p:blipFill>
        <p:spPr>
          <a:xfrm>
            <a:off x="9030899" y="1123750"/>
            <a:ext cx="2655473" cy="2820751"/>
          </a:xfrm>
          <a:prstGeom prst="rect">
            <a:avLst/>
          </a:prstGeom>
          <a:noFill/>
          <a:ln>
            <a:noFill/>
          </a:ln>
        </p:spPr>
      </p:pic>
      <p:sp>
        <p:nvSpPr>
          <p:cNvPr id="190" name="Google Shape;190;p11"/>
          <p:cNvSpPr txBox="1"/>
          <p:nvPr/>
        </p:nvSpPr>
        <p:spPr>
          <a:xfrm>
            <a:off x="9030900" y="3944500"/>
            <a:ext cx="3000000" cy="1031400"/>
          </a:xfrm>
          <a:prstGeom prst="rect">
            <a:avLst/>
          </a:prstGeom>
          <a:noFill/>
          <a:ln>
            <a:noFill/>
          </a:ln>
        </p:spPr>
        <p:txBody>
          <a:bodyPr spcFirstLastPara="1" wrap="square" lIns="91425" tIns="91425" rIns="91425" bIns="91425" anchor="t" anchorCtr="0">
            <a:spAutoFit/>
          </a:bodyPr>
          <a:lstStyle/>
          <a:p>
            <a:pPr lvl="0"/>
            <a:r>
              <a:rPr lang="et-EE" dirty="0" smtClean="0">
                <a:latin typeface="Candara" panose="020E0502030303020204" pitchFamily="34" charset="0"/>
              </a:rPr>
              <a:t>Allikas: Freepik, clipart, autor: brbfx </a:t>
            </a:r>
            <a:r>
              <a:rPr lang="et-EE" sz="900" u="sng" dirty="0" smtClean="0">
                <a:solidFill>
                  <a:schemeClr val="hlink"/>
                </a:solidFill>
                <a:latin typeface="Candara" panose="020E0502030303020204" pitchFamily="34" charset="0"/>
                <a:hlinkClick r:id="rId5"/>
              </a:rPr>
              <a:t>https://www.freepik.com/free-vector/aerial-view-people-working-light-bulb_38346952.htm#fromView=search&amp;page=1&amp;position=4&amp;uuid=f293cdce-ce0f-457f-a119-a3dc2c259697</a:t>
            </a:r>
            <a:r>
              <a:rPr lang="et-EE" dirty="0" smtClean="0">
                <a:latin typeface="Candara" panose="020E0502030303020204" pitchFamily="34" charset="0"/>
              </a:rPr>
              <a:t> </a:t>
            </a:r>
            <a:endParaRPr lang="et-EE" dirty="0">
              <a:latin typeface="Candara" panose="020E0502030303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6" name="Google Shape;196;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7" name="Google Shape;197;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8" name="Google Shape;198;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t-EE" sz="3600" b="1" i="0" u="none" strike="noStrike" cap="none" dirty="0" smtClean="0">
                <a:solidFill>
                  <a:schemeClr val="lt1"/>
                </a:solidFill>
                <a:latin typeface="Candara"/>
                <a:ea typeface="Candara"/>
                <a:cs typeface="Candara"/>
                <a:sym typeface="Candara"/>
              </a:rPr>
              <a:t>Arutelu ja refleksioon</a:t>
            </a:r>
            <a:endParaRPr lang="et-EE" sz="3600" b="0" i="0" u="none" strike="noStrike" cap="none" dirty="0">
              <a:solidFill>
                <a:schemeClr val="lt1"/>
              </a:solidFill>
              <a:latin typeface="Candara"/>
              <a:ea typeface="Candara"/>
              <a:cs typeface="Candara"/>
              <a:sym typeface="Candara"/>
            </a:endParaRPr>
          </a:p>
        </p:txBody>
      </p:sp>
      <p:sp>
        <p:nvSpPr>
          <p:cNvPr id="199" name="Google Shape;199;p12"/>
          <p:cNvSpPr txBox="1"/>
          <p:nvPr/>
        </p:nvSpPr>
        <p:spPr>
          <a:xfrm>
            <a:off x="453001" y="808800"/>
            <a:ext cx="8478300" cy="58015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rgbClr val="000000"/>
              </a:solidFill>
              <a:latin typeface="Candara"/>
              <a:ea typeface="Candara"/>
              <a:cs typeface="Candara"/>
              <a:sym typeface="Candara"/>
            </a:endParaRPr>
          </a:p>
          <a:p>
            <a:pPr>
              <a:spcBef>
                <a:spcPts val="600"/>
              </a:spcBef>
            </a:pPr>
            <a:r>
              <a:rPr lang="et-EE" sz="1600" b="1" dirty="0" smtClean="0">
                <a:latin typeface="Candara"/>
                <a:ea typeface="Candara"/>
                <a:cs typeface="Candara"/>
                <a:sym typeface="Candara"/>
              </a:rPr>
              <a:t>Küsimused rühmaaruteluks ja kokkuvõtete tegemiseks</a:t>
            </a:r>
            <a:r>
              <a:rPr lang="et-EE" sz="1600" b="1" i="0" u="none" strike="noStrike" dirty="0" smtClean="0">
                <a:solidFill>
                  <a:srgbClr val="000000"/>
                </a:solidFill>
                <a:latin typeface="Candara"/>
                <a:ea typeface="Candara"/>
                <a:cs typeface="Candara"/>
                <a:sym typeface="Candara"/>
              </a:rPr>
              <a:t>:</a:t>
            </a:r>
          </a:p>
          <a:p>
            <a:pPr lvl="0">
              <a:spcBef>
                <a:spcPts val="600"/>
              </a:spcBef>
            </a:pPr>
            <a:r>
              <a:rPr lang="et-EE" sz="1600" dirty="0" smtClean="0">
                <a:solidFill>
                  <a:schemeClr val="dk1"/>
                </a:solidFill>
                <a:latin typeface="Candara"/>
                <a:ea typeface="Candara"/>
                <a:cs typeface="Candara"/>
                <a:sym typeface="Candara"/>
              </a:rPr>
              <a:t>Tegevuse lõpetamiseks ja peamiste õpitulemuste esiletoomiseks võib osalejatega arutada järgmisi refleksiooniküsimusi:</a:t>
            </a:r>
            <a:endParaRPr lang="et-EE" dirty="0" smtClean="0"/>
          </a:p>
          <a:p>
            <a:pPr lvl="0">
              <a:spcBef>
                <a:spcPts val="600"/>
              </a:spcBef>
            </a:pPr>
            <a:r>
              <a:rPr lang="et-EE" sz="1600" dirty="0" smtClean="0">
                <a:solidFill>
                  <a:schemeClr val="dk1"/>
                </a:solidFill>
                <a:latin typeface="Candara"/>
                <a:ea typeface="Candara"/>
                <a:cs typeface="Candara"/>
                <a:sym typeface="Candara"/>
              </a:rPr>
              <a:t>1. Milliste väljakutsetega te projekti kavandamisel silmitsi seisite ja kuidas te nendega toime tulite? </a:t>
            </a:r>
            <a:r>
              <a:rPr lang="et-EE" sz="1600" dirty="0" smtClean="0">
                <a:solidFill>
                  <a:srgbClr val="8DA9DB"/>
                </a:solidFill>
                <a:latin typeface="Candara"/>
                <a:ea typeface="Candara"/>
                <a:cs typeface="Candara"/>
                <a:sym typeface="Candara"/>
              </a:rPr>
              <a:t>(Küsimus julgustab osalejaid mõtlema probleemi lahendamise protsessi ja kohanemisvõime </a:t>
            </a:r>
            <a:r>
              <a:rPr lang="et-EE" sz="1600" dirty="0">
                <a:solidFill>
                  <a:srgbClr val="8DA9DB"/>
                </a:solidFill>
                <a:latin typeface="Candara"/>
                <a:ea typeface="Candara"/>
                <a:cs typeface="Candara"/>
                <a:sym typeface="Candara"/>
              </a:rPr>
              <a:t>ü</a:t>
            </a:r>
            <a:r>
              <a:rPr lang="et-EE" sz="1600" dirty="0" smtClean="0">
                <a:solidFill>
                  <a:srgbClr val="8DA9DB"/>
                </a:solidFill>
                <a:latin typeface="Candara"/>
                <a:ea typeface="Candara"/>
                <a:cs typeface="Candara"/>
                <a:sym typeface="Candara"/>
              </a:rPr>
              <a:t>le tegevuse käigus ning aitab neil teadvustada kogukonna kaasamise keerulisust ja õppida nende lähenemistest)</a:t>
            </a:r>
          </a:p>
          <a:p>
            <a:pPr lvl="0">
              <a:spcBef>
                <a:spcPts val="600"/>
              </a:spcBef>
            </a:pPr>
            <a:r>
              <a:rPr lang="et-EE" sz="1600" dirty="0" smtClean="0">
                <a:solidFill>
                  <a:schemeClr val="dk1"/>
                </a:solidFill>
                <a:latin typeface="Candara"/>
                <a:ea typeface="Candara"/>
                <a:cs typeface="Candara"/>
                <a:sym typeface="Candara"/>
              </a:rPr>
              <a:t>2. Kuidas mõjutas teie arusaam sihtrühmast projekti kujundamist? </a:t>
            </a:r>
            <a:r>
              <a:rPr lang="et-EE" sz="1600" dirty="0" smtClean="0">
                <a:solidFill>
                  <a:srgbClr val="8DA9DB"/>
                </a:solidFill>
                <a:latin typeface="Candara"/>
                <a:ea typeface="Candara"/>
                <a:cs typeface="Candara"/>
                <a:sym typeface="Candara"/>
              </a:rPr>
              <a:t>(See suunab osalejaid analüüsima, kuidas nad kohandasid oma projekti määratud rühma vajaduste ja huvide järgi, rõhutades kaasatuse ja asjakohasuse olulisust kogukonna kaasamisel)</a:t>
            </a:r>
          </a:p>
          <a:p>
            <a:pPr lvl="0">
              <a:spcBef>
                <a:spcPts val="600"/>
              </a:spcBef>
            </a:pPr>
            <a:r>
              <a:rPr lang="et-EE" sz="1600" dirty="0" smtClean="0">
                <a:solidFill>
                  <a:schemeClr val="dk1"/>
                </a:solidFill>
                <a:latin typeface="Candara"/>
                <a:ea typeface="Candara"/>
                <a:cs typeface="Candara"/>
                <a:sym typeface="Candara"/>
              </a:rPr>
              <a:t>3. Millist rolli mängisid digivahendid teie kampaania kujundamisel ning milliseid eeliseid või piiranguid te nende kasutamisel kogesite? </a:t>
            </a:r>
            <a:r>
              <a:rPr lang="et-EE" sz="1600" dirty="0" smtClean="0">
                <a:solidFill>
                  <a:srgbClr val="8DA9DB"/>
                </a:solidFill>
                <a:latin typeface="Candara"/>
                <a:ea typeface="Candara"/>
                <a:cs typeface="Candara"/>
                <a:sym typeface="Candara"/>
              </a:rPr>
              <a:t>(Küsimus aitab hinnata tehnoloogia rolli kaasaegses pärandi tutvustamise tegevuses ja mõelda selle tulemuslikkuse üle, samuti selle üle, kuidas seda tulevastes projektides võimalikult hästi kasutada)</a:t>
            </a:r>
          </a:p>
          <a:p>
            <a:pPr lvl="0">
              <a:spcBef>
                <a:spcPts val="600"/>
              </a:spcBef>
            </a:pPr>
            <a:r>
              <a:rPr lang="et-EE" sz="1600" dirty="0" smtClean="0">
                <a:solidFill>
                  <a:schemeClr val="dk1"/>
                </a:solidFill>
                <a:latin typeface="Candara"/>
                <a:ea typeface="Candara"/>
                <a:cs typeface="Candara"/>
                <a:sym typeface="Candara"/>
              </a:rPr>
              <a:t>4. Kuidas aitas meeskonnatöö kaasa teie projekti arengule? </a:t>
            </a:r>
            <a:r>
              <a:rPr lang="et-EE" sz="1600" dirty="0" smtClean="0">
                <a:solidFill>
                  <a:srgbClr val="8DA9DB"/>
                </a:solidFill>
                <a:latin typeface="Candara"/>
                <a:ea typeface="Candara"/>
                <a:cs typeface="Candara"/>
                <a:sym typeface="Candara"/>
              </a:rPr>
              <a:t>(Analüüsides tiimitöö dünaamikat, saavad osalejad hinnata, kuidas koostöö, suhtlus </a:t>
            </a:r>
            <a:r>
              <a:rPr lang="et-EE" sz="1600" dirty="0">
                <a:solidFill>
                  <a:srgbClr val="8DA9DB"/>
                </a:solidFill>
                <a:latin typeface="Candara"/>
                <a:ea typeface="Candara"/>
                <a:cs typeface="Candara"/>
                <a:sym typeface="Candara"/>
              </a:rPr>
              <a:t>ja </a:t>
            </a:r>
            <a:r>
              <a:rPr lang="et-EE" sz="1600" dirty="0" smtClean="0">
                <a:solidFill>
                  <a:srgbClr val="8DA9DB"/>
                </a:solidFill>
                <a:latin typeface="Candara"/>
                <a:ea typeface="Candara"/>
                <a:cs typeface="Candara"/>
                <a:sym typeface="Candara"/>
              </a:rPr>
              <a:t>ühine loomeprotsess tulemustele kaasa aitasid, aidates mõista </a:t>
            </a:r>
            <a:r>
              <a:rPr lang="et-EE" sz="1600" dirty="0">
                <a:solidFill>
                  <a:srgbClr val="8DA9DB"/>
                </a:solidFill>
                <a:latin typeface="Candara"/>
                <a:ea typeface="Candara"/>
                <a:cs typeface="Candara"/>
                <a:sym typeface="Candara"/>
              </a:rPr>
              <a:t>kollektiivse </a:t>
            </a:r>
            <a:r>
              <a:rPr lang="et-EE" sz="1600" dirty="0" smtClean="0">
                <a:solidFill>
                  <a:srgbClr val="8DA9DB"/>
                </a:solidFill>
                <a:latin typeface="Candara"/>
                <a:ea typeface="Candara"/>
                <a:cs typeface="Candara"/>
                <a:sym typeface="Candara"/>
              </a:rPr>
              <a:t>tegutsemise väärtust)</a:t>
            </a:r>
          </a:p>
          <a:p>
            <a:pPr lvl="0">
              <a:spcBef>
                <a:spcPts val="600"/>
              </a:spcBef>
            </a:pPr>
            <a:r>
              <a:rPr lang="et-EE" sz="1600" dirty="0" smtClean="0">
                <a:solidFill>
                  <a:schemeClr val="dk1"/>
                </a:solidFill>
                <a:latin typeface="Candara"/>
                <a:ea typeface="Candara"/>
                <a:cs typeface="Candara"/>
                <a:sym typeface="Candara"/>
              </a:rPr>
              <a:t>5. Millist peamist õppetundi sellest tegevusest kavatsete rakendada tulevastes pärandi kaasamise algatustes? </a:t>
            </a:r>
            <a:r>
              <a:rPr lang="et-EE" sz="1600" dirty="0" smtClean="0">
                <a:solidFill>
                  <a:srgbClr val="8DA9DB"/>
                </a:solidFill>
                <a:latin typeface="Candara"/>
                <a:ea typeface="Candara"/>
                <a:cs typeface="Candara"/>
                <a:sym typeface="Candara"/>
              </a:rPr>
              <a:t>(See tulevikku suunatud küsimus aitab õpitut kinnistada ning mõelda, kuidas teadmisi ja järeldusi, milleni jõuti, tegelikes pärandiprojektides kasutada)</a:t>
            </a:r>
            <a:endParaRPr lang="et-EE" sz="1600" dirty="0">
              <a:solidFill>
                <a:srgbClr val="8DA9DB"/>
              </a:solidFill>
              <a:latin typeface="Candara"/>
              <a:ea typeface="Candara"/>
              <a:cs typeface="Candara"/>
              <a:sym typeface="Candara"/>
            </a:endParaRPr>
          </a:p>
        </p:txBody>
      </p:sp>
      <p:pic>
        <p:nvPicPr>
          <p:cNvPr id="200" name="Google Shape;200;p12"/>
          <p:cNvPicPr preferRelativeResize="0"/>
          <p:nvPr/>
        </p:nvPicPr>
        <p:blipFill>
          <a:blip r:embed="rId4">
            <a:alphaModFix/>
          </a:blip>
          <a:stretch>
            <a:fillRect/>
          </a:stretch>
        </p:blipFill>
        <p:spPr>
          <a:xfrm>
            <a:off x="8931300" y="1348600"/>
            <a:ext cx="3137951" cy="2050084"/>
          </a:xfrm>
          <a:prstGeom prst="rect">
            <a:avLst/>
          </a:prstGeom>
          <a:noFill/>
          <a:ln>
            <a:noFill/>
          </a:ln>
          <a:effectLst>
            <a:outerShdw blurRad="57150" dist="19050" dir="5400000" algn="bl" rotWithShape="0">
              <a:srgbClr val="000000">
                <a:alpha val="50000"/>
              </a:srgbClr>
            </a:outerShdw>
          </a:effectLst>
        </p:spPr>
      </p:pic>
      <p:sp>
        <p:nvSpPr>
          <p:cNvPr id="201" name="Google Shape;201;p12"/>
          <p:cNvSpPr txBox="1"/>
          <p:nvPr/>
        </p:nvSpPr>
        <p:spPr>
          <a:xfrm>
            <a:off x="8931288" y="3605450"/>
            <a:ext cx="3000000" cy="769411"/>
          </a:xfrm>
          <a:prstGeom prst="rect">
            <a:avLst/>
          </a:prstGeom>
          <a:noFill/>
          <a:ln>
            <a:noFill/>
          </a:ln>
        </p:spPr>
        <p:txBody>
          <a:bodyPr spcFirstLastPara="1" wrap="square" lIns="91425" tIns="91425" rIns="91425" bIns="91425" anchor="t" anchorCtr="0">
            <a:spAutoFit/>
          </a:bodyPr>
          <a:lstStyle/>
          <a:p>
            <a:pPr lvl="0"/>
            <a:r>
              <a:rPr lang="et-EE" sz="1200" dirty="0" smtClean="0">
                <a:latin typeface="Candara" panose="020E0502030303020204" pitchFamily="34" charset="0"/>
              </a:rPr>
              <a:t>Allikas: Freepik, tasuta pilt, autor: pch.vector </a:t>
            </a:r>
            <a:r>
              <a:rPr lang="et-EE" sz="700" u="sng" dirty="0" smtClean="0">
                <a:solidFill>
                  <a:srgbClr val="0563C1"/>
                </a:solidFill>
                <a:latin typeface="Candara" panose="020E0502030303020204" pitchFamily="34" charset="0"/>
                <a:hlinkClick r:id="rId5">
                  <a:extLst>
                    <a:ext uri="{A12FA001-AC4F-418D-AE19-62706E023703}">
                      <ahyp:hlinkClr xmlns:ahyp="http://schemas.microsoft.com/office/drawing/2018/hyperlinkcolor" xmlns="" val="tx"/>
                    </a:ext>
                  </a:extLst>
                </a:hlinkClick>
              </a:rPr>
              <a:t>https</a:t>
            </a:r>
            <a:r>
              <a:rPr lang="et-EE" sz="700" u="sng" dirty="0" smtClean="0">
                <a:solidFill>
                  <a:srgbClr val="0563C1"/>
                </a:solidFill>
                <a:latin typeface="Candara" panose="020E0502030303020204" pitchFamily="34" charset="0"/>
                <a:hlinkClick r:id="rId5">
                  <a:extLst>
                    <a:ext uri="{A12FA001-AC4F-418D-AE19-62706E023703}">
                      <ahyp:hlinkClr xmlns:ahyp="http://schemas.microsoft.com/office/drawing/2018/hyperlinkcolor" xmlns="" val="tx"/>
                    </a:ext>
                  </a:extLst>
                </a:hlinkClick>
              </a:rPr>
              <a:t>://www.freepik.com/free-vector/people-talking-arguing_9176206.htm#fromView=search&amp;page=1&amp;position=32&amp;uuid=9ec0301a-dddf-4d25-a241-a5349c9e3205</a:t>
            </a:r>
            <a:r>
              <a:rPr lang="et-EE" sz="700" dirty="0" smtClean="0">
                <a:latin typeface="Candara" panose="020E0502030303020204" pitchFamily="34" charset="0"/>
              </a:rPr>
              <a:t> </a:t>
            </a:r>
            <a:endParaRPr lang="et-EE" sz="700" dirty="0">
              <a:latin typeface="Candara" panose="020E0502030303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8" name="17 - Εικόνα" descr="cc-brand-1.png"/>
          <p:cNvPicPr>
            <a:picLocks noChangeAspect="1"/>
          </p:cNvPicPr>
          <p:nvPr/>
        </p:nvPicPr>
        <p:blipFill>
          <a:blip r:embed="rId13"/>
          <a:stretch>
            <a:fillRect/>
          </a:stretch>
        </p:blipFill>
        <p:spPr>
          <a:xfrm>
            <a:off x="10617693" y="6041931"/>
            <a:ext cx="1574307" cy="816069"/>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668</Words>
  <Application>Microsoft Office PowerPoint</Application>
  <PresentationFormat>Προσαρμογή</PresentationFormat>
  <Paragraphs>46</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93</cp:revision>
  <dcterms:created xsi:type="dcterms:W3CDTF">2024-06-10T15:48:53Z</dcterms:created>
  <dcterms:modified xsi:type="dcterms:W3CDTF">2026-05-06T19:04:20Z</dcterms:modified>
</cp:coreProperties>
</file>