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Candara" pitchFamily="34" charset="0"/>
      <p:regular r:id="rId12"/>
      <p:bold r:id="rId13"/>
      <p:italic r:id="rId14"/>
      <p:boldItalic r:id="rId15"/>
    </p:embeddedFont>
    <p:embeddedFont>
      <p:font typeface="Calibri"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j8cpPyyl3ONgTSlF012XThZf9h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xmlns="" val="31818418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6" name="Google Shape;7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046256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692461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57028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231fbaea0f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3" name="Google Shape;103;g3231fbaea0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417392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2" name="Google Shape;11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157981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231fbaea0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1" name="Google Shape;121;g3231fbaea0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28393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0" name="Google Shape;1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4294810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0" name="Google Shape;14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258091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4" name="Google Shape;5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a:spLocks noGrp="1"/>
          </p:cNvSpPr>
          <p:nvPr>
            <p:ph type="pic" idx="2"/>
          </p:nvPr>
        </p:nvSpPr>
        <p:spPr>
          <a:xfrm>
            <a:off x="5183188" y="987425"/>
            <a:ext cx="6172200" cy="4873625"/>
          </a:xfrm>
          <a:prstGeom prst="rect">
            <a:avLst/>
          </a:prstGeom>
          <a:noFill/>
          <a:ln>
            <a:noFill/>
          </a:ln>
        </p:spPr>
      </p:sp>
      <p:sp>
        <p:nvSpPr>
          <p:cNvPr id="58" name="Google Shape;5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1" name="Google Shape;6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openxmlformats.org/officeDocument/2006/relationships/notesSlide" Target="../notesSlides/notesSlide9.xml"/><Relationship Id="rId7" Type="http://schemas.openxmlformats.org/officeDocument/2006/relationships/image" Target="../media/image7.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79" name="Google Shape;79;p5"/>
          <p:cNvSpPr txBox="1"/>
          <p:nvPr/>
        </p:nvSpPr>
        <p:spPr>
          <a:xfrm>
            <a:off x="0" y="2708872"/>
            <a:ext cx="12191999"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t-EE" sz="2800" b="1" i="0" u="none" strike="noStrike" cap="none" dirty="0" smtClean="0">
                <a:solidFill>
                  <a:srgbClr val="FFFFFF"/>
                </a:solidFill>
                <a:latin typeface="Candara"/>
                <a:ea typeface="Candara"/>
                <a:cs typeface="Candara"/>
                <a:sym typeface="Candara"/>
              </a:rPr>
              <a:t>KOOLITUSPROGRAMM</a:t>
            </a:r>
            <a:endParaRPr lang="et-EE" dirty="0" smtClean="0"/>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FFFFFF"/>
              </a:solidFill>
              <a:latin typeface="Candara"/>
              <a:ea typeface="Candara"/>
              <a:cs typeface="Candara"/>
              <a:sym typeface="Candara"/>
            </a:endParaRPr>
          </a:p>
          <a:p>
            <a:pPr marL="809625" lvl="0" algn="ctr"/>
            <a:r>
              <a:rPr lang="et-EE" sz="2800" b="1" i="0" u="none" strike="noStrike" cap="none" dirty="0" smtClean="0">
                <a:solidFill>
                  <a:srgbClr val="FFFFFF"/>
                </a:solidFill>
                <a:latin typeface="Candara"/>
                <a:ea typeface="Candara"/>
                <a:cs typeface="Candara"/>
                <a:sym typeface="Candara"/>
              </a:rPr>
              <a:t>ÕPPEMOODUL 2: </a:t>
            </a:r>
            <a:r>
              <a:rPr lang="et-EE" sz="2800" b="1" dirty="0" smtClean="0">
                <a:solidFill>
                  <a:schemeClr val="lt1"/>
                </a:solidFill>
                <a:latin typeface="Candara"/>
                <a:ea typeface="Candara"/>
                <a:cs typeface="Candara"/>
                <a:sym typeface="Candara"/>
              </a:rPr>
              <a:t>Loovus ja ökodisain keraamikakunsti ja pärandi kaudu</a:t>
            </a:r>
            <a:endParaRPr lang="et-EE" dirty="0"/>
          </a:p>
        </p:txBody>
      </p:sp>
      <p:sp>
        <p:nvSpPr>
          <p:cNvPr id="80" name="Google Shape;80;p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0" name="9 - Εικόνα" descr="ET_Co-fundedbytheEU_RGB_POS.png"/>
          <p:cNvPicPr>
            <a:picLocks noChangeAspect="1"/>
          </p:cNvPicPr>
          <p:nvPr/>
        </p:nvPicPr>
        <p:blipFill>
          <a:blip r:embed="rId4"/>
          <a:stretch>
            <a:fillRect/>
          </a:stretch>
        </p:blipFill>
        <p:spPr>
          <a:xfrm>
            <a:off x="408373" y="6156558"/>
            <a:ext cx="2068212" cy="519313"/>
          </a:xfrm>
          <a:prstGeom prst="rect">
            <a:avLst/>
          </a:prstGeom>
        </p:spPr>
      </p:pic>
      <p:pic>
        <p:nvPicPr>
          <p:cNvPr id="11" name="10 - Εικόνα" descr="cc-brand-1.png"/>
          <p:cNvPicPr>
            <a:picLocks noChangeAspect="1"/>
          </p:cNvPicPr>
          <p:nvPr/>
        </p:nvPicPr>
        <p:blipFill>
          <a:blip r:embed="rId5"/>
          <a:stretch>
            <a:fillRect/>
          </a:stretch>
        </p:blipFill>
        <p:spPr>
          <a:xfrm>
            <a:off x="10617693" y="6041931"/>
            <a:ext cx="1574307" cy="8160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0" name="Google Shape;90;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1" name="Google Shape;91;p2"/>
          <p:cNvSpPr txBox="1"/>
          <p:nvPr/>
        </p:nvSpPr>
        <p:spPr>
          <a:xfrm>
            <a:off x="1036696" y="2450448"/>
            <a:ext cx="10279800" cy="1231066"/>
          </a:xfrm>
          <a:prstGeom prst="rect">
            <a:avLst/>
          </a:prstGeom>
          <a:noFill/>
          <a:ln>
            <a:noFill/>
          </a:ln>
        </p:spPr>
        <p:txBody>
          <a:bodyPr spcFirstLastPara="1" wrap="square" lIns="91425" tIns="45700" rIns="91425" bIns="45700" anchor="t" anchorCtr="0">
            <a:spAutoFit/>
          </a:bodyPr>
          <a:lstStyle/>
          <a:p>
            <a:pPr lvl="0" algn="ctr">
              <a:spcBef>
                <a:spcPts val="1200"/>
              </a:spcBef>
              <a:buClr>
                <a:schemeClr val="dk1"/>
              </a:buClr>
              <a:buSzPts val="2800"/>
            </a:pPr>
            <a:r>
              <a:rPr lang="et-EE" sz="3200" b="1" i="0" u="none" strike="noStrike" cap="none" dirty="0" smtClean="0">
                <a:solidFill>
                  <a:schemeClr val="lt1"/>
                </a:solidFill>
                <a:latin typeface="Candara"/>
                <a:ea typeface="Candara"/>
                <a:cs typeface="Candara"/>
                <a:sym typeface="Candara"/>
              </a:rPr>
              <a:t>1. TUND: </a:t>
            </a:r>
            <a:r>
              <a:rPr lang="et-EE" sz="3200" b="1" dirty="0" smtClean="0">
                <a:solidFill>
                  <a:schemeClr val="lt1"/>
                </a:solidFill>
                <a:latin typeface="Candara"/>
                <a:ea typeface="Candara"/>
                <a:cs typeface="Candara"/>
                <a:sym typeface="Candara"/>
              </a:rPr>
              <a:t>Keraamika päritolu ja tähenduse uurimine ning esmane töö saviga</a:t>
            </a:r>
            <a:endParaRPr lang="et-EE" sz="3200" b="1" i="0" u="none" strike="noStrike" cap="none" dirty="0">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97" name="Google Shape;97;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8" name="Google Shape;98;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9" name="Google Shape;99;p3"/>
          <p:cNvSpPr txBox="1"/>
          <p:nvPr/>
        </p:nvSpPr>
        <p:spPr>
          <a:xfrm>
            <a:off x="0" y="89588"/>
            <a:ext cx="9646500"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t-EE" sz="3600" b="1" i="0" u="none" strike="noStrike" cap="none" dirty="0" smtClean="0">
                <a:solidFill>
                  <a:srgbClr val="FFFFFF"/>
                </a:solidFill>
                <a:latin typeface="Candara"/>
                <a:ea typeface="Candara"/>
                <a:cs typeface="Candara"/>
                <a:sym typeface="Candara"/>
              </a:rPr>
              <a:t>TUNNI EESMÄRGID</a:t>
            </a:r>
            <a:endParaRPr lang="et-EE" sz="3600" b="0" i="0" u="none" strike="noStrike" cap="none" dirty="0">
              <a:solidFill>
                <a:schemeClr val="dk1"/>
              </a:solidFill>
              <a:latin typeface="Times New Roman"/>
              <a:ea typeface="Times New Roman"/>
              <a:cs typeface="Times New Roman"/>
              <a:sym typeface="Times New Roman"/>
            </a:endParaRPr>
          </a:p>
        </p:txBody>
      </p:sp>
      <p:sp>
        <p:nvSpPr>
          <p:cNvPr id="100" name="Google Shape;100;p3"/>
          <p:cNvSpPr txBox="1"/>
          <p:nvPr/>
        </p:nvSpPr>
        <p:spPr>
          <a:xfrm>
            <a:off x="539262" y="1302675"/>
            <a:ext cx="9962246" cy="4031833"/>
          </a:xfrm>
          <a:prstGeom prst="rect">
            <a:avLst/>
          </a:prstGeom>
          <a:noFill/>
          <a:ln>
            <a:noFill/>
          </a:ln>
        </p:spPr>
        <p:txBody>
          <a:bodyPr spcFirstLastPara="1" wrap="square" lIns="91425" tIns="45700" rIns="91425" bIns="45700" anchor="t" anchorCtr="0">
            <a:spAutoFit/>
          </a:bodyPr>
          <a:lstStyle/>
          <a:p>
            <a:pPr lvl="0"/>
            <a:r>
              <a:rPr lang="et-EE" sz="1600" dirty="0" smtClean="0">
                <a:latin typeface="Candara"/>
                <a:ea typeface="Candara"/>
                <a:cs typeface="Candara"/>
                <a:sym typeface="Candara"/>
              </a:rPr>
              <a:t>Selles tunnis uurite, kuidas tutvustada õppijatele keraamika maailma tähenduslikul, kaasaval ja lihtsasti arusaadaval viisil. Keskendute sellele, kuidas luua toetav ja avatud õhkkond, aktiveerida osalejate olemasolevaid teadmisi ning juhendada neid esmasel kokkupuutel saviga töötamisega.</a:t>
            </a:r>
          </a:p>
          <a:p>
            <a:pPr lvl="0"/>
            <a:endParaRPr lang="et-EE" sz="1600" b="0" i="0" u="none" strike="noStrike" cap="none" dirty="0" smtClean="0">
              <a:solidFill>
                <a:srgbClr val="000000"/>
              </a:solidFill>
              <a:latin typeface="Candara"/>
              <a:ea typeface="Candara"/>
              <a:cs typeface="Candara"/>
              <a:sym typeface="Candara"/>
            </a:endParaRPr>
          </a:p>
          <a:p>
            <a:pPr lvl="0"/>
            <a:r>
              <a:rPr lang="et-EE" sz="1600" dirty="0" smtClean="0">
                <a:latin typeface="Candara"/>
                <a:ea typeface="Candara"/>
                <a:cs typeface="Candara"/>
                <a:sym typeface="Candara"/>
              </a:rPr>
              <a:t>Tunni lõpuks oskate:</a:t>
            </a:r>
            <a:endParaRPr lang="et-EE" dirty="0" smtClean="0"/>
          </a:p>
          <a:p>
            <a:pPr marL="0" marR="0" lvl="0" indent="0" algn="l" rtl="0">
              <a:lnSpc>
                <a:spcPct val="100000"/>
              </a:lnSpc>
              <a:spcBef>
                <a:spcPts val="0"/>
              </a:spcBef>
              <a:spcAft>
                <a:spcPts val="0"/>
              </a:spcAft>
              <a:buNone/>
            </a:pPr>
            <a:endParaRPr lang="et-EE" sz="1600" b="0" i="0" u="none" strike="noStrike" cap="none" dirty="0" smtClean="0">
              <a:solidFill>
                <a:srgbClr val="000000"/>
              </a:solidFill>
              <a:latin typeface="Candara"/>
              <a:ea typeface="Candara"/>
              <a:cs typeface="Candara"/>
              <a:sym typeface="Candara"/>
            </a:endParaRPr>
          </a:p>
          <a:p>
            <a:pPr marL="203200" lvl="0" indent="-203200">
              <a:buSzPts val="1600"/>
              <a:buFont typeface="Arial"/>
              <a:buChar char="•"/>
            </a:pPr>
            <a:r>
              <a:rPr lang="et-EE" sz="1600" dirty="0" smtClean="0">
                <a:latin typeface="Candara"/>
                <a:ea typeface="Candara"/>
                <a:cs typeface="Candara"/>
                <a:sym typeface="Candara"/>
              </a:rPr>
              <a:t>kaasata osalejaid sissejuhatavasse soojendustegevusse, mis aktiveerib nende varasemaid teadmisi ja seoseid keraamikaga;</a:t>
            </a:r>
          </a:p>
          <a:p>
            <a:pPr marL="203200" lvl="0" indent="-203200">
              <a:buSzPts val="1600"/>
              <a:buFont typeface="Arial"/>
              <a:buChar char="•"/>
            </a:pPr>
            <a:r>
              <a:rPr lang="et-EE" sz="1600" dirty="0" smtClean="0">
                <a:latin typeface="Candara"/>
                <a:ea typeface="Candara"/>
                <a:cs typeface="Candara"/>
                <a:sym typeface="Candara"/>
              </a:rPr>
              <a:t>tutvustada keraamika kultuurilist ja ajaloolist tähendust lihtsasti arusaadaval ja inspireerival viisil;</a:t>
            </a:r>
          </a:p>
          <a:p>
            <a:pPr marL="203200" lvl="0" indent="-203200">
              <a:buSzPts val="1600"/>
              <a:buFont typeface="Arial"/>
              <a:buChar char="•"/>
            </a:pPr>
            <a:r>
              <a:rPr lang="et-EE" sz="1600" dirty="0" smtClean="0">
                <a:latin typeface="Candara"/>
                <a:ea typeface="Candara"/>
                <a:cs typeface="Candara"/>
                <a:sym typeface="Candara"/>
              </a:rPr>
              <a:t>juhendada rühmaarutelu keraamika emotsionaalse ja sümboolse tähenduse üle eri kultuurides;</a:t>
            </a:r>
          </a:p>
          <a:p>
            <a:pPr marL="203200" lvl="0" indent="-203200">
              <a:buSzPts val="1600"/>
              <a:buFont typeface="Arial"/>
              <a:buChar char="•"/>
            </a:pPr>
            <a:r>
              <a:rPr lang="et-EE" sz="1600" dirty="0" smtClean="0">
                <a:latin typeface="Candara"/>
                <a:ea typeface="Candara"/>
                <a:cs typeface="Candara"/>
                <a:sym typeface="Candara"/>
              </a:rPr>
              <a:t>demonstreerida savi põhilisi käsitsemisvõtteid ja lihtsaid käsitsi vormimise tehnikaid;</a:t>
            </a:r>
          </a:p>
          <a:p>
            <a:pPr marL="203200" lvl="0" indent="-203200">
              <a:buSzPts val="1600"/>
              <a:buFont typeface="Arial"/>
              <a:buChar char="•"/>
            </a:pPr>
            <a:r>
              <a:rPr lang="et-EE" sz="1600" dirty="0" smtClean="0">
                <a:latin typeface="Candara"/>
                <a:ea typeface="Candara"/>
                <a:cs typeface="Candara"/>
                <a:sym typeface="Candara"/>
              </a:rPr>
              <a:t>juhendada osalejaid väikese isikliku savieseme (talismani) loomisel, mis peegeldab nende eesmärki või identiteeti.</a:t>
            </a:r>
          </a:p>
          <a:p>
            <a:pPr lvl="0" indent="-101600">
              <a:buSzPts val="1600"/>
              <a:buFont typeface="Arial"/>
              <a:buChar char="•"/>
            </a:pPr>
            <a:endParaRPr lang="et-EE" sz="1600" b="0" i="0" u="none" strike="noStrike" cap="none" dirty="0" smtClean="0">
              <a:solidFill>
                <a:srgbClr val="000000"/>
              </a:solidFill>
              <a:latin typeface="Candara"/>
              <a:ea typeface="Candara"/>
              <a:cs typeface="Candara"/>
              <a:sym typeface="Candara"/>
            </a:endParaRPr>
          </a:p>
          <a:p>
            <a:pPr lvl="0"/>
            <a:r>
              <a:rPr lang="et-EE" sz="1600" dirty="0" smtClean="0">
                <a:latin typeface="Candara"/>
                <a:ea typeface="Candara"/>
                <a:cs typeface="Candara"/>
                <a:sym typeface="Candara"/>
              </a:rPr>
              <a:t>Kasutage seda tundi selleks, et äratada huvi ja kasvatada enesekindlust – nii endas kui ka oma õppijates –, rakendamaks keraamikat õppimise, ühenduse loomise ja eneseavastamise vahendina.</a:t>
            </a:r>
            <a:endParaRPr lang="et-E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g3231fbaea0f_0_4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6" name="Google Shape;106;g3231fbaea0f_0_40"/>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7" name="Google Shape;107;g3231fbaea0f_0_40"/>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8" name="Google Shape;108;g3231fbaea0f_0_40"/>
          <p:cNvSpPr txBox="1"/>
          <p:nvPr/>
        </p:nvSpPr>
        <p:spPr>
          <a:xfrm>
            <a:off x="-1" y="89588"/>
            <a:ext cx="10785231" cy="523180"/>
          </a:xfrm>
          <a:prstGeom prst="rect">
            <a:avLst/>
          </a:prstGeom>
          <a:noFill/>
          <a:ln>
            <a:noFill/>
          </a:ln>
        </p:spPr>
        <p:txBody>
          <a:bodyPr spcFirstLastPara="1" wrap="square" lIns="91425" tIns="45700" rIns="91425" bIns="45700" anchor="t" anchorCtr="0">
            <a:spAutoFit/>
          </a:bodyPr>
          <a:lstStyle/>
          <a:p>
            <a:pPr marL="457200" lvl="1">
              <a:buSzPts val="3600"/>
            </a:pPr>
            <a:r>
              <a:rPr lang="et-EE" sz="2800" b="1" dirty="0" smtClean="0">
                <a:solidFill>
                  <a:srgbClr val="FFFFFF"/>
                </a:solidFill>
                <a:latin typeface="Candara"/>
                <a:ea typeface="Candara"/>
                <a:cs typeface="Candara"/>
                <a:sym typeface="Candara"/>
              </a:rPr>
              <a:t>SOOJENDUSTEGEVUS: Lõpetamata laused keraamika kohta</a:t>
            </a:r>
            <a:endParaRPr lang="et-EE" sz="2800" b="0" i="0" u="none" strike="noStrike" cap="none" dirty="0">
              <a:solidFill>
                <a:schemeClr val="dk1"/>
              </a:solidFill>
              <a:latin typeface="Times New Roman"/>
              <a:ea typeface="Times New Roman"/>
              <a:cs typeface="Times New Roman"/>
              <a:sym typeface="Times New Roman"/>
            </a:endParaRPr>
          </a:p>
        </p:txBody>
      </p:sp>
      <p:sp>
        <p:nvSpPr>
          <p:cNvPr id="109" name="Google Shape;109;g3231fbaea0f_0_40"/>
          <p:cNvSpPr txBox="1"/>
          <p:nvPr/>
        </p:nvSpPr>
        <p:spPr>
          <a:xfrm>
            <a:off x="555578" y="1079936"/>
            <a:ext cx="10503808" cy="5262939"/>
          </a:xfrm>
          <a:prstGeom prst="rect">
            <a:avLst/>
          </a:prstGeom>
          <a:noFill/>
          <a:ln>
            <a:noFill/>
          </a:ln>
        </p:spPr>
        <p:txBody>
          <a:bodyPr spcFirstLastPara="1" wrap="square" lIns="91425" tIns="45700" rIns="91425" bIns="45700" anchor="t" anchorCtr="0">
            <a:spAutoFit/>
          </a:bodyPr>
          <a:lstStyle/>
          <a:p>
            <a:pPr lvl="0"/>
            <a:r>
              <a:rPr lang="et-EE" sz="1600" dirty="0" smtClean="0">
                <a:latin typeface="Candara"/>
                <a:ea typeface="Candara"/>
                <a:cs typeface="Candara"/>
                <a:sym typeface="Candara"/>
              </a:rPr>
              <a:t>Õppijate uudishimu ja varasemate teadmiste aktiveerimiseks alustage tundi lihtsa, kuid tõhusa rühmategevusega.</a:t>
            </a:r>
            <a:endParaRPr lang="et-EE" dirty="0" smtClean="0"/>
          </a:p>
          <a:p>
            <a:pPr marL="0" marR="0" lvl="0" indent="0" algn="l" rtl="0">
              <a:lnSpc>
                <a:spcPct val="100000"/>
              </a:lnSpc>
              <a:spcBef>
                <a:spcPts val="0"/>
              </a:spcBef>
              <a:spcAft>
                <a:spcPts val="0"/>
              </a:spcAft>
              <a:buNone/>
            </a:pPr>
            <a:endParaRPr lang="et-EE" sz="1600" b="0" i="0" u="none" strike="noStrike" cap="none" dirty="0" smtClean="0">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t-EE" sz="1600" b="0" i="0" u="none" strike="noStrike" cap="none" dirty="0" smtClean="0">
                <a:solidFill>
                  <a:srgbClr val="000000"/>
                </a:solidFill>
                <a:latin typeface="Candara"/>
                <a:ea typeface="Candara"/>
                <a:cs typeface="Candara"/>
                <a:sym typeface="Candara"/>
              </a:rPr>
              <a:t>Samm-sammult:</a:t>
            </a:r>
            <a:endParaRPr lang="et-EE" dirty="0" smtClean="0"/>
          </a:p>
          <a:p>
            <a:pPr marL="0" marR="0" lvl="0" indent="0" algn="l" rtl="0">
              <a:lnSpc>
                <a:spcPct val="100000"/>
              </a:lnSpc>
              <a:spcBef>
                <a:spcPts val="0"/>
              </a:spcBef>
              <a:spcAft>
                <a:spcPts val="0"/>
              </a:spcAft>
              <a:buNone/>
            </a:pPr>
            <a:endParaRPr lang="et-EE" sz="1600" b="0" i="0" u="none" strike="noStrike" cap="none" dirty="0" smtClean="0">
              <a:solidFill>
                <a:srgbClr val="000000"/>
              </a:solidFill>
              <a:latin typeface="Candara"/>
              <a:ea typeface="Candara"/>
              <a:cs typeface="Candara"/>
              <a:sym typeface="Candara"/>
            </a:endParaRPr>
          </a:p>
          <a:p>
            <a:pPr lvl="0" indent="-101600">
              <a:buSzPts val="1600"/>
              <a:buFont typeface="Arial"/>
              <a:buAutoNum type="arabicPeriod"/>
            </a:pPr>
            <a:r>
              <a:rPr lang="et-EE" sz="1600" b="0" i="0" u="none" strike="noStrike" cap="none" dirty="0" smtClean="0">
                <a:solidFill>
                  <a:srgbClr val="000000"/>
                </a:solidFill>
                <a:latin typeface="Candara"/>
                <a:ea typeface="Candara"/>
                <a:cs typeface="Candara"/>
                <a:sym typeface="Candara"/>
              </a:rPr>
              <a:t> </a:t>
            </a:r>
            <a:r>
              <a:rPr lang="et-EE" sz="1600" dirty="0" smtClean="0">
                <a:latin typeface="Candara"/>
                <a:ea typeface="Candara"/>
                <a:cs typeface="Candara"/>
                <a:sym typeface="Candara"/>
              </a:rPr>
              <a:t>Jagage osalejad väikestesse rühmadesse (3–5 inimest).</a:t>
            </a:r>
            <a:endParaRPr lang="et-EE" dirty="0" smtClean="0"/>
          </a:p>
          <a:p>
            <a:pPr lvl="0" indent="-101600">
              <a:buSzPts val="1600"/>
              <a:buFont typeface="Arial"/>
              <a:buAutoNum type="arabicPeriod"/>
            </a:pPr>
            <a:r>
              <a:rPr lang="et-EE" sz="1600" dirty="0" smtClean="0">
                <a:latin typeface="Candara"/>
                <a:ea typeface="Candara"/>
                <a:cs typeface="Candara"/>
                <a:sym typeface="Candara"/>
              </a:rPr>
              <a:t> Jagage laiali töölehed lõpetamata väidetega keraamika kohta, näiteks:</a:t>
            </a:r>
            <a:endParaRPr lang="et-EE" dirty="0" smtClean="0"/>
          </a:p>
          <a:p>
            <a:pPr marL="742950" lvl="1" indent="-285750">
              <a:buSzPts val="1600"/>
              <a:buFont typeface="Arial"/>
              <a:buAutoNum type="arabicPeriod"/>
            </a:pPr>
            <a:r>
              <a:rPr lang="et-EE" sz="1600" dirty="0" smtClean="0">
                <a:latin typeface="Candara"/>
                <a:ea typeface="Candara"/>
                <a:cs typeface="Candara"/>
                <a:sym typeface="Candara"/>
              </a:rPr>
              <a:t>„Sõna </a:t>
            </a:r>
            <a:r>
              <a:rPr lang="et-EE" sz="1600" i="1" dirty="0" smtClean="0">
                <a:latin typeface="Candara"/>
                <a:ea typeface="Candara"/>
                <a:cs typeface="Candara"/>
                <a:sym typeface="Candara"/>
              </a:rPr>
              <a:t>keramos</a:t>
            </a:r>
            <a:r>
              <a:rPr lang="et-EE" sz="1600" dirty="0" smtClean="0">
                <a:latin typeface="Candara"/>
                <a:ea typeface="Candara"/>
                <a:cs typeface="Candara"/>
                <a:sym typeface="Candara"/>
              </a:rPr>
              <a:t> tähendab kreeka keeles…“</a:t>
            </a:r>
          </a:p>
          <a:p>
            <a:pPr marL="742950" lvl="1" indent="-285750">
              <a:buSzPts val="1600"/>
              <a:buFont typeface="Arial"/>
              <a:buAutoNum type="arabicPeriod"/>
            </a:pPr>
            <a:r>
              <a:rPr lang="et-EE" sz="1600" dirty="0" smtClean="0">
                <a:latin typeface="Candara"/>
                <a:ea typeface="Candara"/>
                <a:cs typeface="Candara"/>
                <a:sym typeface="Candara"/>
              </a:rPr>
              <a:t>„Keraamika on inimkonna ajaloos esimene…“</a:t>
            </a:r>
          </a:p>
          <a:p>
            <a:pPr marL="742950" lvl="1" indent="-285750">
              <a:buSzPts val="1600"/>
              <a:buFont typeface="Arial"/>
              <a:buAutoNum type="arabicPeriod"/>
            </a:pPr>
            <a:r>
              <a:rPr lang="et-EE" sz="1600" dirty="0" smtClean="0">
                <a:latin typeface="Candara"/>
                <a:ea typeface="Candara"/>
                <a:cs typeface="Candara"/>
                <a:sym typeface="Candara"/>
              </a:rPr>
              <a:t>„Keraamika on ligikaudu … aastat vana.“</a:t>
            </a:r>
          </a:p>
          <a:p>
            <a:pPr marL="742950" lvl="1" indent="-285750">
              <a:buSzPts val="1600"/>
              <a:buFont typeface="Arial"/>
              <a:buAutoNum type="arabicPeriod"/>
            </a:pPr>
            <a:r>
              <a:rPr lang="et-EE" sz="1600" dirty="0" smtClean="0">
                <a:latin typeface="Candara"/>
                <a:ea typeface="Candara"/>
                <a:cs typeface="Candara"/>
                <a:sym typeface="Candara"/>
              </a:rPr>
              <a:t>„Savi muutmiseks keraamikaks peab põletustemperatuur olema vähemalt…“</a:t>
            </a:r>
          </a:p>
          <a:p>
            <a:pPr marL="742950" lvl="1" indent="-285750">
              <a:buSzPts val="1600"/>
              <a:buFont typeface="Arial"/>
              <a:buAutoNum type="arabicPeriod"/>
            </a:pPr>
            <a:r>
              <a:rPr lang="et-EE" sz="1600" dirty="0" smtClean="0">
                <a:latin typeface="Candara"/>
                <a:ea typeface="Candara"/>
                <a:cs typeface="Candara"/>
                <a:sym typeface="Candara"/>
              </a:rPr>
              <a:t>„Keraamika koosneb … põhielemendist.“</a:t>
            </a:r>
          </a:p>
          <a:p>
            <a:pPr marL="742950" lvl="1" indent="-285750">
              <a:buSzPts val="1600"/>
              <a:buFont typeface="Arial"/>
              <a:buAutoNum type="arabicPeriod"/>
            </a:pPr>
            <a:r>
              <a:rPr lang="et-EE" sz="1600" dirty="0" smtClean="0">
                <a:latin typeface="Candara"/>
                <a:ea typeface="Candara"/>
                <a:cs typeface="Candara"/>
                <a:sym typeface="Candara"/>
              </a:rPr>
              <a:t>„Kõrgekvaliteedilist keraamikat nimetatakse…“</a:t>
            </a:r>
            <a:endParaRPr lang="et-EE" dirty="0" smtClean="0"/>
          </a:p>
          <a:p>
            <a:pPr lvl="0" indent="-101600">
              <a:buSzPts val="1600"/>
              <a:buFont typeface="Arial"/>
              <a:buAutoNum type="arabicPeriod"/>
            </a:pPr>
            <a:r>
              <a:rPr lang="et-EE" sz="1600" dirty="0" smtClean="0">
                <a:latin typeface="Candara"/>
                <a:ea typeface="Candara"/>
                <a:cs typeface="Candara"/>
                <a:sym typeface="Candara"/>
              </a:rPr>
              <a:t> Andke rühmadele aruteluks 10–15 minutit. Julgustage õppijaid pakkuma oletusi, järele mõtlema ja ideid jagama. Selles etapis on kõik vastused teretulnud.</a:t>
            </a:r>
            <a:endParaRPr lang="et-EE" dirty="0" smtClean="0"/>
          </a:p>
          <a:p>
            <a:pPr lvl="0" indent="-101600">
              <a:buSzPts val="1600"/>
              <a:buFont typeface="Arial"/>
              <a:buAutoNum type="arabicPeriod"/>
            </a:pPr>
            <a:r>
              <a:rPr lang="et-EE" sz="1600" dirty="0" smtClean="0">
                <a:latin typeface="Candara"/>
                <a:ea typeface="Candara"/>
                <a:cs typeface="Candara"/>
                <a:sym typeface="Candara"/>
              </a:rPr>
              <a:t> Koguge rühmad taas kokku ja paluge igal rühmal oma vastuseid jagada.</a:t>
            </a:r>
          </a:p>
          <a:p>
            <a:pPr lvl="0" indent="-101600">
              <a:buSzPts val="1600"/>
              <a:buFont typeface="Arial"/>
              <a:buAutoNum type="arabicPeriod"/>
            </a:pPr>
            <a:r>
              <a:rPr lang="et-EE" sz="1600" dirty="0" smtClean="0">
                <a:latin typeface="Candara"/>
                <a:ea typeface="Candara"/>
                <a:cs typeface="Candara"/>
                <a:sym typeface="Candara"/>
              </a:rPr>
              <a:t> Vastuste esitamise käigus täpsustage, parandage ja lisage selgitusi. Kasutage seda võimalust, et tutvustada keraamika ajaloo põhifakte – selle päritolu, arengut eri kultuurides, kasutamist igapäevaelus ning sümboolset tähendust. Selle loo jutustamist võib täiendada, kasutades pilte või lühivideoid, mis pakuvad kultuurilist või arheoloogilist konteksti.</a:t>
            </a:r>
            <a:endParaRPr lang="et-EE" dirty="0" smtClean="0"/>
          </a:p>
          <a:p>
            <a:pPr marL="0" marR="0" lvl="0" indent="0" algn="l" rtl="0">
              <a:lnSpc>
                <a:spcPct val="100000"/>
              </a:lnSpc>
              <a:spcBef>
                <a:spcPts val="0"/>
              </a:spcBef>
              <a:spcAft>
                <a:spcPts val="0"/>
              </a:spcAft>
              <a:buNone/>
            </a:pPr>
            <a:endParaRPr lang="et-EE" sz="1600" b="0" i="0" u="none" strike="noStrike" cap="none" dirty="0" smtClean="0">
              <a:solidFill>
                <a:srgbClr val="000000"/>
              </a:solidFill>
              <a:latin typeface="Candara"/>
              <a:ea typeface="Candara"/>
              <a:cs typeface="Candara"/>
              <a:sym typeface="Candara"/>
            </a:endParaRPr>
          </a:p>
          <a:p>
            <a:pPr lvl="0"/>
            <a:r>
              <a:rPr lang="et-EE" sz="1600" dirty="0" smtClean="0">
                <a:latin typeface="Candara"/>
                <a:ea typeface="Candara"/>
                <a:cs typeface="Candara"/>
                <a:sym typeface="Candara"/>
              </a:rPr>
              <a:t>See koostöine soojendustegevus juhatab </a:t>
            </a:r>
            <a:r>
              <a:rPr lang="et-EE" sz="1600" dirty="0">
                <a:latin typeface="Candara"/>
                <a:ea typeface="Candara"/>
                <a:cs typeface="Candara"/>
                <a:sym typeface="Candara"/>
              </a:rPr>
              <a:t>õppijad loomulikul viisil </a:t>
            </a:r>
            <a:r>
              <a:rPr lang="et-EE" sz="1600" dirty="0" smtClean="0">
                <a:latin typeface="Candara"/>
                <a:ea typeface="Candara"/>
                <a:cs typeface="Candara"/>
                <a:sym typeface="Candara"/>
              </a:rPr>
              <a:t>teemasse sisse, aidates neil tunda end kaasatuna, enesekindlana ja uudishimulikuna järgmiste sammude suhtes.</a:t>
            </a:r>
            <a:endParaRPr lang="et-E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5" name="Google Shape;115;p7"/>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16" name="Google Shape;116;p7"/>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17" name="Google Shape;117;p7"/>
          <p:cNvSpPr txBox="1"/>
          <p:nvPr/>
        </p:nvSpPr>
        <p:spPr>
          <a:xfrm>
            <a:off x="0" y="46712"/>
            <a:ext cx="10550769" cy="646290"/>
          </a:xfrm>
          <a:prstGeom prst="rect">
            <a:avLst/>
          </a:prstGeom>
          <a:noFill/>
          <a:ln>
            <a:noFill/>
          </a:ln>
        </p:spPr>
        <p:txBody>
          <a:bodyPr spcFirstLastPara="1" wrap="square" lIns="91425" tIns="45700" rIns="91425" bIns="45700" anchor="t" anchorCtr="0">
            <a:spAutoFit/>
          </a:bodyPr>
          <a:lstStyle/>
          <a:p>
            <a:pPr marL="457200" lvl="1">
              <a:buSzPts val="3600"/>
            </a:pPr>
            <a:r>
              <a:rPr lang="et-EE" sz="3600" b="1" dirty="0" smtClean="0">
                <a:solidFill>
                  <a:schemeClr val="lt1"/>
                </a:solidFill>
                <a:latin typeface="Candara"/>
                <a:ea typeface="Candara"/>
                <a:cs typeface="Candara"/>
                <a:sym typeface="Candara"/>
              </a:rPr>
              <a:t>Keraamika läbi aja ja kultuuride</a:t>
            </a:r>
            <a:endParaRPr lang="et-EE" sz="3600" b="1" i="0" u="none" strike="noStrike" cap="none" dirty="0">
              <a:solidFill>
                <a:schemeClr val="lt1"/>
              </a:solidFill>
              <a:latin typeface="Candara"/>
              <a:ea typeface="Candara"/>
              <a:cs typeface="Candara"/>
              <a:sym typeface="Candara"/>
            </a:endParaRPr>
          </a:p>
        </p:txBody>
      </p:sp>
      <p:sp>
        <p:nvSpPr>
          <p:cNvPr id="118" name="Google Shape;118;p7"/>
          <p:cNvSpPr txBox="1"/>
          <p:nvPr/>
        </p:nvSpPr>
        <p:spPr>
          <a:xfrm>
            <a:off x="555578" y="1079936"/>
            <a:ext cx="10092000" cy="3785611"/>
          </a:xfrm>
          <a:prstGeom prst="rect">
            <a:avLst/>
          </a:prstGeom>
          <a:noFill/>
          <a:ln>
            <a:noFill/>
          </a:ln>
        </p:spPr>
        <p:txBody>
          <a:bodyPr spcFirstLastPara="1" wrap="square" lIns="91425" tIns="45700" rIns="91425" bIns="45700" anchor="t" anchorCtr="0">
            <a:spAutoFit/>
          </a:bodyPr>
          <a:lstStyle/>
          <a:p>
            <a:pPr lvl="0"/>
            <a:r>
              <a:rPr lang="et-EE" sz="1600" dirty="0" smtClean="0">
                <a:latin typeface="Candara"/>
                <a:ea typeface="Candara"/>
                <a:cs typeface="Candara"/>
                <a:sym typeface="Candara"/>
              </a:rPr>
              <a:t>Läbi ajaloo on keraamika mänginud olulist rolli eri ühiskondade arengus üle kogu maailma, mõjutades seda, kuidas inimesed on ehitanud oma kodusid, elanud igapäevaelu ja söönud oma toitu.</a:t>
            </a:r>
            <a:endParaRPr lang="et-EE" sz="1600" b="0" i="0" u="none" strike="noStrike" cap="none" dirty="0" smtClean="0">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lang="et-EE" sz="1600" b="0" i="0" u="none" strike="noStrike" cap="none" dirty="0" smtClean="0">
              <a:solidFill>
                <a:srgbClr val="000000"/>
              </a:solidFill>
              <a:latin typeface="Candara"/>
              <a:ea typeface="Candara"/>
              <a:cs typeface="Candara"/>
              <a:sym typeface="Candara"/>
            </a:endParaRPr>
          </a:p>
          <a:p>
            <a:pPr lvl="0"/>
            <a:r>
              <a:rPr lang="et-EE" sz="1600" dirty="0" smtClean="0">
                <a:latin typeface="Candara"/>
                <a:ea typeface="Candara"/>
                <a:cs typeface="Candara"/>
                <a:sym typeface="Candara"/>
              </a:rPr>
              <a:t>Keraamika oli üks inimkonna varaseimaid tehnoloogilisi saavutusi. Võime vormida ja põletada savi vastupidavateks anumateks muutis igapäevaelu, võimaldades toidu ja vee säilitamist ning transportimist. Aja jooksul arenes keraamika välja pelgalt tarbeesemetest kunstilise eneseväljenduse vahendiks ja kultuurilise identiteedi kandjaks.</a:t>
            </a:r>
            <a:endParaRPr lang="et-EE" sz="1600" b="0" i="0" u="none" strike="noStrike" cap="none" dirty="0" smtClean="0">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lang="et-EE" sz="1600" b="0" i="0" u="none" strike="noStrike" cap="none" dirty="0" smtClean="0">
              <a:solidFill>
                <a:srgbClr val="000000"/>
              </a:solidFill>
              <a:latin typeface="Candara"/>
              <a:ea typeface="Candara"/>
              <a:cs typeface="Candara"/>
              <a:sym typeface="Candara"/>
            </a:endParaRPr>
          </a:p>
          <a:p>
            <a:pPr lvl="0"/>
            <a:r>
              <a:rPr lang="et-EE" sz="1600" dirty="0" smtClean="0">
                <a:latin typeface="Candara"/>
                <a:ea typeface="Candara"/>
                <a:cs typeface="Candara"/>
                <a:sym typeface="Candara"/>
              </a:rPr>
              <a:t>Sõna </a:t>
            </a:r>
            <a:r>
              <a:rPr lang="et-EE" sz="1600" i="1" dirty="0" smtClean="0">
                <a:latin typeface="Candara"/>
                <a:ea typeface="Candara"/>
                <a:cs typeface="Candara"/>
                <a:sym typeface="Candara"/>
              </a:rPr>
              <a:t>keramos</a:t>
            </a:r>
            <a:r>
              <a:rPr lang="et-EE" sz="1600" dirty="0" smtClean="0">
                <a:latin typeface="Candara"/>
                <a:ea typeface="Candara"/>
                <a:cs typeface="Candara"/>
                <a:sym typeface="Candara"/>
              </a:rPr>
              <a:t> (</a:t>
            </a:r>
            <a:r>
              <a:rPr lang="et-EE" sz="1600" i="1" dirty="0" smtClean="0">
                <a:latin typeface="Candara"/>
                <a:ea typeface="Candara"/>
                <a:cs typeface="Candara"/>
                <a:sym typeface="Candara"/>
              </a:rPr>
              <a:t>κέραμος</a:t>
            </a:r>
            <a:r>
              <a:rPr lang="et-EE" sz="1600" dirty="0" smtClean="0">
                <a:latin typeface="Candara"/>
                <a:ea typeface="Candara"/>
                <a:cs typeface="Candara"/>
                <a:sym typeface="Candara"/>
              </a:rPr>
              <a:t>) tähendab vanakreeka keeles „pottsepasavi“ või „põletatud muld“. Sellest on tuletatud mõiste </a:t>
            </a:r>
            <a:r>
              <a:rPr lang="et-EE" sz="1600" i="1" dirty="0" smtClean="0">
                <a:latin typeface="Candara"/>
                <a:ea typeface="Candara"/>
                <a:cs typeface="Candara"/>
                <a:sym typeface="Candara"/>
              </a:rPr>
              <a:t>keraamika</a:t>
            </a:r>
            <a:r>
              <a:rPr lang="et-EE" sz="1600" dirty="0" smtClean="0">
                <a:latin typeface="Candara"/>
                <a:ea typeface="Candara"/>
                <a:cs typeface="Candara"/>
                <a:sym typeface="Candara"/>
              </a:rPr>
              <a:t>, mis viitab nii materjalile kui ka põletatud savist esemete valmistamise kunstile.</a:t>
            </a:r>
            <a:endParaRPr lang="et-EE" dirty="0" smtClean="0"/>
          </a:p>
          <a:p>
            <a:pPr marL="0" marR="0" lvl="0" indent="0" algn="l" rtl="0">
              <a:lnSpc>
                <a:spcPct val="100000"/>
              </a:lnSpc>
              <a:spcBef>
                <a:spcPts val="0"/>
              </a:spcBef>
              <a:spcAft>
                <a:spcPts val="0"/>
              </a:spcAft>
              <a:buNone/>
            </a:pPr>
            <a:endParaRPr lang="et-EE" sz="1600" b="0" i="0" u="none" strike="noStrike" cap="none" dirty="0" smtClean="0">
              <a:solidFill>
                <a:srgbClr val="000000"/>
              </a:solidFill>
              <a:latin typeface="Candara"/>
              <a:ea typeface="Candara"/>
              <a:cs typeface="Candara"/>
              <a:sym typeface="Candara"/>
            </a:endParaRPr>
          </a:p>
          <a:p>
            <a:pPr lvl="0"/>
            <a:r>
              <a:rPr lang="et-EE" sz="1600" dirty="0" smtClean="0">
                <a:latin typeface="Candara"/>
                <a:ea typeface="Candara"/>
                <a:cs typeface="Candara"/>
                <a:sym typeface="Candara"/>
              </a:rPr>
              <a:t>Keraamikat peetakse esimeseks inimese loodud sünteetiliseks materjaliks. See eelnes nii metallitöötlusele kui ka klaasitootmisele ning on üks varasemaid innovatiivseid tehnoloogilisi lahendusi – vanem kui metallist tööriistad või kirjalik keel. Arheoloogilised leiud näitavad, et keraamika tekkis iseseisvalt eri maailma paikades, kusjuures mõned vanimad näited pärinevad enam kui 20 000 aasta tagusest ajast. Näiteks paleoliitikumi ajast pärit Veenuse kujukesed valmistati põletatud savist juba ammu enne keraamiliste anumate leiutamist.</a:t>
            </a:r>
            <a:endParaRPr lang="et-EE" sz="1600" b="0" i="0" u="none" strike="noStrike" cap="none" dirty="0" smtClean="0">
              <a:solidFill>
                <a:srgbClr val="000000"/>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g3231fbaea0f_0_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4" name="Google Shape;124;g3231fbaea0f_0_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5" name="Google Shape;125;g3231fbaea0f_0_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6" name="Google Shape;126;g3231fbaea0f_0_4"/>
          <p:cNvSpPr txBox="1"/>
          <p:nvPr/>
        </p:nvSpPr>
        <p:spPr>
          <a:xfrm>
            <a:off x="0" y="89588"/>
            <a:ext cx="9646500" cy="646290"/>
          </a:xfrm>
          <a:prstGeom prst="rect">
            <a:avLst/>
          </a:prstGeom>
          <a:noFill/>
          <a:ln>
            <a:noFill/>
          </a:ln>
        </p:spPr>
        <p:txBody>
          <a:bodyPr spcFirstLastPara="1" wrap="square" lIns="91425" tIns="45700" rIns="91425" bIns="45700" anchor="t" anchorCtr="0">
            <a:spAutoFit/>
          </a:bodyPr>
          <a:lstStyle/>
          <a:p>
            <a:pPr marL="457200" lvl="1"/>
            <a:r>
              <a:rPr lang="et-EE" sz="3600" b="1" dirty="0" smtClean="0">
                <a:solidFill>
                  <a:schemeClr val="lt1"/>
                </a:solidFill>
                <a:latin typeface="Candara"/>
                <a:ea typeface="Candara"/>
                <a:cs typeface="Candara"/>
                <a:sym typeface="Candara"/>
              </a:rPr>
              <a:t>Keraamika läbi aja ja kultuuride</a:t>
            </a:r>
            <a:endParaRPr lang="et-EE" sz="3600" b="1" dirty="0">
              <a:solidFill>
                <a:schemeClr val="lt1"/>
              </a:solidFill>
              <a:latin typeface="Candara"/>
              <a:ea typeface="Candara"/>
              <a:cs typeface="Candara"/>
              <a:sym typeface="Candara"/>
            </a:endParaRPr>
          </a:p>
        </p:txBody>
      </p:sp>
      <p:sp>
        <p:nvSpPr>
          <p:cNvPr id="127" name="Google Shape;127;g3231fbaea0f_0_4"/>
          <p:cNvSpPr txBox="1"/>
          <p:nvPr/>
        </p:nvSpPr>
        <p:spPr>
          <a:xfrm>
            <a:off x="555578" y="1079936"/>
            <a:ext cx="10092000" cy="4524275"/>
          </a:xfrm>
          <a:prstGeom prst="rect">
            <a:avLst/>
          </a:prstGeom>
          <a:noFill/>
          <a:ln>
            <a:noFill/>
          </a:ln>
        </p:spPr>
        <p:txBody>
          <a:bodyPr spcFirstLastPara="1" wrap="square" lIns="91425" tIns="45700" rIns="91425" bIns="45700" anchor="t" anchorCtr="0">
            <a:spAutoFit/>
          </a:bodyPr>
          <a:lstStyle/>
          <a:p>
            <a:pPr lvl="0"/>
            <a:r>
              <a:rPr lang="et-EE" sz="1600" dirty="0" smtClean="0">
                <a:latin typeface="Candara"/>
                <a:ea typeface="Candara"/>
                <a:cs typeface="Candara"/>
                <a:sym typeface="Candara"/>
              </a:rPr>
              <a:t>Selleks et muuta pehme savi vastupidavaks keraamiliseks esemeks, tuleb seda põletada vähemalt temperatuuril 600–700 °C. Keraamika kõige peenemaks ja õrnemaks vormiks peetakse portselani, mida hinnatakse selle tugevuse ja läbikumavuse tõttu. Portselan töötati esmakordselt välja Hiinas ning seda valmistatakse kaoliinsavist, mida põletatakse väga kõrgel temperatuuril (üle 1200 °C).</a:t>
            </a:r>
          </a:p>
          <a:p>
            <a:pPr lvl="0"/>
            <a:r>
              <a:rPr lang="et-EE" sz="1600" dirty="0" smtClean="0">
                <a:latin typeface="Candara"/>
                <a:ea typeface="Candara"/>
                <a:cs typeface="Candara"/>
                <a:sym typeface="Candara"/>
              </a:rPr>
              <a:t/>
            </a:r>
            <a:br>
              <a:rPr lang="et-EE" sz="1600" dirty="0" smtClean="0">
                <a:latin typeface="Candara"/>
                <a:ea typeface="Candara"/>
                <a:cs typeface="Candara"/>
                <a:sym typeface="Candara"/>
              </a:rPr>
            </a:br>
            <a:r>
              <a:rPr lang="et-EE" sz="1600" dirty="0" smtClean="0">
                <a:latin typeface="Candara"/>
                <a:ea typeface="Candara"/>
                <a:cs typeface="Candara"/>
                <a:sym typeface="Candara"/>
              </a:rPr>
              <a:t>Sümboolselt ühendab keraamika nelja elementi:</a:t>
            </a:r>
          </a:p>
          <a:p>
            <a:pPr marL="285750" lvl="0" indent="-193675">
              <a:buFont typeface="Arial" panose="020B0604020202020204" pitchFamily="34" charset="0"/>
              <a:buChar char="•"/>
            </a:pPr>
            <a:r>
              <a:rPr lang="et-EE" sz="1600" dirty="0" smtClean="0">
                <a:latin typeface="Candara"/>
                <a:ea typeface="Candara"/>
                <a:cs typeface="Candara"/>
                <a:sym typeface="Candara"/>
              </a:rPr>
              <a:t>maa (savi),</a:t>
            </a:r>
          </a:p>
          <a:p>
            <a:pPr marL="285750" lvl="0" indent="-193675">
              <a:buFont typeface="Arial" panose="020B0604020202020204" pitchFamily="34" charset="0"/>
              <a:buChar char="•"/>
            </a:pPr>
            <a:r>
              <a:rPr lang="et-EE" sz="1600" dirty="0" smtClean="0">
                <a:latin typeface="Candara"/>
                <a:ea typeface="Candara"/>
                <a:cs typeface="Candara"/>
                <a:sym typeface="Candara"/>
              </a:rPr>
              <a:t>vesi (savi vormimiseks),</a:t>
            </a:r>
          </a:p>
          <a:p>
            <a:pPr marL="285750" lvl="0" indent="-193675">
              <a:buFont typeface="Arial" panose="020B0604020202020204" pitchFamily="34" charset="0"/>
              <a:buChar char="•"/>
            </a:pPr>
            <a:r>
              <a:rPr lang="et-EE" sz="1600" dirty="0" smtClean="0">
                <a:latin typeface="Candara"/>
                <a:ea typeface="Candara"/>
                <a:cs typeface="Candara"/>
                <a:sym typeface="Candara"/>
              </a:rPr>
              <a:t>õhk (kuivatamiseks),</a:t>
            </a:r>
          </a:p>
          <a:p>
            <a:pPr marL="285750" lvl="0" indent="-193675">
              <a:buFont typeface="Arial" panose="020B0604020202020204" pitchFamily="34" charset="0"/>
              <a:buChar char="•"/>
            </a:pPr>
            <a:r>
              <a:rPr lang="et-EE" sz="1600" dirty="0">
                <a:latin typeface="Candara"/>
                <a:ea typeface="Candara"/>
                <a:cs typeface="Candara"/>
                <a:sym typeface="Candara"/>
              </a:rPr>
              <a:t>tuli (kõvendamiseks </a:t>
            </a:r>
            <a:r>
              <a:rPr lang="et-EE" sz="1600" dirty="0" smtClean="0">
                <a:latin typeface="Candara"/>
                <a:ea typeface="Candara"/>
                <a:cs typeface="Candara"/>
                <a:sym typeface="Candara"/>
              </a:rPr>
              <a:t>põletamise teel).</a:t>
            </a:r>
          </a:p>
          <a:p>
            <a:pPr lvl="0"/>
            <a:r>
              <a:rPr lang="et-EE" sz="1600" dirty="0" smtClean="0">
                <a:latin typeface="Candara"/>
                <a:ea typeface="Candara"/>
                <a:cs typeface="Candara"/>
                <a:sym typeface="Candara"/>
              </a:rPr>
              <a:t>Mõnes traditsioonis lisatakse ka viies element – vaim või eesmärk, mis peegeldab looja eneseväljendust ja esemesse talletatud tähendust.</a:t>
            </a:r>
          </a:p>
          <a:p>
            <a:pPr lvl="0"/>
            <a:endParaRPr lang="et-EE" sz="1600" b="0" i="0" u="none" strike="noStrike" cap="none" dirty="0" smtClean="0">
              <a:solidFill>
                <a:srgbClr val="000000"/>
              </a:solidFill>
              <a:latin typeface="Candara"/>
              <a:ea typeface="Candara"/>
              <a:cs typeface="Candara"/>
              <a:sym typeface="Candara"/>
            </a:endParaRPr>
          </a:p>
          <a:p>
            <a:pPr lvl="0"/>
            <a:r>
              <a:rPr lang="et-EE" sz="1600" dirty="0" smtClean="0">
                <a:latin typeface="Candara"/>
                <a:ea typeface="Candara"/>
                <a:cs typeface="Candara"/>
                <a:sym typeface="Candara"/>
              </a:rPr>
              <a:t>Aja jooksul on keraamika arenenud puhtalt tarbelisest käsitööst mõjusaks kunstilise eneseväljenduse vahendiks ja kultuurilise identiteedi kandjaks. Keraamika on olnud viis lugude jutustamiseks, rituaalide tähistamiseks ning identiteedi väljendamiseks värvi, vormi ja kaunistuste kaudu. Igal kultuuril on kujunenud välja oma iseloomulikud keraamikatraditsioonid, mida on mõjutanud kohalikud materjalid, kliima ja kombed. </a:t>
            </a:r>
            <a:r>
              <a:rPr lang="et-EE" sz="1600" dirty="0">
                <a:latin typeface="Candara"/>
                <a:ea typeface="Candara"/>
                <a:cs typeface="Candara"/>
                <a:sym typeface="Candara"/>
              </a:rPr>
              <a:t>T</a:t>
            </a:r>
            <a:r>
              <a:rPr lang="et-EE" sz="1600" dirty="0" smtClean="0">
                <a:latin typeface="Candara"/>
                <a:ea typeface="Candara"/>
                <a:cs typeface="Candara"/>
                <a:sym typeface="Candara"/>
              </a:rPr>
              <a:t>änapäevalgi pakub keraamika akent inimeste väärtustesse, lugudesse ja loovasse vaimu eri põlvkondade ja paikade lõikes.</a:t>
            </a:r>
            <a:endParaRPr lang="et-EE" sz="1600" b="0" i="0" u="none" strike="noStrike" cap="none" dirty="0">
              <a:solidFill>
                <a:srgbClr val="000000"/>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3" name="Google Shape;133;p8"/>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34" name="Google Shape;134;p8"/>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35" name="Google Shape;135;p8"/>
          <p:cNvSpPr txBox="1"/>
          <p:nvPr/>
        </p:nvSpPr>
        <p:spPr>
          <a:xfrm>
            <a:off x="0" y="89588"/>
            <a:ext cx="9646500"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t-EE" sz="3600" b="1" i="0" u="none" strike="noStrike" cap="none" dirty="0" smtClean="0">
                <a:solidFill>
                  <a:schemeClr val="lt1"/>
                </a:solidFill>
                <a:latin typeface="Candara"/>
                <a:ea typeface="Candara"/>
                <a:cs typeface="Candara"/>
                <a:sym typeface="Candara"/>
              </a:rPr>
              <a:t>Sissejuhatus savisse</a:t>
            </a:r>
            <a:endParaRPr lang="et-EE" sz="3600" b="1" i="0" u="none" strike="noStrike" cap="none" dirty="0">
              <a:solidFill>
                <a:schemeClr val="lt1"/>
              </a:solidFill>
              <a:latin typeface="Candara"/>
              <a:ea typeface="Candara"/>
              <a:cs typeface="Candara"/>
              <a:sym typeface="Candara"/>
            </a:endParaRPr>
          </a:p>
        </p:txBody>
      </p:sp>
      <p:sp>
        <p:nvSpPr>
          <p:cNvPr id="136" name="Google Shape;136;p8"/>
          <p:cNvSpPr txBox="1"/>
          <p:nvPr/>
        </p:nvSpPr>
        <p:spPr>
          <a:xfrm>
            <a:off x="555575" y="1079925"/>
            <a:ext cx="6936600" cy="5016718"/>
          </a:xfrm>
          <a:prstGeom prst="rect">
            <a:avLst/>
          </a:prstGeom>
          <a:noFill/>
          <a:ln>
            <a:noFill/>
          </a:ln>
        </p:spPr>
        <p:txBody>
          <a:bodyPr spcFirstLastPara="1" wrap="square" lIns="91425" tIns="45700" rIns="91425" bIns="45700" anchor="t" anchorCtr="0">
            <a:spAutoFit/>
          </a:bodyPr>
          <a:lstStyle/>
          <a:p>
            <a:pPr lvl="0"/>
            <a:r>
              <a:rPr lang="et-EE" sz="1600" dirty="0" smtClean="0">
                <a:latin typeface="Candara"/>
                <a:ea typeface="Candara"/>
                <a:cs typeface="Candara"/>
                <a:sym typeface="Candara"/>
              </a:rPr>
              <a:t>Kui liigute arutelult tunni praktilise osa juurde, viige rühm töötoaalale. Alustage tänases tunnis kasutatava savi tutvustamisest ning selgitage lühidalt, kuidas savi käitub (nt plastilisus, kuivamine, kokkutõmbumine jms)</a:t>
            </a:r>
            <a:r>
              <a:rPr lang="et-EE" sz="1600" b="0" i="0" u="none" strike="noStrike" cap="none" dirty="0" smtClean="0">
                <a:solidFill>
                  <a:srgbClr val="000000"/>
                </a:solidFill>
                <a:latin typeface="Candara"/>
                <a:ea typeface="Candara"/>
                <a:cs typeface="Candara"/>
                <a:sym typeface="Candara"/>
              </a:rPr>
              <a:t>.</a:t>
            </a:r>
            <a:endParaRPr lang="et-EE" dirty="0" smtClean="0"/>
          </a:p>
          <a:p>
            <a:pPr marL="0" marR="0" lvl="0" indent="0" algn="l" rtl="0">
              <a:lnSpc>
                <a:spcPct val="100000"/>
              </a:lnSpc>
              <a:spcBef>
                <a:spcPts val="0"/>
              </a:spcBef>
              <a:spcAft>
                <a:spcPts val="0"/>
              </a:spcAft>
              <a:buNone/>
            </a:pPr>
            <a:endParaRPr lang="et-EE" sz="1600" b="0" i="0" u="none" strike="noStrike" cap="none" dirty="0" smtClean="0">
              <a:solidFill>
                <a:srgbClr val="000000"/>
              </a:solidFill>
              <a:latin typeface="Candara"/>
              <a:ea typeface="Candara"/>
              <a:cs typeface="Candara"/>
              <a:sym typeface="Candara"/>
            </a:endParaRPr>
          </a:p>
          <a:p>
            <a:pPr lvl="0"/>
            <a:r>
              <a:rPr lang="et-EE" sz="1600" dirty="0" smtClean="0">
                <a:latin typeface="Candara"/>
                <a:ea typeface="Candara"/>
                <a:cs typeface="Candara"/>
                <a:sym typeface="Candara"/>
              </a:rPr>
              <a:t>Selgitage, et savi on looduslik materjal, mis koosneb peeneteralisest mullast, muutub märjana plastiliseks ning kõveneb põletamisel. Savil on erinevaid liike, millest igaühel on oma omadused:</a:t>
            </a:r>
            <a:endParaRPr lang="et-EE" dirty="0" smtClean="0"/>
          </a:p>
          <a:p>
            <a:pPr lvl="0" indent="-101600">
              <a:buSzPts val="1600"/>
              <a:buFont typeface="Arial"/>
              <a:buChar char="•"/>
            </a:pPr>
            <a:r>
              <a:rPr lang="et-EE" sz="1600" b="1" dirty="0" smtClean="0">
                <a:latin typeface="Candara"/>
                <a:ea typeface="Candara"/>
                <a:cs typeface="Candara"/>
                <a:sym typeface="Candara"/>
              </a:rPr>
              <a:t>Madalkuumuskeraamika</a:t>
            </a:r>
            <a:r>
              <a:rPr lang="et-EE" sz="1600" dirty="0" smtClean="0">
                <a:latin typeface="Candara"/>
                <a:ea typeface="Candara"/>
                <a:cs typeface="Candara"/>
                <a:sym typeface="Candara"/>
              </a:rPr>
              <a:t> – madalal temperatuuril põletatav savi (põletustemperatuur umbes 950–1100 °C). Pehme ja poorne, tavaliselt punaka või seemiskollase tooniga. Sobib hästi algajatele.</a:t>
            </a:r>
          </a:p>
          <a:p>
            <a:pPr lvl="0" indent="-101600">
              <a:buSzPts val="1600"/>
              <a:buFont typeface="Arial"/>
              <a:buChar char="•"/>
            </a:pPr>
            <a:r>
              <a:rPr lang="et-EE" sz="1600" b="1" dirty="0" smtClean="0">
                <a:latin typeface="Candara"/>
                <a:ea typeface="Candara"/>
                <a:cs typeface="Candara"/>
                <a:sym typeface="Candara"/>
              </a:rPr>
              <a:t>Kivikeraamika</a:t>
            </a:r>
            <a:r>
              <a:rPr lang="et-EE" sz="1600" dirty="0" smtClean="0">
                <a:latin typeface="Candara"/>
                <a:ea typeface="Candara"/>
                <a:cs typeface="Candara"/>
                <a:sym typeface="Candara"/>
              </a:rPr>
              <a:t> – keskmisel kuni kõrgel temperatuuril põletatav savi (põletustemperatuur 1200–1300 °C). Vastupidav ja pärast põletust veekindel. Tavaliselt halli, pruuni või seemiskollase tooniga.</a:t>
            </a:r>
          </a:p>
          <a:p>
            <a:pPr lvl="0" indent="-101600">
              <a:buSzPts val="1600"/>
              <a:buFont typeface="Arial"/>
              <a:buChar char="•"/>
            </a:pPr>
            <a:r>
              <a:rPr lang="et-EE" sz="1600" b="1" dirty="0" smtClean="0">
                <a:latin typeface="Candara"/>
                <a:ea typeface="Candara"/>
                <a:cs typeface="Candara"/>
                <a:sym typeface="Candara"/>
              </a:rPr>
              <a:t>Portselan</a:t>
            </a:r>
            <a:r>
              <a:rPr lang="et-EE" sz="1600" dirty="0" smtClean="0">
                <a:latin typeface="Candara"/>
                <a:ea typeface="Candara"/>
                <a:cs typeface="Candara"/>
                <a:sym typeface="Candara"/>
              </a:rPr>
              <a:t> – kõrgel temperatuuril põletatav kaoliinsavi (põletustemperatuur üle 1200 °C). Valge, sile ja pärast põletamist läbikumav. Selle materjaliga on keeruline töötada, kuid tulemuseks on väga peened esemed</a:t>
            </a:r>
            <a:r>
              <a:rPr lang="et-EE" sz="1600" i="0" u="none" strike="noStrike" cap="none" dirty="0" smtClean="0">
                <a:solidFill>
                  <a:srgbClr val="000000"/>
                </a:solidFill>
                <a:latin typeface="Candara"/>
                <a:ea typeface="Candara"/>
                <a:cs typeface="Candara"/>
                <a:sym typeface="Candara"/>
              </a:rPr>
              <a:t>.</a:t>
            </a:r>
            <a:endParaRPr lang="et-EE" dirty="0" smtClean="0"/>
          </a:p>
          <a:p>
            <a:pPr marL="0" marR="0" lvl="0" indent="0" algn="l" rtl="0">
              <a:lnSpc>
                <a:spcPct val="100000"/>
              </a:lnSpc>
              <a:spcBef>
                <a:spcPts val="0"/>
              </a:spcBef>
              <a:spcAft>
                <a:spcPts val="0"/>
              </a:spcAft>
              <a:buNone/>
            </a:pPr>
            <a:endParaRPr lang="et-EE" sz="1600" b="0" i="0" u="none" strike="noStrike" cap="none" dirty="0" smtClean="0">
              <a:solidFill>
                <a:srgbClr val="000000"/>
              </a:solidFill>
              <a:latin typeface="Candara"/>
              <a:ea typeface="Candara"/>
              <a:cs typeface="Candara"/>
              <a:sym typeface="Candara"/>
            </a:endParaRPr>
          </a:p>
          <a:p>
            <a:pPr lvl="0"/>
            <a:r>
              <a:rPr lang="et-EE" sz="1600" dirty="0" smtClean="0">
                <a:latin typeface="Candara"/>
                <a:ea typeface="Candara"/>
                <a:cs typeface="Candara"/>
                <a:sym typeface="Candara"/>
              </a:rPr>
              <a:t>Valige savi tüüp vastavalt oma rühma vajadustele. Algajate puhul on madalkuumuskeraamika jaoks kasutatav savi sageli kõige kasutajasõbralikum valik.</a:t>
            </a:r>
            <a:endParaRPr lang="et-EE" dirty="0" smtClean="0"/>
          </a:p>
        </p:txBody>
      </p:sp>
      <p:pic>
        <p:nvPicPr>
          <p:cNvPr id="137" name="Google Shape;137;p8"/>
          <p:cNvPicPr preferRelativeResize="0"/>
          <p:nvPr/>
        </p:nvPicPr>
        <p:blipFill>
          <a:blip r:embed="rId4">
            <a:alphaModFix/>
          </a:blip>
          <a:stretch>
            <a:fillRect/>
          </a:stretch>
        </p:blipFill>
        <p:spPr>
          <a:xfrm>
            <a:off x="7646525" y="1252689"/>
            <a:ext cx="3264476" cy="4352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3" name="Google Shape;143;p10"/>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4" name="Google Shape;144;p10"/>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5" name="Google Shape;145;p10"/>
          <p:cNvSpPr txBox="1"/>
          <p:nvPr/>
        </p:nvSpPr>
        <p:spPr>
          <a:xfrm>
            <a:off x="0" y="89588"/>
            <a:ext cx="9646500" cy="646290"/>
          </a:xfrm>
          <a:prstGeom prst="rect">
            <a:avLst/>
          </a:prstGeom>
          <a:noFill/>
          <a:ln>
            <a:noFill/>
          </a:ln>
        </p:spPr>
        <p:txBody>
          <a:bodyPr spcFirstLastPara="1" wrap="square" lIns="91425" tIns="45700" rIns="91425" bIns="45700" anchor="t" anchorCtr="0">
            <a:spAutoFit/>
          </a:bodyPr>
          <a:lstStyle/>
          <a:p>
            <a:pPr marL="457200" lvl="1"/>
            <a:r>
              <a:rPr lang="et-EE" sz="3600" b="1" dirty="0" smtClean="0">
                <a:solidFill>
                  <a:schemeClr val="lt1"/>
                </a:solidFill>
                <a:latin typeface="Candara"/>
                <a:ea typeface="Candara"/>
                <a:cs typeface="Candara"/>
                <a:sym typeface="Candara"/>
              </a:rPr>
              <a:t>Põhitööriistad</a:t>
            </a:r>
            <a:endParaRPr lang="et-EE" sz="3600" b="1" i="0" u="none" strike="noStrike" cap="none" dirty="0">
              <a:solidFill>
                <a:schemeClr val="lt1"/>
              </a:solidFill>
              <a:latin typeface="Candara"/>
              <a:ea typeface="Candara"/>
              <a:cs typeface="Candara"/>
              <a:sym typeface="Candara"/>
            </a:endParaRPr>
          </a:p>
        </p:txBody>
      </p:sp>
      <p:sp>
        <p:nvSpPr>
          <p:cNvPr id="146" name="Google Shape;146;p10"/>
          <p:cNvSpPr txBox="1"/>
          <p:nvPr/>
        </p:nvSpPr>
        <p:spPr>
          <a:xfrm>
            <a:off x="555578" y="1079936"/>
            <a:ext cx="10092000" cy="4770496"/>
          </a:xfrm>
          <a:prstGeom prst="rect">
            <a:avLst/>
          </a:prstGeom>
          <a:noFill/>
          <a:ln>
            <a:noFill/>
          </a:ln>
        </p:spPr>
        <p:txBody>
          <a:bodyPr spcFirstLastPara="1" wrap="square" lIns="91425" tIns="45700" rIns="91425" bIns="45700" anchor="t" anchorCtr="0">
            <a:spAutoFit/>
          </a:bodyPr>
          <a:lstStyle/>
          <a:p>
            <a:pPr lvl="0"/>
            <a:r>
              <a:rPr lang="et-EE" sz="1600" dirty="0" smtClean="0">
                <a:latin typeface="Candara"/>
                <a:ea typeface="Candara"/>
                <a:cs typeface="Candara"/>
                <a:sym typeface="Candara"/>
              </a:rPr>
              <a:t>Tutvustage ja selgitage keraamiliste esemete ja savinõude valmistamisel kasutatavate põhitööriistade otstarvet:</a:t>
            </a:r>
            <a:endParaRPr lang="et-EE" dirty="0" smtClean="0"/>
          </a:p>
          <a:p>
            <a:pPr marL="0" marR="0" lvl="0" indent="0" algn="l" rtl="0">
              <a:lnSpc>
                <a:spcPct val="100000"/>
              </a:lnSpc>
              <a:spcBef>
                <a:spcPts val="0"/>
              </a:spcBef>
              <a:spcAft>
                <a:spcPts val="0"/>
              </a:spcAft>
              <a:buNone/>
            </a:pPr>
            <a:endParaRPr lang="et-EE" sz="1600" b="0" i="0" u="none" strike="noStrike" cap="none" dirty="0" smtClean="0">
              <a:solidFill>
                <a:srgbClr val="000000"/>
              </a:solidFill>
              <a:latin typeface="Candara"/>
              <a:ea typeface="Candara"/>
              <a:cs typeface="Candara"/>
              <a:sym typeface="Candara"/>
            </a:endParaRPr>
          </a:p>
          <a:p>
            <a:pPr marL="182563" lvl="0" indent="-182563">
              <a:buSzPts val="1600"/>
              <a:buFont typeface="Arial"/>
              <a:buChar char="•"/>
              <a:tabLst>
                <a:tab pos="92075" algn="l"/>
              </a:tabLst>
            </a:pPr>
            <a:r>
              <a:rPr lang="et-EE" sz="1600" dirty="0" smtClean="0">
                <a:latin typeface="Candara"/>
                <a:ea typeface="Candara"/>
                <a:cs typeface="Candara"/>
                <a:sym typeface="Candara"/>
              </a:rPr>
              <a:t>taignarull – savi lahtirullimiseks ja lamedate plaatide valmistamiseks</a:t>
            </a:r>
          </a:p>
          <a:p>
            <a:pPr marL="182563" lvl="0" indent="-182563">
              <a:buSzPts val="1600"/>
              <a:buFont typeface="Arial"/>
              <a:buChar char="•"/>
              <a:tabLst>
                <a:tab pos="92075" algn="l"/>
              </a:tabLst>
            </a:pPr>
            <a:r>
              <a:rPr lang="et-EE" sz="1600" dirty="0">
                <a:latin typeface="Candara"/>
                <a:ea typeface="Candara"/>
                <a:cs typeface="Candara"/>
                <a:sym typeface="Candara"/>
              </a:rPr>
              <a:t>t</a:t>
            </a:r>
            <a:r>
              <a:rPr lang="et-EE" sz="1600" dirty="0" smtClean="0">
                <a:latin typeface="Candara"/>
                <a:ea typeface="Candara"/>
                <a:cs typeface="Candara"/>
                <a:sym typeface="Candara"/>
              </a:rPr>
              <a:t>reilabad (puidust või metallist) – pindade silumiseks ja vormi kujundamiseks</a:t>
            </a:r>
          </a:p>
          <a:p>
            <a:pPr marL="182563" lvl="0" indent="-182563">
              <a:buSzPts val="1600"/>
              <a:buFont typeface="Arial"/>
              <a:buChar char="•"/>
              <a:tabLst>
                <a:tab pos="92075" algn="l"/>
              </a:tabLst>
            </a:pPr>
            <a:r>
              <a:rPr lang="et-EE" sz="1600" dirty="0" smtClean="0">
                <a:latin typeface="Candara"/>
                <a:ea typeface="Candara"/>
                <a:cs typeface="Candara"/>
                <a:sym typeface="Candara"/>
              </a:rPr>
              <a:t>voolimispulgad – detailide vormimiseks ja kaunistamiseks</a:t>
            </a:r>
          </a:p>
          <a:p>
            <a:pPr marL="182563" lvl="0" indent="-182563">
              <a:buSzPts val="1600"/>
              <a:buFont typeface="Arial"/>
              <a:buChar char="•"/>
              <a:tabLst>
                <a:tab pos="92075" algn="l"/>
              </a:tabLst>
            </a:pPr>
            <a:r>
              <a:rPr lang="et-EE" sz="1600" dirty="0" smtClean="0">
                <a:latin typeface="Candara"/>
                <a:ea typeface="Candara"/>
                <a:cs typeface="Candara"/>
                <a:sym typeface="Candara"/>
              </a:rPr>
              <a:t>nõelatööriist – savi kraapimiseks (sälgimiseks) või lõikamiseks</a:t>
            </a:r>
          </a:p>
          <a:p>
            <a:pPr marL="182563" lvl="0" indent="-182563">
              <a:buSzPts val="1600"/>
              <a:buFont typeface="Arial"/>
              <a:buChar char="•"/>
              <a:tabLst>
                <a:tab pos="92075" algn="l"/>
              </a:tabLst>
            </a:pPr>
            <a:r>
              <a:rPr lang="et-EE" sz="1600" dirty="0" smtClean="0">
                <a:latin typeface="Candara"/>
                <a:ea typeface="Candara"/>
                <a:cs typeface="Candara"/>
                <a:sym typeface="Candara"/>
              </a:rPr>
              <a:t>käsn – pindade niisutamiseks ja silumiseks</a:t>
            </a:r>
          </a:p>
          <a:p>
            <a:pPr marL="182563" lvl="0" indent="-182563">
              <a:buSzPts val="1600"/>
              <a:buFont typeface="Arial"/>
              <a:buChar char="•"/>
              <a:tabLst>
                <a:tab pos="92075" algn="l"/>
              </a:tabLst>
            </a:pPr>
            <a:r>
              <a:rPr lang="et-EE" sz="1600" dirty="0" smtClean="0">
                <a:latin typeface="Candara"/>
                <a:ea typeface="Candara"/>
                <a:cs typeface="Candara"/>
                <a:sym typeface="Candara"/>
              </a:rPr>
              <a:t>lobrinõu – saviosade ühendamiseks (lobri on vedel savi, mida kasutatakse liimina)</a:t>
            </a:r>
          </a:p>
          <a:p>
            <a:pPr marL="182563" lvl="0" indent="-182563">
              <a:buSzPts val="1600"/>
              <a:buFont typeface="Arial"/>
              <a:buChar char="•"/>
              <a:tabLst>
                <a:tab pos="92075" algn="l"/>
              </a:tabLst>
            </a:pPr>
            <a:r>
              <a:rPr lang="et-EE" sz="1600" dirty="0" smtClean="0">
                <a:latin typeface="Candara"/>
                <a:ea typeface="Candara"/>
                <a:cs typeface="Candara"/>
                <a:sym typeface="Candara"/>
              </a:rPr>
              <a:t>lõiketraat – saviplokkide lõikamiseks</a:t>
            </a:r>
            <a:endParaRPr lang="et-EE" sz="1600" b="0" i="0" u="none" strike="noStrike" cap="none" dirty="0" smtClean="0">
              <a:solidFill>
                <a:srgbClr val="000000"/>
              </a:solidFill>
              <a:latin typeface="Candara"/>
              <a:ea typeface="Candara"/>
              <a:cs typeface="Candara"/>
              <a:sym typeface="Candara"/>
            </a:endParaRPr>
          </a:p>
          <a:p>
            <a:pPr lvl="0"/>
            <a:endParaRPr lang="et-EE" sz="1600" dirty="0" smtClean="0">
              <a:latin typeface="Candara"/>
              <a:ea typeface="Candara"/>
              <a:cs typeface="Candara"/>
              <a:sym typeface="Candara"/>
            </a:endParaRPr>
          </a:p>
          <a:p>
            <a:pPr lvl="0"/>
            <a:r>
              <a:rPr lang="et-EE" sz="1600" dirty="0" smtClean="0">
                <a:latin typeface="Candara"/>
                <a:ea typeface="Candara"/>
                <a:cs typeface="Candara"/>
                <a:sym typeface="Candara"/>
              </a:rPr>
              <a:t>Laske osalejatel tööriistu käes hoida ja uurida, kuidas need tunduvad.</a:t>
            </a:r>
            <a:endParaRPr lang="et-EE" dirty="0" smtClean="0"/>
          </a:p>
          <a:p>
            <a:pPr marL="0" marR="0" lvl="0" indent="0" algn="l" rtl="0">
              <a:lnSpc>
                <a:spcPct val="100000"/>
              </a:lnSpc>
              <a:spcBef>
                <a:spcPts val="0"/>
              </a:spcBef>
              <a:spcAft>
                <a:spcPts val="0"/>
              </a:spcAft>
              <a:buNone/>
            </a:pPr>
            <a:endParaRPr lang="et-EE" sz="1600" b="0" i="0" u="none" strike="noStrike" cap="none" dirty="0" smtClean="0">
              <a:solidFill>
                <a:srgbClr val="000000"/>
              </a:solidFill>
              <a:latin typeface="Candara"/>
              <a:ea typeface="Candara"/>
              <a:cs typeface="Candara"/>
              <a:sym typeface="Candara"/>
            </a:endParaRPr>
          </a:p>
          <a:p>
            <a:pPr lvl="0"/>
            <a:r>
              <a:rPr lang="et-EE" sz="1600" dirty="0" smtClean="0">
                <a:latin typeface="Candara"/>
                <a:ea typeface="Candara"/>
                <a:cs typeface="Candara"/>
                <a:sym typeface="Candara"/>
              </a:rPr>
              <a:t>Enne põhitegevuse alustamist demonstreerige mõnda lihtsat tehnikat:</a:t>
            </a:r>
          </a:p>
          <a:p>
            <a:pPr marL="182563" lvl="0" indent="-182563">
              <a:buFont typeface="Arial" panose="020B0604020202020204" pitchFamily="34" charset="0"/>
              <a:buChar char="•"/>
            </a:pPr>
            <a:r>
              <a:rPr lang="et-EE" sz="1600" dirty="0" smtClean="0">
                <a:latin typeface="Candara"/>
                <a:ea typeface="Candara"/>
                <a:cs typeface="Candara"/>
                <a:sym typeface="Candara"/>
              </a:rPr>
              <a:t>savi rullimine ja tasandamine</a:t>
            </a:r>
          </a:p>
          <a:p>
            <a:pPr marL="182563" lvl="0" indent="-182563">
              <a:buFont typeface="Arial" panose="020B0604020202020204" pitchFamily="34" charset="0"/>
              <a:buChar char="•"/>
            </a:pPr>
            <a:r>
              <a:rPr lang="et-EE" sz="1600" dirty="0" smtClean="0">
                <a:latin typeface="Candara"/>
                <a:ea typeface="Candara"/>
                <a:cs typeface="Candara"/>
                <a:sym typeface="Candara"/>
              </a:rPr>
              <a:t>lihtsate vormide loomine näpistamise või rullimise (keerutamise) abil</a:t>
            </a:r>
          </a:p>
          <a:p>
            <a:pPr marL="182563" lvl="0" indent="-182563">
              <a:buFont typeface="Arial" panose="020B0604020202020204" pitchFamily="34" charset="0"/>
              <a:buChar char="•"/>
            </a:pPr>
            <a:r>
              <a:rPr lang="et-EE" sz="1600" dirty="0" smtClean="0">
                <a:latin typeface="Candara"/>
                <a:ea typeface="Candara"/>
                <a:cs typeface="Candara"/>
                <a:sym typeface="Candara"/>
              </a:rPr>
              <a:t>saviosade ühendamine lobri abil</a:t>
            </a:r>
          </a:p>
          <a:p>
            <a:pPr marL="182563" lvl="0" indent="-182563">
              <a:buFont typeface="Arial" panose="020B0604020202020204" pitchFamily="34" charset="0"/>
              <a:buChar char="•"/>
            </a:pPr>
            <a:r>
              <a:rPr lang="et-EE" sz="1600" dirty="0" smtClean="0">
                <a:latin typeface="Candara"/>
                <a:ea typeface="Candara"/>
                <a:cs typeface="Candara"/>
                <a:sym typeface="Candara"/>
              </a:rPr>
              <a:t>lihtsa pinnatekstuuri lisamine</a:t>
            </a:r>
          </a:p>
          <a:p>
            <a:pPr lvl="0"/>
            <a:r>
              <a:rPr lang="et-EE" sz="1600" dirty="0">
                <a:latin typeface="Candara"/>
                <a:ea typeface="Candara"/>
                <a:cs typeface="Candara"/>
                <a:sym typeface="Candara"/>
              </a:rPr>
              <a:t>D</a:t>
            </a:r>
            <a:r>
              <a:rPr lang="et-EE" sz="1600" dirty="0" smtClean="0">
                <a:latin typeface="Candara"/>
                <a:ea typeface="Candara"/>
                <a:cs typeface="Candara"/>
                <a:sym typeface="Candara"/>
              </a:rPr>
              <a:t>emonstratsioon olgu lühike ja kaasav. Veenduge, et kõik osalejad näevad hästi või, kui rühm on suur, kasutage kaamerat ja projektorit.</a:t>
            </a:r>
            <a:endParaRPr lang="et-E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n-US" sz="2800" dirty="0" err="1" smtClean="0">
                <a:solidFill>
                  <a:schemeClr val="bg1"/>
                </a:solidFill>
                <a:latin typeface="Candara" pitchFamily="34" charset="0"/>
              </a:rPr>
              <a:t>Aitäh</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tähelepanu</a:t>
            </a:r>
            <a:r>
              <a:rPr lang="en-US" sz="2800" dirty="0" smtClean="0">
                <a:solidFill>
                  <a:schemeClr val="bg1"/>
                </a:solidFill>
                <a:latin typeface="Candara" pitchFamily="34" charset="0"/>
              </a:rPr>
              <a:t> </a:t>
            </a:r>
            <a:r>
              <a:rPr lang="en-US" sz="2800" dirty="0" err="1" smtClean="0">
                <a:solidFill>
                  <a:schemeClr val="bg1"/>
                </a:solidFill>
                <a:latin typeface="Candara" pitchFamily="34" charset="0"/>
              </a:rPr>
              <a:t>eest</a:t>
            </a:r>
            <a:endParaRPr dirty="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lvl="0" algn="ctr">
              <a:buSzPts val="1600"/>
            </a:pPr>
            <a:r>
              <a:rPr lang="en-US" sz="2800" dirty="0" err="1" smtClean="0">
                <a:solidFill>
                  <a:schemeClr val="tx2">
                    <a:lumMod val="50000"/>
                  </a:schemeClr>
                </a:solidFill>
                <a:latin typeface="Candara" pitchFamily="34" charset="0"/>
              </a:rPr>
              <a:t>Partnerid</a:t>
            </a:r>
            <a:r>
              <a:rPr lang="en-GB" sz="2800" b="1" i="0" u="none" strike="noStrike" cap="none" dirty="0" smtClean="0">
                <a:solidFill>
                  <a:schemeClr val="tx2">
                    <a:lumMod val="50000"/>
                  </a:schemeClr>
                </a:solidFill>
                <a:latin typeface="Candara" pitchFamily="34" charset="0"/>
                <a:ea typeface="Calibri"/>
                <a:cs typeface="Calibri"/>
                <a:sym typeface="Calibri"/>
              </a:rPr>
              <a:t> </a:t>
            </a:r>
            <a:endParaRPr sz="2800" b="0" i="0" u="none" strike="noStrike" cap="none" dirty="0">
              <a:solidFill>
                <a:schemeClr val="tx2">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Google Shape;87;p1">
            <a:extLst>
              <a:ext uri="{FF2B5EF4-FFF2-40B4-BE49-F238E27FC236}">
                <a16:creationId xmlns="" xmlns:a16="http://schemas.microsoft.com/office/drawing/2014/main" id="{9FFF2E58-2E28-BE29-B86E-1A0B409A2824}"/>
              </a:ext>
            </a:extLst>
          </p:cNvPr>
          <p:cNvSpPr txBox="1"/>
          <p:nvPr/>
        </p:nvSpPr>
        <p:spPr>
          <a:xfrm>
            <a:off x="2630156" y="6221372"/>
            <a:ext cx="7738961" cy="430847"/>
          </a:xfrm>
          <a:prstGeom prst="rect">
            <a:avLst/>
          </a:prstGeom>
          <a:noFill/>
          <a:ln>
            <a:noFill/>
          </a:ln>
        </p:spPr>
        <p:txBody>
          <a:bodyPr spcFirstLastPara="1" wrap="square" lIns="91425" tIns="45700" rIns="91425" bIns="45700" anchor="t" anchorCtr="0">
            <a:spAutoFit/>
          </a:bodyPr>
          <a:lstStyle/>
          <a:p>
            <a:pPr lvl="0" algn="just">
              <a:buSzPts val="1050"/>
            </a:pPr>
            <a:r>
              <a:rPr lang="et-EE" sz="1100" i="1" dirty="0" smtClean="0">
                <a:solidFill>
                  <a:srgbClr val="222222"/>
                </a:solidFill>
                <a:latin typeface="Calibri" panose="020F0502020204030204" pitchFamily="34" charset="0"/>
              </a:rPr>
              <a:t>Rahastanud Euroopa Liit. Käesolevas materjalis esitatud seisukohad ja arvamused on üksnes autori(te) omad ega pruugi kajastada Euroopa Liidu ega Haridus- ja Noorteameti seisukohti. Euroopa Liit ega toetuse andja ei vastuta nende eest.</a:t>
            </a:r>
            <a:endParaRPr lang="et-EE" sz="11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ET_Co-fundedbytheEU_RGB_POS.png"/>
          <p:cNvPicPr>
            <a:picLocks noChangeAspect="1"/>
          </p:cNvPicPr>
          <p:nvPr/>
        </p:nvPicPr>
        <p:blipFill>
          <a:blip r:embed="rId12"/>
          <a:stretch>
            <a:fillRect/>
          </a:stretch>
        </p:blipFill>
        <p:spPr>
          <a:xfrm>
            <a:off x="408373" y="6156558"/>
            <a:ext cx="2068212" cy="519313"/>
          </a:xfrm>
          <a:prstGeom prst="rect">
            <a:avLst/>
          </a:prstGeom>
        </p:spPr>
      </p:pic>
      <p:pic>
        <p:nvPicPr>
          <p:cNvPr id="18" name="17 - Εικόνα" descr="cc-brand-1.png"/>
          <p:cNvPicPr>
            <a:picLocks noChangeAspect="1"/>
          </p:cNvPicPr>
          <p:nvPr/>
        </p:nvPicPr>
        <p:blipFill>
          <a:blip r:embed="rId13"/>
          <a:stretch>
            <a:fillRect/>
          </a:stretch>
        </p:blipFill>
        <p:spPr>
          <a:xfrm>
            <a:off x="10617693" y="6041931"/>
            <a:ext cx="1574307" cy="816069"/>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995</Words>
  <Application>Microsoft Office PowerPoint</Application>
  <PresentationFormat>Προσαρμογή</PresentationFormat>
  <Paragraphs>86</Paragraphs>
  <Slides>9</Slides>
  <Notes>9</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vt:i4>
      </vt:variant>
    </vt:vector>
  </HeadingPairs>
  <TitlesOfParts>
    <vt:vector size="14"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90</cp:revision>
  <dcterms:created xsi:type="dcterms:W3CDTF">2024-06-10T15:48:53Z</dcterms:created>
  <dcterms:modified xsi:type="dcterms:W3CDTF">2026-05-06T19:32:03Z</dcterms:modified>
</cp:coreProperties>
</file>