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62" r:id="rId4"/>
    <p:sldId id="263" r:id="rId5"/>
    <p:sldId id="264" r:id="rId6"/>
    <p:sldId id="265"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vPhAD1tvHieZ9hYmV5H7dDc6W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8.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xmlns="" val="28319731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36384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3159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523282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24d98dd386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7" name="Google Shape;147;g324d98dd38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551283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24d98dd386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7" name="Google Shape;157;g324d98dd38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153398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5"/>
          <p:cNvSpPr txBox="1"/>
          <p:nvPr/>
        </p:nvSpPr>
        <p:spPr>
          <a:xfrm>
            <a:off x="0" y="2708872"/>
            <a:ext cx="12191999" cy="1384954"/>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t-EE" sz="2800" b="1" dirty="0" smtClean="0">
                <a:solidFill>
                  <a:srgbClr val="FFFFFF"/>
                </a:solidFill>
                <a:latin typeface="Candara"/>
                <a:ea typeface="Candara"/>
                <a:cs typeface="Candara"/>
                <a:sym typeface="Candara"/>
              </a:rPr>
              <a:t>KOOLITUSPROGRAMM</a:t>
            </a: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a:p>
            <a:pPr lvl="0" algn="ctr"/>
            <a:r>
              <a:rPr lang="et-EE" sz="2800" b="1" dirty="0" smtClean="0">
                <a:solidFill>
                  <a:srgbClr val="FFFFFF"/>
                </a:solidFill>
                <a:latin typeface="Candara"/>
                <a:ea typeface="Candara"/>
                <a:cs typeface="Candara"/>
                <a:sym typeface="Candara"/>
              </a:rPr>
              <a:t>ÕPPEMOODUL 2: Loovus ja ökodisain keraamikakunsti ja pärandi kaudu</a:t>
            </a:r>
            <a:endParaRPr lang="et-EE" sz="2800" b="1" dirty="0">
              <a:solidFill>
                <a:srgbClr val="FFFFFF"/>
              </a:solidFill>
              <a:latin typeface="Candara"/>
              <a:ea typeface="Candara"/>
              <a:cs typeface="Candara"/>
              <a:sym typeface="Candara"/>
            </a:endParaRPr>
          </a:p>
        </p:txBody>
      </p:sp>
      <p:sp>
        <p:nvSpPr>
          <p:cNvPr id="86" name="Google Shape;86;p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0" name="9 - Εικόνα" descr="ET_Co-fundedbytheEU_RGB_POS.png"/>
          <p:cNvPicPr>
            <a:picLocks noChangeAspect="1"/>
          </p:cNvPicPr>
          <p:nvPr/>
        </p:nvPicPr>
        <p:blipFill>
          <a:blip r:embed="rId4"/>
          <a:stretch>
            <a:fillRect/>
          </a:stretch>
        </p:blipFill>
        <p:spPr>
          <a:xfrm>
            <a:off x="408373" y="6156558"/>
            <a:ext cx="2068212" cy="519313"/>
          </a:xfrm>
          <a:prstGeom prst="rect">
            <a:avLst/>
          </a:prstGeom>
        </p:spPr>
      </p:pic>
      <p:pic>
        <p:nvPicPr>
          <p:cNvPr id="11" name="10 - Εικόνα" descr="cc-brand-1.png"/>
          <p:cNvPicPr>
            <a:picLocks noChangeAspect="1"/>
          </p:cNvPicPr>
          <p:nvPr/>
        </p:nvPicPr>
        <p:blipFill>
          <a:blip r:embed="rId5"/>
          <a:stretch>
            <a:fillRect/>
          </a:stretch>
        </p:blipFill>
        <p:spPr>
          <a:xfrm>
            <a:off x="10617693" y="6041931"/>
            <a:ext cx="1574307" cy="8160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738554" y="1590682"/>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7" name="Google Shape;97;p2"/>
          <p:cNvSpPr txBox="1"/>
          <p:nvPr/>
        </p:nvSpPr>
        <p:spPr>
          <a:xfrm>
            <a:off x="859075" y="2074775"/>
            <a:ext cx="10643700" cy="1231066"/>
          </a:xfrm>
          <a:prstGeom prst="rect">
            <a:avLst/>
          </a:prstGeom>
          <a:noFill/>
          <a:ln>
            <a:noFill/>
          </a:ln>
        </p:spPr>
        <p:txBody>
          <a:bodyPr spcFirstLastPara="1" wrap="square" lIns="91425" tIns="45700" rIns="91425" bIns="45700" anchor="t" anchorCtr="0">
            <a:spAutoFit/>
          </a:bodyPr>
          <a:lstStyle/>
          <a:p>
            <a:pPr lvl="0" algn="ctr">
              <a:spcBef>
                <a:spcPts val="1200"/>
              </a:spcBef>
              <a:buSzPts val="2800"/>
            </a:pPr>
            <a:r>
              <a:rPr lang="et-EE" sz="3200" b="1" dirty="0" smtClean="0">
                <a:solidFill>
                  <a:schemeClr val="lt1"/>
                </a:solidFill>
                <a:latin typeface="Candara"/>
                <a:ea typeface="Candara"/>
                <a:cs typeface="Candara"/>
                <a:sym typeface="Candara"/>
              </a:rPr>
              <a:t>2. TUND: Kohalikust </a:t>
            </a:r>
            <a:r>
              <a:rPr lang="et-EE" sz="3200" b="1" dirty="0">
                <a:solidFill>
                  <a:schemeClr val="lt1"/>
                </a:solidFill>
                <a:latin typeface="Candara"/>
                <a:ea typeface="Candara"/>
                <a:cs typeface="Candara"/>
                <a:sym typeface="Candara"/>
              </a:rPr>
              <a:t>keraamikapärandist </a:t>
            </a:r>
            <a:r>
              <a:rPr lang="et-EE" sz="3200" b="1" dirty="0" smtClean="0">
                <a:solidFill>
                  <a:schemeClr val="lt1"/>
                </a:solidFill>
                <a:latin typeface="Candara"/>
                <a:ea typeface="Candara"/>
                <a:cs typeface="Candara"/>
                <a:sym typeface="Candara"/>
              </a:rPr>
              <a:t>inspireeritud funktsionaalse </a:t>
            </a:r>
            <a:r>
              <a:rPr lang="et-EE" sz="3200" b="1" dirty="0">
                <a:solidFill>
                  <a:schemeClr val="lt1"/>
                </a:solidFill>
                <a:latin typeface="Candara"/>
                <a:ea typeface="Candara"/>
                <a:cs typeface="Candara"/>
                <a:sym typeface="Candara"/>
              </a:rPr>
              <a:t>eseme </a:t>
            </a:r>
            <a:r>
              <a:rPr lang="et-EE" sz="3200" b="1" dirty="0" smtClean="0">
                <a:solidFill>
                  <a:schemeClr val="lt1"/>
                </a:solidFill>
                <a:latin typeface="Candara"/>
                <a:ea typeface="Candara"/>
                <a:cs typeface="Candara"/>
                <a:sym typeface="Candara"/>
              </a:rPr>
              <a:t>kavandamine</a:t>
            </a:r>
            <a:endParaRPr lang="et-EE" sz="3200" b="0" i="0" u="none" strike="noStrike" cap="none" dirty="0">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0" name="Google Shape;140;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1" name="Google Shape;141;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2" name="Google Shape;142;p9"/>
          <p:cNvSpPr txBox="1"/>
          <p:nvPr/>
        </p:nvSpPr>
        <p:spPr>
          <a:xfrm>
            <a:off x="0" y="89588"/>
            <a:ext cx="10911000" cy="461624"/>
          </a:xfrm>
          <a:prstGeom prst="rect">
            <a:avLst/>
          </a:prstGeom>
          <a:noFill/>
          <a:ln>
            <a:noFill/>
          </a:ln>
        </p:spPr>
        <p:txBody>
          <a:bodyPr spcFirstLastPara="1" wrap="square" lIns="91425" tIns="45700" rIns="91425" bIns="45700" anchor="t" anchorCtr="0">
            <a:spAutoFit/>
          </a:bodyPr>
          <a:lstStyle/>
          <a:p>
            <a:pPr marL="457200" lvl="1"/>
            <a:r>
              <a:rPr lang="et-EE" sz="2400" b="1" dirty="0" smtClean="0">
                <a:solidFill>
                  <a:schemeClr val="lt1"/>
                </a:solidFill>
                <a:latin typeface="Candara"/>
                <a:ea typeface="Candara"/>
                <a:cs typeface="Candara"/>
                <a:sym typeface="Candara"/>
              </a:rPr>
              <a:t>Loovtegevus: Funktsionaalse savieseme kavandamine ja vormimine</a:t>
            </a:r>
            <a:endParaRPr lang="et-EE" dirty="0"/>
          </a:p>
        </p:txBody>
      </p:sp>
      <p:sp>
        <p:nvSpPr>
          <p:cNvPr id="143" name="Google Shape;143;p9"/>
          <p:cNvSpPr txBox="1"/>
          <p:nvPr/>
        </p:nvSpPr>
        <p:spPr>
          <a:xfrm>
            <a:off x="484050" y="973650"/>
            <a:ext cx="7067100" cy="6001603"/>
          </a:xfrm>
          <a:prstGeom prst="rect">
            <a:avLst/>
          </a:prstGeom>
          <a:noFill/>
          <a:ln>
            <a:noFill/>
          </a:ln>
        </p:spPr>
        <p:txBody>
          <a:bodyPr spcFirstLastPara="1" wrap="square" lIns="91425" tIns="45700" rIns="91425" bIns="45700" anchor="t" anchorCtr="0">
            <a:spAutoFit/>
          </a:bodyPr>
          <a:lstStyle/>
          <a:p>
            <a:pPr lvl="0"/>
            <a:r>
              <a:rPr lang="et-EE" sz="1600" b="1" dirty="0" smtClean="0">
                <a:latin typeface="Candara"/>
                <a:ea typeface="Candara"/>
                <a:cs typeface="Candara"/>
                <a:sym typeface="Candara"/>
              </a:rPr>
              <a:t>Eesmärk</a:t>
            </a:r>
            <a:r>
              <a:rPr lang="et-EE" sz="1600" b="1" i="0" u="none" strike="noStrike" cap="none" dirty="0" smtClean="0">
                <a:solidFill>
                  <a:srgbClr val="000000"/>
                </a:solidFill>
                <a:latin typeface="Candara"/>
                <a:ea typeface="Candara"/>
                <a:cs typeface="Candara"/>
                <a:sym typeface="Candara"/>
              </a:rPr>
              <a:t>:</a:t>
            </a:r>
            <a:r>
              <a:rPr lang="et-EE" sz="1600" b="0" i="0" u="none" strike="noStrike" cap="none" dirty="0" smtClean="0">
                <a:solidFill>
                  <a:srgbClr val="000000"/>
                </a:solidFill>
                <a:latin typeface="Candara"/>
                <a:ea typeface="Candara"/>
                <a:cs typeface="Candara"/>
                <a:sym typeface="Candara"/>
              </a:rPr>
              <a:t/>
            </a:r>
            <a:br>
              <a:rPr lang="et-EE" sz="1600" b="0" i="0" u="none" strike="noStrike" cap="none" dirty="0" smtClean="0">
                <a:solidFill>
                  <a:srgbClr val="000000"/>
                </a:solidFill>
                <a:latin typeface="Candara"/>
                <a:ea typeface="Candara"/>
                <a:cs typeface="Candara"/>
                <a:sym typeface="Candara"/>
              </a:rPr>
            </a:br>
            <a:r>
              <a:rPr lang="et-EE" sz="1600" dirty="0" smtClean="0">
                <a:latin typeface="Candara"/>
                <a:ea typeface="Candara"/>
                <a:cs typeface="Candara"/>
                <a:sym typeface="Candara"/>
              </a:rPr>
              <a:t>Selles tunni osas alustavad õppijad oma funktsionaalse keraamilise eseme vormimist – see võib olla tass, kauss või väike vaas –, lähtudes Narva kultuuri traditsioonilisest keraamikast. Eesmärk on ühendada ajaloolised eeskujud isikliku loovusega ning süvendada arusaamist vormist, funktsioonist ja tähendusest keraamikadisainis.</a:t>
            </a:r>
            <a:endParaRPr lang="et-EE" dirty="0" smtClean="0"/>
          </a:p>
          <a:p>
            <a:pPr marL="0" marR="0" lvl="0" indent="0" algn="l" rtl="0">
              <a:lnSpc>
                <a:spcPct val="100000"/>
              </a:lnSpc>
              <a:spcBef>
                <a:spcPts val="0"/>
              </a:spcBef>
              <a:spcAft>
                <a:spcPts val="0"/>
              </a:spcAft>
              <a:buNone/>
            </a:pPr>
            <a:endParaRPr lang="et-EE" sz="1600" b="0" i="0" u="none" strike="noStrike" cap="none" dirty="0" smtClean="0">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t-EE" sz="1600" b="1" dirty="0" smtClean="0">
                <a:latin typeface="Candara"/>
                <a:ea typeface="Candara"/>
                <a:cs typeface="Candara"/>
                <a:sym typeface="Candara"/>
              </a:rPr>
              <a:t>Vajalikud materjalid</a:t>
            </a:r>
            <a:r>
              <a:rPr lang="et-EE" sz="1600" b="1" i="0" u="none" strike="noStrike" cap="none" dirty="0" smtClean="0">
                <a:solidFill>
                  <a:srgbClr val="000000"/>
                </a:solidFill>
                <a:latin typeface="Candara"/>
                <a:ea typeface="Candara"/>
                <a:cs typeface="Candara"/>
                <a:sym typeface="Candara"/>
              </a:rPr>
              <a:t>:</a:t>
            </a:r>
            <a:endParaRPr lang="et-EE" sz="1600" b="0" i="0" u="none" strike="noStrike" cap="none" dirty="0" smtClean="0">
              <a:solidFill>
                <a:srgbClr val="000000"/>
              </a:solidFill>
              <a:latin typeface="Candara"/>
              <a:ea typeface="Candara"/>
              <a:cs typeface="Candara"/>
              <a:sym typeface="Candara"/>
            </a:endParaRPr>
          </a:p>
          <a:p>
            <a:pPr marL="285750" lvl="0" indent="-285750">
              <a:buSzPts val="1600"/>
              <a:buFont typeface="Arial"/>
              <a:buChar char="•"/>
            </a:pPr>
            <a:r>
              <a:rPr lang="et-EE" sz="1600" dirty="0" smtClean="0">
                <a:latin typeface="Candara"/>
                <a:ea typeface="Candara"/>
                <a:cs typeface="Candara"/>
                <a:sym typeface="Candara"/>
              </a:rPr>
              <a:t>savi (sobiv käsitsi vormimiseks)</a:t>
            </a:r>
          </a:p>
          <a:p>
            <a:pPr marL="285750" lvl="0" indent="-285750">
              <a:buSzPts val="1600"/>
              <a:buFont typeface="Arial"/>
              <a:buChar char="•"/>
            </a:pPr>
            <a:r>
              <a:rPr lang="et-EE" sz="1600" dirty="0" smtClean="0">
                <a:latin typeface="Candara"/>
                <a:ea typeface="Candara"/>
                <a:cs typeface="Candara"/>
                <a:sym typeface="Candara"/>
              </a:rPr>
              <a:t>keraamika põhitööriistad: puidust treilabad, silmusrauad, voolimispulgad, käsnad</a:t>
            </a:r>
          </a:p>
          <a:p>
            <a:pPr marL="285750" lvl="0" indent="-285750">
              <a:buSzPts val="1600"/>
              <a:buFont typeface="Arial"/>
              <a:buChar char="•"/>
            </a:pPr>
            <a:r>
              <a:rPr lang="et-EE" sz="1600" dirty="0" smtClean="0">
                <a:latin typeface="Candara"/>
                <a:ea typeface="Candara"/>
                <a:cs typeface="Candara"/>
                <a:sym typeface="Candara"/>
              </a:rPr>
              <a:t>looduslikud materjalid (nt kuivatatud taimed, teokarbid) tekstuuri ja kaunistuste loomiseks</a:t>
            </a:r>
          </a:p>
          <a:p>
            <a:pPr marL="285750" lvl="0" indent="-285750">
              <a:buSzPts val="1600"/>
              <a:buFont typeface="Arial"/>
              <a:buChar char="•"/>
            </a:pPr>
            <a:r>
              <a:rPr lang="et-EE" sz="1600" dirty="0" smtClean="0">
                <a:latin typeface="Candara"/>
                <a:ea typeface="Candara"/>
                <a:cs typeface="Candara"/>
                <a:sym typeface="Candara"/>
              </a:rPr>
              <a:t>joonistuspaber ja pliiatsid (vajaduse korral kiirete visandite tegemiseks)</a:t>
            </a:r>
          </a:p>
          <a:p>
            <a:pPr marL="285750" lvl="0" indent="-285750">
              <a:buSzPts val="1600"/>
              <a:buFont typeface="Arial"/>
              <a:buChar char="•"/>
            </a:pPr>
            <a:r>
              <a:rPr lang="et-EE" sz="1600" dirty="0" smtClean="0">
                <a:latin typeface="Candara"/>
                <a:ea typeface="Candara"/>
                <a:cs typeface="Candara"/>
                <a:sym typeface="Candara"/>
              </a:rPr>
              <a:t>põlled või kaitsekatted</a:t>
            </a:r>
          </a:p>
          <a:p>
            <a:pPr marL="285750" lvl="0" indent="-285750">
              <a:buSzPts val="1600"/>
              <a:buFont typeface="Arial"/>
              <a:buChar char="•"/>
            </a:pPr>
            <a:r>
              <a:rPr lang="et-EE" sz="1600" dirty="0" smtClean="0">
                <a:latin typeface="Candara"/>
                <a:ea typeface="Candara"/>
                <a:cs typeface="Candara"/>
                <a:sym typeface="Candara"/>
              </a:rPr>
              <a:t>veekausid, voolimisalused või matid, mille peal töötada</a:t>
            </a:r>
            <a:endParaRPr lang="et-EE" dirty="0" smtClean="0"/>
          </a:p>
          <a:p>
            <a:pPr marL="0" marR="0" lvl="0" indent="0" algn="l" rtl="0">
              <a:lnSpc>
                <a:spcPct val="100000"/>
              </a:lnSpc>
              <a:spcBef>
                <a:spcPts val="0"/>
              </a:spcBef>
              <a:spcAft>
                <a:spcPts val="0"/>
              </a:spcAft>
              <a:buNone/>
            </a:pPr>
            <a:endParaRPr lang="et-EE" sz="1600" b="0" i="0" u="none" strike="noStrike" cap="none" dirty="0" smtClean="0">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t-EE" sz="1600" b="1" dirty="0" smtClean="0">
                <a:latin typeface="Candara"/>
                <a:ea typeface="Candara"/>
                <a:cs typeface="Candara"/>
                <a:sym typeface="Candara"/>
              </a:rPr>
              <a:t>Tööj</a:t>
            </a:r>
            <a:r>
              <a:rPr lang="et-EE" sz="1600" b="1" i="0" u="none" strike="noStrike" cap="none" dirty="0" smtClean="0">
                <a:solidFill>
                  <a:srgbClr val="000000"/>
                </a:solidFill>
                <a:latin typeface="Candara"/>
                <a:ea typeface="Candara"/>
                <a:cs typeface="Candara"/>
                <a:sym typeface="Candara"/>
              </a:rPr>
              <a:t>uhised ja lähenemine:</a:t>
            </a:r>
            <a:endParaRPr lang="et-EE" sz="1600" b="0" i="0" u="none" strike="noStrike" cap="none" dirty="0" smtClean="0">
              <a:solidFill>
                <a:srgbClr val="000000"/>
              </a:solidFill>
              <a:latin typeface="Candara"/>
              <a:ea typeface="Candara"/>
              <a:cs typeface="Candara"/>
              <a:sym typeface="Candara"/>
            </a:endParaRPr>
          </a:p>
          <a:p>
            <a:pPr lvl="0"/>
            <a:r>
              <a:rPr lang="et-EE" sz="1600" dirty="0" smtClean="0">
                <a:latin typeface="Candara"/>
                <a:ea typeface="Candara"/>
                <a:cs typeface="Candara"/>
                <a:sym typeface="Candara"/>
              </a:rPr>
              <a:t>Alustage sellest, et palute osalejatel meenutada Narva kultuuri keraamika iseloomulikke tunnuseid</a:t>
            </a:r>
            <a:r>
              <a:rPr lang="et-EE" sz="1600" b="0" i="0" u="none" strike="noStrike" cap="none" dirty="0" smtClean="0">
                <a:solidFill>
                  <a:srgbClr val="000000"/>
                </a:solidFill>
                <a:latin typeface="Candara"/>
                <a:ea typeface="Candara"/>
                <a:cs typeface="Candara"/>
                <a:sym typeface="Candara"/>
              </a:rPr>
              <a:t>:</a:t>
            </a:r>
            <a:endParaRPr lang="et-EE" dirty="0" smtClean="0"/>
          </a:p>
          <a:p>
            <a:pPr marL="285750" lvl="0" indent="-285750">
              <a:buSzPts val="1600"/>
              <a:buFont typeface="Arial"/>
              <a:buChar char="•"/>
            </a:pPr>
            <a:r>
              <a:rPr lang="et-EE" sz="1600" dirty="0" smtClean="0">
                <a:latin typeface="Candara"/>
                <a:ea typeface="Candara"/>
                <a:cs typeface="Candara"/>
                <a:sym typeface="Candara"/>
              </a:rPr>
              <a:t>paksuseinalised anumad,</a:t>
            </a:r>
          </a:p>
          <a:p>
            <a:pPr marL="285750" lvl="0" indent="-285750">
              <a:buSzPts val="1600"/>
              <a:buFont typeface="Arial"/>
              <a:buChar char="•"/>
            </a:pPr>
            <a:r>
              <a:rPr lang="et-EE" sz="1600" dirty="0" smtClean="0">
                <a:latin typeface="Candara"/>
                <a:ea typeface="Candara"/>
                <a:cs typeface="Candara"/>
                <a:sym typeface="Candara"/>
              </a:rPr>
              <a:t>lihtsad ja funktsionaalsed vormid,</a:t>
            </a:r>
          </a:p>
          <a:p>
            <a:pPr marL="285750" lvl="0" indent="-285750">
              <a:buSzPts val="1600"/>
              <a:buFont typeface="Arial"/>
              <a:buChar char="•"/>
            </a:pPr>
            <a:r>
              <a:rPr lang="et-EE" sz="1600" dirty="0" smtClean="0">
                <a:latin typeface="Candara"/>
                <a:ea typeface="Candara"/>
                <a:cs typeface="Candara"/>
                <a:sym typeface="Candara"/>
              </a:rPr>
              <a:t>käsitsi vajutatud tekstuurid (sõrmejäljed, kammitaolised mustrid, lohud),</a:t>
            </a:r>
          </a:p>
          <a:p>
            <a:pPr marL="285750" lvl="0" indent="-285750">
              <a:buSzPts val="1600"/>
              <a:buFont typeface="Arial"/>
              <a:buChar char="•"/>
            </a:pPr>
            <a:r>
              <a:rPr lang="et-EE" sz="1600" dirty="0" smtClean="0">
                <a:latin typeface="Candara"/>
                <a:ea typeface="Candara"/>
                <a:cs typeface="Candara"/>
                <a:sym typeface="Candara"/>
              </a:rPr>
              <a:t>looduslike materjalide lisamine savimassi.</a:t>
            </a:r>
            <a:endParaRPr lang="et-EE" dirty="0"/>
          </a:p>
        </p:txBody>
      </p:sp>
      <p:pic>
        <p:nvPicPr>
          <p:cNvPr id="144" name="Google Shape;144;p9"/>
          <p:cNvPicPr preferRelativeResize="0"/>
          <p:nvPr/>
        </p:nvPicPr>
        <p:blipFill>
          <a:blip r:embed="rId4">
            <a:alphaModFix/>
          </a:blip>
          <a:stretch>
            <a:fillRect/>
          </a:stretch>
        </p:blipFill>
        <p:spPr>
          <a:xfrm>
            <a:off x="7688800" y="1090599"/>
            <a:ext cx="3957373" cy="52764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g324d98dd386_0_1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0" name="Google Shape;150;g324d98dd386_0_18"/>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51" name="Google Shape;151;g324d98dd386_0_18"/>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52" name="Google Shape;152;g324d98dd386_0_18"/>
          <p:cNvSpPr txBox="1"/>
          <p:nvPr/>
        </p:nvSpPr>
        <p:spPr>
          <a:xfrm>
            <a:off x="0" y="89588"/>
            <a:ext cx="10911000" cy="461624"/>
          </a:xfrm>
          <a:prstGeom prst="rect">
            <a:avLst/>
          </a:prstGeom>
          <a:noFill/>
          <a:ln>
            <a:noFill/>
          </a:ln>
        </p:spPr>
        <p:txBody>
          <a:bodyPr spcFirstLastPara="1" wrap="square" lIns="91425" tIns="45700" rIns="91425" bIns="45700" anchor="t" anchorCtr="0">
            <a:spAutoFit/>
          </a:bodyPr>
          <a:lstStyle/>
          <a:p>
            <a:pPr marL="457200" lvl="1"/>
            <a:r>
              <a:rPr lang="et-EE" sz="2400" b="1" dirty="0" smtClean="0">
                <a:solidFill>
                  <a:schemeClr val="lt1"/>
                </a:solidFill>
                <a:latin typeface="Candara"/>
                <a:ea typeface="Candara"/>
                <a:cs typeface="Candara"/>
                <a:sym typeface="Candara"/>
              </a:rPr>
              <a:t>Loovtegevus: Funktsionaalse savieseme kavandamine ja vormimine</a:t>
            </a:r>
            <a:endParaRPr lang="et-EE" sz="2400" b="1" dirty="0">
              <a:solidFill>
                <a:schemeClr val="lt1"/>
              </a:solidFill>
              <a:latin typeface="Candara"/>
              <a:ea typeface="Candara"/>
              <a:cs typeface="Candara"/>
              <a:sym typeface="Candara"/>
            </a:endParaRPr>
          </a:p>
        </p:txBody>
      </p:sp>
      <p:sp>
        <p:nvSpPr>
          <p:cNvPr id="153" name="Google Shape;153;g324d98dd386_0_18"/>
          <p:cNvSpPr txBox="1"/>
          <p:nvPr/>
        </p:nvSpPr>
        <p:spPr>
          <a:xfrm>
            <a:off x="484050" y="973650"/>
            <a:ext cx="6993300" cy="6001603"/>
          </a:xfrm>
          <a:prstGeom prst="rect">
            <a:avLst/>
          </a:prstGeom>
          <a:noFill/>
          <a:ln>
            <a:noFill/>
          </a:ln>
        </p:spPr>
        <p:txBody>
          <a:bodyPr spcFirstLastPara="1" wrap="square" lIns="91425" tIns="45700" rIns="91425" bIns="45700" anchor="t" anchorCtr="0">
            <a:spAutoFit/>
          </a:bodyPr>
          <a:lstStyle/>
          <a:p>
            <a:pPr lvl="0"/>
            <a:r>
              <a:rPr lang="et-EE" sz="1600" dirty="0" smtClean="0">
                <a:latin typeface="Candara"/>
                <a:ea typeface="Candara"/>
                <a:cs typeface="Candara"/>
                <a:sym typeface="Candara"/>
              </a:rPr>
              <a:t>Laske õppijatel valida, millist eset nad soovivad luua – midagi, mida nad saaksid igapäevaelus kasutada. See võib olla tass, millest oleks mõnus teed juua, kauss kööki või vaas aknalauale. Paluge neil mõelda mitte ainult eseme välimusele, vaid ka järgmistele küsimustele:</a:t>
            </a:r>
            <a:endParaRPr lang="et-EE" dirty="0" smtClean="0"/>
          </a:p>
          <a:p>
            <a:pPr marL="295275" lvl="0" indent="-295275">
              <a:buSzPts val="1600"/>
              <a:buFont typeface="Arial"/>
              <a:buChar char="•"/>
            </a:pPr>
            <a:r>
              <a:rPr lang="et-EE" sz="1600" dirty="0" smtClean="0">
                <a:latin typeface="Candara"/>
                <a:ea typeface="Candara"/>
                <a:cs typeface="Candara"/>
                <a:sym typeface="Candara"/>
              </a:rPr>
              <a:t>Millist rolli see ese nende kodus või elus mängima hakkab?</a:t>
            </a:r>
          </a:p>
          <a:p>
            <a:pPr marL="295275" lvl="0" indent="-295275">
              <a:buSzPts val="1600"/>
              <a:buFont typeface="Arial"/>
              <a:buChar char="•"/>
            </a:pPr>
            <a:r>
              <a:rPr lang="et-EE" sz="1600" dirty="0" smtClean="0">
                <a:latin typeface="Candara"/>
                <a:ea typeface="Candara"/>
                <a:cs typeface="Candara"/>
                <a:sym typeface="Candara"/>
              </a:rPr>
              <a:t>Millist sõnumit või emotsiooni nad soovivad selle kaudu edasi anda?</a:t>
            </a:r>
          </a:p>
          <a:p>
            <a:pPr marL="295275" lvl="0" indent="-295275">
              <a:buSzPts val="1600"/>
              <a:buFont typeface="Arial"/>
              <a:buChar char="•"/>
            </a:pPr>
            <a:r>
              <a:rPr lang="et-EE" sz="1600" dirty="0" smtClean="0">
                <a:latin typeface="Candara"/>
                <a:ea typeface="Candara"/>
                <a:cs typeface="Candara"/>
                <a:sym typeface="Candara"/>
              </a:rPr>
              <a:t>Kuidas ühendada eseme vormis ja kaunistustes traditsioon ja isiklik eneseväljendus?</a:t>
            </a:r>
            <a:endParaRPr lang="et-EE" dirty="0" smtClean="0"/>
          </a:p>
          <a:p>
            <a:pPr marL="0" marR="0" lvl="0" indent="0" algn="l" rtl="0">
              <a:lnSpc>
                <a:spcPct val="100000"/>
              </a:lnSpc>
              <a:spcBef>
                <a:spcPts val="0"/>
              </a:spcBef>
              <a:spcAft>
                <a:spcPts val="0"/>
              </a:spcAft>
              <a:buNone/>
            </a:pPr>
            <a:endParaRPr lang="et-EE" sz="1600" b="1" i="0" u="none" strike="noStrike" cap="none" dirty="0" smtClean="0">
              <a:solidFill>
                <a:srgbClr val="000000"/>
              </a:solidFill>
              <a:latin typeface="Candara"/>
              <a:ea typeface="Candara"/>
              <a:cs typeface="Candara"/>
              <a:sym typeface="Candara"/>
            </a:endParaRPr>
          </a:p>
          <a:p>
            <a:pPr lvl="0"/>
            <a:r>
              <a:rPr lang="et-EE" sz="1600" b="1" dirty="0" smtClean="0">
                <a:latin typeface="Candara"/>
                <a:ea typeface="Candara"/>
                <a:cs typeface="Candara"/>
                <a:sym typeface="Candara"/>
              </a:rPr>
              <a:t>Käsitsi voolimise juhised:</a:t>
            </a:r>
            <a:endParaRPr lang="et-EE" sz="1600" b="0" i="0" u="none" strike="noStrike" cap="none" dirty="0" smtClean="0">
              <a:solidFill>
                <a:srgbClr val="000000"/>
              </a:solidFill>
              <a:latin typeface="Candara"/>
              <a:ea typeface="Candara"/>
              <a:cs typeface="Candara"/>
              <a:sym typeface="Candara"/>
            </a:endParaRPr>
          </a:p>
          <a:p>
            <a:pPr lvl="0"/>
            <a:r>
              <a:rPr lang="et-EE" sz="1600" dirty="0" smtClean="0">
                <a:latin typeface="Candara"/>
                <a:ea typeface="Candara"/>
                <a:cs typeface="Candara"/>
                <a:sym typeface="Candara"/>
              </a:rPr>
              <a:t>Kasutage ainult käsitsi voolimise tehnikaid (potikedrast loobudes), et järgida võimalikult ligilähedaselt iidseid töövõtteid. Julgustage osalejaid töötama aeglaselt ja teadlikult, keskendudes paksemate seinte kujundamisele, mis peegeldavad Narva stiilis keraamika tugevust ja vastupidavust. Soovitage mustrite ja tekstuuride loomiseks kasutada lihtsaid tööriistu, oma sõrmi või looduslikke elemente – lehti, oksi, seemneid –, mis haakuvad ökodisaini põhimõtetega.</a:t>
            </a:r>
            <a:endParaRPr lang="et-EE" dirty="0" smtClean="0"/>
          </a:p>
          <a:p>
            <a:pPr marL="0" marR="0" lvl="0" indent="0" algn="l" rtl="0">
              <a:lnSpc>
                <a:spcPct val="100000"/>
              </a:lnSpc>
              <a:spcBef>
                <a:spcPts val="0"/>
              </a:spcBef>
              <a:spcAft>
                <a:spcPts val="0"/>
              </a:spcAft>
              <a:buClr>
                <a:srgbClr val="000000"/>
              </a:buClr>
              <a:buSzPts val="1600"/>
              <a:buFont typeface="Arial"/>
              <a:buNone/>
            </a:pPr>
            <a:endParaRPr lang="et-EE" sz="1600" b="0" i="0" u="none" strike="noStrike" cap="none" dirty="0" smtClean="0">
              <a:solidFill>
                <a:srgbClr val="000000"/>
              </a:solidFill>
              <a:latin typeface="Candara"/>
              <a:ea typeface="Candara"/>
              <a:cs typeface="Candara"/>
              <a:sym typeface="Candara"/>
            </a:endParaRPr>
          </a:p>
          <a:p>
            <a:pPr lvl="0"/>
            <a:r>
              <a:rPr lang="et-EE" sz="1600" dirty="0" smtClean="0">
                <a:latin typeface="Candara"/>
                <a:ea typeface="Candara"/>
                <a:cs typeface="Candara"/>
                <a:sym typeface="Candara"/>
              </a:rPr>
              <a:t>Tuletage osalejatele meelde, et ebatäiuslikkus on käsitöö võlu loomulik osa ning et protsess on sama oluline kui lõpptulemus. Liikuge rühmas ringi, pakkudes tehnilist tuge, aidates saviosade kindlal ühendamisel ning julgustades katsetamist.</a:t>
            </a:r>
            <a:endParaRPr lang="et-EE" dirty="0" smtClean="0"/>
          </a:p>
          <a:p>
            <a:pPr lvl="0"/>
            <a:r>
              <a:rPr lang="et-EE" sz="1600" dirty="0" smtClean="0">
                <a:latin typeface="Candara"/>
                <a:ea typeface="Candara"/>
                <a:cs typeface="Candara"/>
                <a:sym typeface="Candara"/>
              </a:rPr>
              <a:t>Looge soe ja toetav õhkkond, kus igaühe ainulaadne nägemus on oodatud ja väärtustatud.</a:t>
            </a:r>
            <a:endParaRPr lang="et-EE" dirty="0"/>
          </a:p>
        </p:txBody>
      </p:sp>
      <p:pic>
        <p:nvPicPr>
          <p:cNvPr id="154" name="Google Shape;154;g324d98dd386_0_18"/>
          <p:cNvPicPr preferRelativeResize="0"/>
          <p:nvPr/>
        </p:nvPicPr>
        <p:blipFill>
          <a:blip r:embed="rId4">
            <a:alphaModFix/>
          </a:blip>
          <a:stretch>
            <a:fillRect/>
          </a:stretch>
        </p:blipFill>
        <p:spPr>
          <a:xfrm>
            <a:off x="7665050" y="1109549"/>
            <a:ext cx="3930924" cy="52412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g324d98dd386_0_3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0" name="Google Shape;160;g324d98dd386_0_32"/>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61" name="Google Shape;161;g324d98dd386_0_32"/>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62" name="Google Shape;162;g324d98dd386_0_32"/>
          <p:cNvSpPr txBox="1"/>
          <p:nvPr/>
        </p:nvSpPr>
        <p:spPr>
          <a:xfrm>
            <a:off x="436825" y="89600"/>
            <a:ext cx="99594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t-EE" sz="3200" b="1" i="0" u="none" strike="noStrike" cap="none" dirty="0" smtClean="0">
                <a:solidFill>
                  <a:schemeClr val="lt1"/>
                </a:solidFill>
                <a:latin typeface="Candara"/>
                <a:ea typeface="Candara"/>
                <a:cs typeface="Candara"/>
                <a:sym typeface="Candara"/>
              </a:rPr>
              <a:t>Jagamine ja refleksioon</a:t>
            </a:r>
            <a:endParaRPr lang="et-EE" sz="3200" b="0" i="0" u="none" strike="noStrike" cap="none" dirty="0">
              <a:solidFill>
                <a:schemeClr val="lt1"/>
              </a:solidFill>
              <a:latin typeface="Candara"/>
              <a:ea typeface="Candara"/>
              <a:cs typeface="Candara"/>
              <a:sym typeface="Candara"/>
            </a:endParaRPr>
          </a:p>
        </p:txBody>
      </p:sp>
      <p:sp>
        <p:nvSpPr>
          <p:cNvPr id="163" name="Google Shape;163;g324d98dd386_0_32"/>
          <p:cNvSpPr txBox="1"/>
          <p:nvPr/>
        </p:nvSpPr>
        <p:spPr>
          <a:xfrm>
            <a:off x="536075" y="1080425"/>
            <a:ext cx="10454400" cy="4016444"/>
          </a:xfrm>
          <a:prstGeom prst="rect">
            <a:avLst/>
          </a:prstGeom>
          <a:noFill/>
          <a:ln>
            <a:noFill/>
          </a:ln>
        </p:spPr>
        <p:txBody>
          <a:bodyPr spcFirstLastPara="1" wrap="square" lIns="91425" tIns="45700" rIns="91425" bIns="45700" anchor="t" anchorCtr="0">
            <a:spAutoFit/>
          </a:bodyPr>
          <a:lstStyle/>
          <a:p>
            <a:pPr lvl="0">
              <a:spcBef>
                <a:spcPts val="600"/>
              </a:spcBef>
            </a:pPr>
            <a:r>
              <a:rPr lang="et-EE" sz="1600" dirty="0" smtClean="0">
                <a:latin typeface="Candara"/>
                <a:ea typeface="Candara"/>
                <a:cs typeface="Candara"/>
                <a:sym typeface="Candara"/>
              </a:rPr>
              <a:t>Tunni lõpetamiseks korraldage galeriiring, kus osalejad eksponeerivad oma pooleliolevaid töid. Iga osaleja tutvustab lühidalt oma loomeprotsessi ning tehtud valikuid</a:t>
            </a:r>
            <a:r>
              <a:rPr lang="et-EE" sz="1600" b="0" i="0" u="none" strike="noStrike" cap="none" dirty="0" smtClean="0">
                <a:solidFill>
                  <a:srgbClr val="000000"/>
                </a:solidFill>
                <a:latin typeface="Candara"/>
                <a:ea typeface="Candara"/>
                <a:cs typeface="Candara"/>
                <a:sym typeface="Candara"/>
              </a:rPr>
              <a:t>.</a:t>
            </a:r>
            <a:endParaRPr lang="et-EE" dirty="0" smtClean="0"/>
          </a:p>
          <a:p>
            <a:pPr lvl="0"/>
            <a:r>
              <a:rPr lang="et-EE" sz="1600" dirty="0" smtClean="0">
                <a:latin typeface="Candara"/>
                <a:ea typeface="Candara"/>
                <a:cs typeface="Candara"/>
                <a:sym typeface="Candara"/>
              </a:rPr>
              <a:t>Refleksiooni toetamiseks võite kasutada järgmisi suunavaid küsimusi:</a:t>
            </a:r>
            <a:endParaRPr lang="et-EE" dirty="0" smtClean="0"/>
          </a:p>
          <a:p>
            <a:pPr marL="285750" lvl="0" indent="-285750">
              <a:buSzPts val="1600"/>
              <a:buFont typeface="Arial"/>
              <a:buChar char="•"/>
            </a:pPr>
            <a:r>
              <a:rPr lang="et-EE" sz="1600" dirty="0" smtClean="0">
                <a:latin typeface="Candara"/>
                <a:ea typeface="Candara"/>
                <a:cs typeface="Candara"/>
                <a:sym typeface="Candara"/>
              </a:rPr>
              <a:t>Mis inspireeris teie disaini ja kuidas see protsessi käigus muutus?</a:t>
            </a:r>
          </a:p>
          <a:p>
            <a:pPr marL="285750" lvl="0" indent="-285750">
              <a:buSzPts val="1600"/>
              <a:buFont typeface="Arial"/>
              <a:buChar char="•"/>
            </a:pPr>
            <a:r>
              <a:rPr lang="et-EE" sz="1600" dirty="0" smtClean="0">
                <a:latin typeface="Candara"/>
                <a:ea typeface="Candara"/>
                <a:cs typeface="Candara"/>
                <a:sym typeface="Candara"/>
              </a:rPr>
              <a:t>Millised pärandielemendid olid teie jaoks disaini loomisel olulised?</a:t>
            </a:r>
          </a:p>
          <a:p>
            <a:pPr marL="285750" lvl="0" indent="-285750">
              <a:buSzPts val="1600"/>
              <a:buFont typeface="Arial"/>
              <a:buChar char="•"/>
            </a:pPr>
            <a:r>
              <a:rPr lang="et-EE" sz="1600" dirty="0" smtClean="0">
                <a:latin typeface="Candara"/>
                <a:ea typeface="Candara"/>
                <a:cs typeface="Candara"/>
                <a:sym typeface="Candara"/>
              </a:rPr>
              <a:t>Kuidas te väljendasite oma isiklikku stiili või lugu?</a:t>
            </a:r>
          </a:p>
          <a:p>
            <a:pPr marL="285750" lvl="0" indent="-285750">
              <a:buSzPts val="1600"/>
              <a:buFont typeface="Arial"/>
              <a:buChar char="•"/>
            </a:pPr>
            <a:r>
              <a:rPr lang="et-EE" sz="1600" dirty="0" smtClean="0">
                <a:latin typeface="Candara"/>
                <a:ea typeface="Candara"/>
                <a:cs typeface="Candara"/>
                <a:sym typeface="Candara"/>
              </a:rPr>
              <a:t>Mida te avastasite saviga töötamise või funktsionaalse eseme kavandamise kohta?</a:t>
            </a:r>
          </a:p>
          <a:p>
            <a:pPr marL="285750" lvl="0" indent="-285750">
              <a:buSzPts val="1600"/>
              <a:buFont typeface="Arial"/>
              <a:buChar char="•"/>
            </a:pPr>
            <a:r>
              <a:rPr lang="et-EE" sz="1600" dirty="0" smtClean="0">
                <a:latin typeface="Candara"/>
                <a:ea typeface="Candara"/>
                <a:cs typeface="Candara"/>
                <a:sym typeface="Candara"/>
              </a:rPr>
              <a:t>Milliseid tundeid tekitab teie ese teis praegu, kui te seda vaatate?</a:t>
            </a:r>
            <a:endParaRPr lang="et-EE" dirty="0" smtClean="0"/>
          </a:p>
          <a:p>
            <a:pPr marL="0" marR="0" lvl="0" indent="0" algn="l" rtl="0">
              <a:lnSpc>
                <a:spcPct val="100000"/>
              </a:lnSpc>
              <a:spcBef>
                <a:spcPts val="0"/>
              </a:spcBef>
              <a:spcAft>
                <a:spcPts val="0"/>
              </a:spcAft>
              <a:buNone/>
            </a:pPr>
            <a:endParaRPr lang="et-EE" sz="1600" b="0" i="0" u="none" strike="noStrike" cap="none" dirty="0" smtClean="0">
              <a:solidFill>
                <a:srgbClr val="000000"/>
              </a:solidFill>
              <a:latin typeface="Candara"/>
              <a:ea typeface="Candara"/>
              <a:cs typeface="Candara"/>
              <a:sym typeface="Candara"/>
            </a:endParaRPr>
          </a:p>
          <a:p>
            <a:pPr lvl="0"/>
            <a:r>
              <a:rPr lang="et-EE" sz="1600" dirty="0" smtClean="0">
                <a:latin typeface="Candara"/>
                <a:ea typeface="Candara"/>
                <a:cs typeface="Candara"/>
                <a:sym typeface="Candara"/>
              </a:rPr>
              <a:t>Julgustage avatud arutelu, kus õppijad saavad ka üksteisele küsimusi esitada. See toetab koostöist õhkkonda ja aitab kasvatada enesekindlust loovate ideede väljendamisel.</a:t>
            </a:r>
            <a:endParaRPr lang="et-EE" sz="1600" b="0" i="0" u="none" strike="noStrike" cap="none" dirty="0" smtClean="0">
              <a:solidFill>
                <a:schemeClr val="dk1"/>
              </a:solidFill>
              <a:latin typeface="Candara"/>
              <a:ea typeface="Candara"/>
              <a:cs typeface="Candara"/>
              <a:sym typeface="Candara"/>
            </a:endParaRPr>
          </a:p>
          <a:p>
            <a:pPr lvl="0">
              <a:spcBef>
                <a:spcPts val="600"/>
              </a:spcBef>
              <a:buClr>
                <a:schemeClr val="dk1"/>
              </a:buClr>
              <a:buSzPts val="1100"/>
            </a:pPr>
            <a:r>
              <a:rPr lang="et-EE" sz="1600" dirty="0" smtClean="0">
                <a:solidFill>
                  <a:schemeClr val="dk1"/>
                </a:solidFill>
                <a:latin typeface="Candara"/>
                <a:ea typeface="Candara"/>
                <a:cs typeface="Candara"/>
                <a:sym typeface="Candara"/>
              </a:rPr>
              <a:t>Tehke kokkuvõte päeva saavutustest, rõhutades, kuidas iga osaleja on omal moel ühendanud iidsed ja kaasaegsed tehnikad. Arutage järgmisi samme seoses esemete põletamise ja ettevalmistamisega viimaseks tunniks.</a:t>
            </a:r>
            <a:endParaRPr lang="et-EE" sz="1600" b="0" i="0" u="none" strike="noStrike" cap="none" dirty="0" smtClean="0">
              <a:solidFill>
                <a:schemeClr val="dk1"/>
              </a:solidFill>
              <a:latin typeface="Candara"/>
              <a:ea typeface="Candara"/>
              <a:cs typeface="Candara"/>
              <a:sym typeface="Candara"/>
            </a:endParaRPr>
          </a:p>
          <a:p>
            <a:pPr lvl="0">
              <a:spcBef>
                <a:spcPts val="600"/>
              </a:spcBef>
              <a:buClr>
                <a:schemeClr val="dk1"/>
              </a:buClr>
              <a:buSzPts val="1100"/>
            </a:pPr>
            <a:r>
              <a:rPr lang="et-EE" sz="1600" dirty="0" smtClean="0">
                <a:solidFill>
                  <a:schemeClr val="dk1"/>
                </a:solidFill>
                <a:latin typeface="Candara"/>
                <a:ea typeface="Candara"/>
                <a:cs typeface="Candara"/>
                <a:sym typeface="Candara"/>
              </a:rPr>
              <a:t>Tutvustage lühidalt ka glasuurimistehnikaid, mida osalejad õppima hakkavad, innustades neid juba eelnevalt mõtlema värvidele ja viimistlustele, mis võiksid nende töid esile tõsta.</a:t>
            </a:r>
            <a:endParaRPr lang="et-EE" sz="1600" b="1" i="0" u="none" strike="noStrike" cap="none" dirty="0">
              <a:solidFill>
                <a:srgbClr val="000000"/>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n-US" sz="2800" dirty="0" err="1" smtClean="0">
                <a:solidFill>
                  <a:schemeClr val="bg1"/>
                </a:solidFill>
                <a:latin typeface="Candara" pitchFamily="34" charset="0"/>
              </a:rPr>
              <a:t>Aitäh</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tähelepanu</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eest</a:t>
            </a:r>
            <a:endParaRPr dirty="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lvl="0" algn="ctr">
              <a:buSzPts val="1600"/>
            </a:pPr>
            <a:r>
              <a:rPr lang="en-US" sz="2800" dirty="0" err="1" smtClean="0">
                <a:solidFill>
                  <a:schemeClr val="tx2">
                    <a:lumMod val="50000"/>
                  </a:schemeClr>
                </a:solidFill>
                <a:latin typeface="Candara" pitchFamily="34" charset="0"/>
              </a:rPr>
              <a:t>Partnerid</a:t>
            </a:r>
            <a:r>
              <a:rPr lang="en-GB" sz="2800" b="1" i="0" u="none" strike="noStrike" cap="none" dirty="0" smtClean="0">
                <a:solidFill>
                  <a:schemeClr val="tx2">
                    <a:lumMod val="50000"/>
                  </a:schemeClr>
                </a:solidFill>
                <a:latin typeface="Candara" pitchFamily="34" charset="0"/>
                <a:ea typeface="Calibri"/>
                <a:cs typeface="Calibri"/>
                <a:sym typeface="Calibri"/>
              </a:rPr>
              <a:t> </a:t>
            </a:r>
            <a:endParaRPr sz="2800" b="0" i="0" u="none" strike="noStrike" cap="none" dirty="0">
              <a:solidFill>
                <a:schemeClr val="tx2">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ET_Co-fundedbytheEU_RGB_POS.png"/>
          <p:cNvPicPr>
            <a:picLocks noChangeAspect="1"/>
          </p:cNvPicPr>
          <p:nvPr/>
        </p:nvPicPr>
        <p:blipFill>
          <a:blip r:embed="rId12"/>
          <a:stretch>
            <a:fillRect/>
          </a:stretch>
        </p:blipFill>
        <p:spPr>
          <a:xfrm>
            <a:off x="408373" y="6156558"/>
            <a:ext cx="2068212" cy="519313"/>
          </a:xfrm>
          <a:prstGeom prst="rect">
            <a:avLst/>
          </a:prstGeom>
        </p:spPr>
      </p:pic>
      <p:pic>
        <p:nvPicPr>
          <p:cNvPr id="18" name="17 - Εικόνα" descr="cc-brand-1.png"/>
          <p:cNvPicPr>
            <a:picLocks noChangeAspect="1"/>
          </p:cNvPicPr>
          <p:nvPr/>
        </p:nvPicPr>
        <p:blipFill>
          <a:blip r:embed="rId13"/>
          <a:stretch>
            <a:fillRect/>
          </a:stretch>
        </p:blipFill>
        <p:spPr>
          <a:xfrm>
            <a:off x="10617693" y="6041931"/>
            <a:ext cx="1574307" cy="816069"/>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480</Words>
  <Application>Microsoft Office PowerPoint</Application>
  <PresentationFormat>Προσαρμογή</PresentationFormat>
  <Paragraphs>50</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62</cp:revision>
  <dcterms:created xsi:type="dcterms:W3CDTF">2024-06-10T15:48:53Z</dcterms:created>
  <dcterms:modified xsi:type="dcterms:W3CDTF">2026-05-06T19:32:38Z</dcterms:modified>
</cp:coreProperties>
</file>