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2" r:id="rId4"/>
    <p:sldId id="263" r:id="rId5"/>
    <p:sldId id="264" r:id="rId6"/>
    <p:sldId id="268" r:id="rId7"/>
    <p:sldId id="269"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bXOe2boMkQyC+AMe1VLN0yrAr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106" d="100"/>
          <a:sy n="106" d="100"/>
        </p:scale>
        <p:origin x="-90"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4154776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19710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16055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20686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4db71f72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g324db71f7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09153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99411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4db71f72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7" name="Google Shape;187;g324db71f7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9500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t-EE" sz="2800" b="1" dirty="0" smtClean="0">
                <a:solidFill>
                  <a:srgbClr val="FFFFFF"/>
                </a:solidFill>
                <a:latin typeface="Candara"/>
                <a:ea typeface="Candara"/>
                <a:cs typeface="Candara"/>
                <a:sym typeface="Candara"/>
              </a:rPr>
              <a:t>KOOLITUSPROGRAMM</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lvl="0" algn="ctr"/>
            <a:r>
              <a:rPr lang="et-EE" sz="2800" b="1" dirty="0" smtClean="0">
                <a:solidFill>
                  <a:srgbClr val="FFFFFF"/>
                </a:solidFill>
                <a:latin typeface="Candara"/>
                <a:ea typeface="Candara"/>
                <a:cs typeface="Candara"/>
                <a:sym typeface="Candara"/>
              </a:rPr>
              <a:t>ÕPPEMOODUL 2: Loovus ja ökodisain keraamikakunsti ja pärandi kaudu</a:t>
            </a:r>
            <a:endParaRPr lang="et-EE" sz="2800" b="1" dirty="0">
              <a:solidFill>
                <a:srgbClr val="FFFFFF"/>
              </a:solidFill>
              <a:latin typeface="Candara"/>
              <a:ea typeface="Candara"/>
              <a:cs typeface="Candara"/>
              <a:sym typeface="Candara"/>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1" name="Google Shape;91;p2"/>
          <p:cNvSpPr txBox="1"/>
          <p:nvPr/>
        </p:nvSpPr>
        <p:spPr>
          <a:xfrm>
            <a:off x="1004675" y="1907425"/>
            <a:ext cx="10279800" cy="800179"/>
          </a:xfrm>
          <a:prstGeom prst="rect">
            <a:avLst/>
          </a:prstGeom>
          <a:noFill/>
          <a:ln>
            <a:noFill/>
          </a:ln>
        </p:spPr>
        <p:txBody>
          <a:bodyPr spcFirstLastPara="1" wrap="square" lIns="91425" tIns="45700" rIns="91425" bIns="45700" anchor="t" anchorCtr="0">
            <a:spAutoFit/>
          </a:bodyPr>
          <a:lstStyle/>
          <a:p>
            <a:pPr lvl="0" algn="ctr">
              <a:spcBef>
                <a:spcPts val="1200"/>
              </a:spcBef>
              <a:buClr>
                <a:schemeClr val="dk1"/>
              </a:buClr>
              <a:buSzPts val="2800"/>
            </a:pPr>
            <a:r>
              <a:rPr lang="et-EE" sz="3600" b="1" i="0" u="none" strike="noStrike" cap="none" dirty="0" smtClean="0">
                <a:solidFill>
                  <a:schemeClr val="lt1"/>
                </a:solidFill>
                <a:latin typeface="Candara"/>
                <a:ea typeface="Candara"/>
                <a:cs typeface="Candara"/>
                <a:sym typeface="Candara"/>
              </a:rPr>
              <a:t>3. TUND: </a:t>
            </a:r>
            <a:r>
              <a:rPr lang="et-EE" sz="3600" b="1" dirty="0" smtClean="0">
                <a:solidFill>
                  <a:schemeClr val="lt1"/>
                </a:solidFill>
                <a:latin typeface="Candara"/>
                <a:ea typeface="Candara"/>
                <a:cs typeface="Candara"/>
                <a:sym typeface="Candara"/>
              </a:rPr>
              <a:t>Keraamilise disaini ja dekoreerimise kunst</a:t>
            </a:r>
            <a:endParaRPr lang="et-EE" sz="36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4" name="Google Shape;13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5" name="Google Shape;135;p9"/>
          <p:cNvSpPr txBox="1"/>
          <p:nvPr/>
        </p:nvSpPr>
        <p:spPr>
          <a:xfrm>
            <a:off x="0" y="89588"/>
            <a:ext cx="10911000" cy="584735"/>
          </a:xfrm>
          <a:prstGeom prst="rect">
            <a:avLst/>
          </a:prstGeom>
          <a:noFill/>
          <a:ln>
            <a:noFill/>
          </a:ln>
        </p:spPr>
        <p:txBody>
          <a:bodyPr spcFirstLastPara="1" wrap="square" lIns="91425" tIns="45700" rIns="91425" bIns="45700" anchor="t" anchorCtr="0">
            <a:spAutoFit/>
          </a:bodyPr>
          <a:lstStyle/>
          <a:p>
            <a:pPr marL="457200" lvl="1">
              <a:buSzPts val="3600"/>
            </a:pPr>
            <a:r>
              <a:rPr lang="et-EE" sz="3200" b="1" dirty="0" smtClean="0">
                <a:solidFill>
                  <a:schemeClr val="lt1"/>
                </a:solidFill>
                <a:latin typeface="Candara"/>
                <a:ea typeface="Candara"/>
                <a:cs typeface="Candara"/>
                <a:sym typeface="Candara"/>
              </a:rPr>
              <a:t>Interaktiivne tegevus: Praktiline glasuurimistöötuba</a:t>
            </a:r>
            <a:endParaRPr lang="et-EE" sz="3200" b="0" i="0" u="none" strike="noStrike" cap="none" dirty="0">
              <a:solidFill>
                <a:schemeClr val="lt1"/>
              </a:solidFill>
              <a:latin typeface="Candara"/>
              <a:ea typeface="Candara"/>
              <a:cs typeface="Candara"/>
              <a:sym typeface="Candara"/>
            </a:endParaRPr>
          </a:p>
        </p:txBody>
      </p:sp>
      <p:sp>
        <p:nvSpPr>
          <p:cNvPr id="136" name="Google Shape;136;p9"/>
          <p:cNvSpPr txBox="1"/>
          <p:nvPr/>
        </p:nvSpPr>
        <p:spPr>
          <a:xfrm>
            <a:off x="484050" y="973650"/>
            <a:ext cx="6595200" cy="583540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t-EE" sz="1600" b="1" i="0" u="none" strike="noStrike" cap="none" dirty="0" smtClean="0">
                <a:solidFill>
                  <a:schemeClr val="dk1"/>
                </a:solidFill>
                <a:latin typeface="Candara"/>
                <a:ea typeface="Candara"/>
                <a:cs typeface="Candara"/>
                <a:sym typeface="Candara"/>
              </a:rPr>
              <a:t>Eesmärgid:</a:t>
            </a:r>
            <a:endParaRPr lang="et-EE" sz="1600" b="0" i="0" u="none" strike="noStrike" cap="none" dirty="0" smtClean="0">
              <a:solidFill>
                <a:schemeClr val="dk1"/>
              </a:solidFill>
              <a:latin typeface="Candara"/>
              <a:ea typeface="Candara"/>
              <a:cs typeface="Candara"/>
              <a:sym typeface="Candara"/>
            </a:endParaRPr>
          </a:p>
          <a:p>
            <a:pPr marL="285750" lvl="0" indent="-193675">
              <a:buSzPts val="1600"/>
              <a:buFont typeface="Arial"/>
              <a:buChar char="•"/>
            </a:pPr>
            <a:r>
              <a:rPr lang="et-EE" sz="1600" dirty="0" smtClean="0">
                <a:latin typeface="Candara"/>
                <a:ea typeface="Candara"/>
                <a:cs typeface="Candara"/>
                <a:sym typeface="Candara"/>
              </a:rPr>
              <a:t>jälgida, kuidas glasuurimine muudab keraamilise eseme välimust, tunnetust ja vastupidavust;</a:t>
            </a:r>
          </a:p>
          <a:p>
            <a:pPr marL="285750" lvl="0" indent="-193675">
              <a:buSzPts val="1600"/>
              <a:buFont typeface="Arial"/>
              <a:buChar char="•"/>
            </a:pPr>
            <a:r>
              <a:rPr lang="et-EE" sz="1600" dirty="0" smtClean="0">
                <a:latin typeface="Candara"/>
                <a:ea typeface="Candara"/>
                <a:cs typeface="Candara"/>
                <a:sym typeface="Candara"/>
              </a:rPr>
              <a:t>rakendada lihtsaid ja ligipääsetavaid glasuurimistehnikaid pintslite ja puupulkade abil;</a:t>
            </a:r>
          </a:p>
          <a:p>
            <a:pPr marL="285750" lvl="0" indent="-193675">
              <a:buSzPts val="1600"/>
              <a:buFont typeface="Arial"/>
              <a:buChar char="•"/>
            </a:pPr>
            <a:r>
              <a:rPr lang="et-EE" sz="1600" dirty="0" smtClean="0">
                <a:latin typeface="Candara"/>
                <a:ea typeface="Candara"/>
                <a:cs typeface="Candara"/>
                <a:sym typeface="Candara"/>
              </a:rPr>
              <a:t>toetada isiklikku eneseväljendust ja individuaalset stiili teadliku glasuuridega katsetamise kaudu;</a:t>
            </a:r>
          </a:p>
          <a:p>
            <a:pPr marL="285750" lvl="0" indent="-193675">
              <a:buSzPts val="1600"/>
              <a:buFont typeface="Arial"/>
              <a:buChar char="•"/>
            </a:pPr>
            <a:r>
              <a:rPr lang="et-EE" sz="1600" dirty="0" smtClean="0">
                <a:latin typeface="Candara"/>
                <a:ea typeface="Candara"/>
                <a:cs typeface="Candara"/>
                <a:sym typeface="Candara"/>
              </a:rPr>
              <a:t>soodustada üksteiselt õppimist ja jagatud analüüsimist loomeprotsessi käigus.</a:t>
            </a:r>
            <a:endParaRPr lang="et-EE" dirty="0" smtClean="0"/>
          </a:p>
          <a:p>
            <a:pPr marL="0" marR="0" lvl="0" indent="0" algn="l" rtl="0">
              <a:lnSpc>
                <a:spcPct val="115000"/>
              </a:lnSpc>
              <a:spcBef>
                <a:spcPts val="1200"/>
              </a:spcBef>
              <a:spcAft>
                <a:spcPts val="0"/>
              </a:spcAft>
              <a:buClr>
                <a:schemeClr val="dk1"/>
              </a:buClr>
              <a:buSzPts val="1100"/>
              <a:buFont typeface="Arial"/>
              <a:buNone/>
            </a:pPr>
            <a:r>
              <a:rPr lang="et-EE" sz="1600" b="1" dirty="0" smtClean="0">
                <a:solidFill>
                  <a:schemeClr val="dk1"/>
                </a:solidFill>
                <a:latin typeface="Candara"/>
                <a:ea typeface="Candara"/>
                <a:cs typeface="Candara"/>
                <a:sym typeface="Candara"/>
              </a:rPr>
              <a:t>Vajalikud materjalid</a:t>
            </a:r>
            <a:r>
              <a:rPr lang="et-EE" sz="1600" b="1" i="0" u="none" strike="noStrike" cap="none" dirty="0" smtClean="0">
                <a:solidFill>
                  <a:schemeClr val="dk1"/>
                </a:solidFill>
                <a:latin typeface="Candara"/>
                <a:ea typeface="Candara"/>
                <a:cs typeface="Candara"/>
                <a:sym typeface="Candara"/>
              </a:rPr>
              <a:t>:</a:t>
            </a:r>
          </a:p>
          <a:p>
            <a:pPr marL="263525" lvl="0" indent="-171450">
              <a:buSzPts val="1600"/>
              <a:buFont typeface="Arial"/>
              <a:buChar char="•"/>
            </a:pPr>
            <a:r>
              <a:rPr lang="et-EE" sz="1600" dirty="0" smtClean="0">
                <a:latin typeface="Candara"/>
                <a:ea typeface="Candara"/>
                <a:cs typeface="Candara"/>
                <a:sym typeface="Candara"/>
              </a:rPr>
              <a:t>valik looduslikes toonides glasuure (matid, läikivad, läbipaistvad või katvad);</a:t>
            </a:r>
          </a:p>
          <a:p>
            <a:pPr marL="263525" lvl="0" indent="-171450">
              <a:buSzPts val="1600"/>
              <a:buFont typeface="Arial"/>
              <a:buChar char="•"/>
            </a:pPr>
            <a:r>
              <a:rPr lang="et-EE" sz="1600" dirty="0" smtClean="0">
                <a:latin typeface="Candara"/>
                <a:ea typeface="Candara"/>
                <a:cs typeface="Candara"/>
                <a:sym typeface="Candara"/>
              </a:rPr>
              <a:t>glasuurimise põhitööriistad: pehmed pintslid, puupulgad, käsnad;</a:t>
            </a:r>
          </a:p>
          <a:p>
            <a:pPr marL="263525" lvl="0" indent="-171450">
              <a:buSzPts val="1600"/>
              <a:buFont typeface="Arial"/>
              <a:buChar char="•"/>
            </a:pPr>
            <a:r>
              <a:rPr lang="et-EE" sz="1600" dirty="0" smtClean="0">
                <a:latin typeface="Candara"/>
                <a:ea typeface="Candara"/>
                <a:cs typeface="Candara"/>
                <a:sym typeface="Candara"/>
              </a:rPr>
              <a:t>veenõud, lapid, kindad, põlled või kaitsekatted tööpindadele;</a:t>
            </a:r>
          </a:p>
          <a:p>
            <a:pPr marL="263525" lvl="0" indent="-171450">
              <a:buSzPts val="1600"/>
              <a:buFont typeface="Arial"/>
              <a:buChar char="•"/>
            </a:pPr>
            <a:r>
              <a:rPr lang="et-EE" sz="1600" dirty="0" smtClean="0">
                <a:latin typeface="Candara"/>
                <a:ea typeface="Candara"/>
                <a:cs typeface="Candara"/>
                <a:sym typeface="Candara"/>
              </a:rPr>
              <a:t>riiulid või alused glasuuritud esemete kuivatamiseks enne põletamist.</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500"/>
              <a:buFont typeface="Arial"/>
              <a:buNone/>
            </a:pPr>
            <a:r>
              <a:rPr lang="et-EE" sz="1600" b="1" i="0" u="none" strike="noStrike" cap="none" dirty="0" smtClean="0">
                <a:solidFill>
                  <a:schemeClr val="dk1"/>
                </a:solidFill>
                <a:latin typeface="Candara"/>
                <a:ea typeface="Candara"/>
                <a:cs typeface="Candara"/>
                <a:sym typeface="Candara"/>
              </a:rPr>
              <a:t>Tööprotsess:</a:t>
            </a:r>
          </a:p>
          <a:p>
            <a:pPr lvl="0"/>
            <a:r>
              <a:rPr lang="et-EE" sz="1600" dirty="0" smtClean="0">
                <a:latin typeface="Candara"/>
                <a:ea typeface="Candara"/>
                <a:cs typeface="Candara"/>
                <a:sym typeface="Candara"/>
              </a:rPr>
              <a:t>Nüüd, kui esemed on kuju võtnud, on aeg äratada need värvide ja viimistluse abil ellu. Selles tunni osas katsetavad õppijad glasuuridega lihtsate käeliste tehnikate abil, nagu pintseldamine või puupulkadega pealekandmine – meetod, mis on inspireeritud Narva kultuuri keraamika käsitsivalmistatud esteetikast.</a:t>
            </a:r>
            <a:endParaRPr lang="et-EE" sz="1600" b="0" i="0" u="none" strike="noStrike" cap="none" dirty="0">
              <a:solidFill>
                <a:srgbClr val="000000"/>
              </a:solidFill>
              <a:latin typeface="Candara"/>
              <a:ea typeface="Candara"/>
              <a:cs typeface="Candara"/>
              <a:sym typeface="Candara"/>
            </a:endParaRPr>
          </a:p>
        </p:txBody>
      </p:sp>
      <p:pic>
        <p:nvPicPr>
          <p:cNvPr id="137" name="Google Shape;137;p9"/>
          <p:cNvPicPr preferRelativeResize="0"/>
          <p:nvPr/>
        </p:nvPicPr>
        <p:blipFill>
          <a:blip r:embed="rId4">
            <a:alphaModFix/>
          </a:blip>
          <a:stretch>
            <a:fillRect/>
          </a:stretch>
        </p:blipFill>
        <p:spPr>
          <a:xfrm>
            <a:off x="7462700" y="1393071"/>
            <a:ext cx="3448324" cy="4597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324db71f721_0_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g324db71f721_0_16"/>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4" name="Google Shape;144;g324db71f721_0_16"/>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5" name="Google Shape;145;g324db71f721_0_16"/>
          <p:cNvSpPr txBox="1"/>
          <p:nvPr/>
        </p:nvSpPr>
        <p:spPr>
          <a:xfrm>
            <a:off x="0" y="89588"/>
            <a:ext cx="10911000" cy="584735"/>
          </a:xfrm>
          <a:prstGeom prst="rect">
            <a:avLst/>
          </a:prstGeom>
          <a:noFill/>
          <a:ln>
            <a:noFill/>
          </a:ln>
        </p:spPr>
        <p:txBody>
          <a:bodyPr spcFirstLastPara="1" wrap="square" lIns="91425" tIns="45700" rIns="91425" bIns="45700" anchor="t" anchorCtr="0">
            <a:spAutoFit/>
          </a:bodyPr>
          <a:lstStyle/>
          <a:p>
            <a:pPr marL="457200" lvl="1">
              <a:buSzPts val="3600"/>
            </a:pPr>
            <a:r>
              <a:rPr lang="et-EE" sz="3200" b="1" dirty="0" smtClean="0">
                <a:solidFill>
                  <a:schemeClr val="lt1"/>
                </a:solidFill>
                <a:latin typeface="Candara"/>
                <a:ea typeface="Candara"/>
                <a:cs typeface="Candara"/>
                <a:sym typeface="Candara"/>
              </a:rPr>
              <a:t>Interaktiivne tegevus: Praktiline glasuurimistöötuba</a:t>
            </a:r>
            <a:endParaRPr lang="et-EE" sz="3200" dirty="0">
              <a:solidFill>
                <a:schemeClr val="lt1"/>
              </a:solidFill>
              <a:latin typeface="Candara"/>
              <a:ea typeface="Candara"/>
              <a:cs typeface="Candara"/>
              <a:sym typeface="Candara"/>
            </a:endParaRPr>
          </a:p>
        </p:txBody>
      </p:sp>
      <p:sp>
        <p:nvSpPr>
          <p:cNvPr id="146" name="Google Shape;146;g324db71f721_0_16"/>
          <p:cNvSpPr txBox="1"/>
          <p:nvPr/>
        </p:nvSpPr>
        <p:spPr>
          <a:xfrm>
            <a:off x="484051" y="973650"/>
            <a:ext cx="5474400" cy="4247276"/>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Pakkuge valikut </a:t>
            </a:r>
            <a:r>
              <a:rPr lang="et-EE" sz="1600" dirty="0">
                <a:latin typeface="Candara"/>
                <a:ea typeface="Candara"/>
                <a:cs typeface="Candara"/>
                <a:sym typeface="Candara"/>
              </a:rPr>
              <a:t>glasuure (</a:t>
            </a:r>
            <a:r>
              <a:rPr lang="et-EE" sz="1600" dirty="0" smtClean="0">
                <a:latin typeface="Candara"/>
                <a:ea typeface="Candara"/>
                <a:cs typeface="Candara"/>
                <a:sym typeface="Candara"/>
              </a:rPr>
              <a:t>matte </a:t>
            </a:r>
            <a:r>
              <a:rPr lang="et-EE" sz="1600" dirty="0">
                <a:latin typeface="Candara"/>
                <a:ea typeface="Candara"/>
                <a:cs typeface="Candara"/>
                <a:sym typeface="Candara"/>
              </a:rPr>
              <a:t>või </a:t>
            </a:r>
            <a:r>
              <a:rPr lang="et-EE" sz="1600" dirty="0" smtClean="0">
                <a:latin typeface="Candara"/>
                <a:ea typeface="Candara"/>
                <a:cs typeface="Candara"/>
                <a:sym typeface="Candara"/>
              </a:rPr>
              <a:t>läikivaid</a:t>
            </a:r>
            <a:r>
              <a:rPr lang="et-EE" sz="1600" dirty="0">
                <a:latin typeface="Candara"/>
                <a:ea typeface="Candara"/>
                <a:cs typeface="Candara"/>
                <a:sym typeface="Candara"/>
              </a:rPr>
              <a:t>) mõnes </a:t>
            </a:r>
            <a:r>
              <a:rPr lang="et-EE" sz="1600" dirty="0" smtClean="0">
                <a:latin typeface="Candara"/>
                <a:ea typeface="Candara"/>
                <a:cs typeface="Candara"/>
                <a:sym typeface="Candara"/>
              </a:rPr>
              <a:t>looduslikus toonis ning selgitage, kuidas erinevad viimistlused võivad eseme välimust </a:t>
            </a:r>
            <a:r>
              <a:rPr lang="et-EE" sz="1600" dirty="0">
                <a:latin typeface="Candara"/>
                <a:ea typeface="Candara"/>
                <a:cs typeface="Candara"/>
                <a:sym typeface="Candara"/>
              </a:rPr>
              <a:t>ja tunnetust </a:t>
            </a:r>
            <a:r>
              <a:rPr lang="et-EE" sz="1600" dirty="0" smtClean="0">
                <a:latin typeface="Candara"/>
                <a:ea typeface="Candara"/>
                <a:cs typeface="Candara"/>
                <a:sym typeface="Candara"/>
              </a:rPr>
              <a:t>muuta. Julgustage osalejaid värve ja mustreid valides mõtlema kontrastile, tekstuurile ja isiklikule tähendusele.</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Julgustage õppijaid vabalt katsetama – glasuure kihtidena peale kandma või kombineerima, väikseid detaile </a:t>
            </a:r>
            <a:r>
              <a:rPr lang="et-EE" sz="1600" dirty="0">
                <a:latin typeface="Candara"/>
                <a:ea typeface="Candara"/>
                <a:cs typeface="Candara"/>
                <a:sym typeface="Candara"/>
              </a:rPr>
              <a:t>või sümboleid  </a:t>
            </a:r>
            <a:r>
              <a:rPr lang="et-EE" sz="1600" dirty="0" smtClean="0">
                <a:latin typeface="Candara"/>
                <a:ea typeface="Candara"/>
                <a:cs typeface="Candara"/>
                <a:sym typeface="Candara"/>
              </a:rPr>
              <a:t>lisama. Toetage rahulikku ja keskendunud õhkkonda – muusika või tasane vestlus võivad meditatiivsele kulgemisele kaasa aidata. See on ka suurepärane ajahetk omavaheliseks suhtlemiseks: osalejad võivad ringi liikuda, üksteise töid vaadelda ning heatahtlikku ja </a:t>
            </a:r>
            <a:r>
              <a:rPr lang="et-EE" sz="1600" dirty="0">
                <a:latin typeface="Candara"/>
                <a:ea typeface="Candara"/>
                <a:cs typeface="Candara"/>
                <a:sym typeface="Candara"/>
              </a:rPr>
              <a:t>uudishimulikku tagasisidet anda.</a:t>
            </a:r>
            <a:endParaRPr lang="et-EE" sz="1600" dirty="0" smtClean="0">
              <a:latin typeface="Candara"/>
              <a:ea typeface="Candara"/>
              <a:cs typeface="Candara"/>
              <a:sym typeface="Candara"/>
            </a:endParaRPr>
          </a:p>
          <a:p>
            <a:pPr lvl="0"/>
            <a:endParaRPr lang="et-EE" dirty="0" smtClean="0"/>
          </a:p>
          <a:p>
            <a:pPr lvl="0"/>
            <a:r>
              <a:rPr lang="et-EE" sz="1600" dirty="0" smtClean="0">
                <a:latin typeface="Candara"/>
                <a:ea typeface="Candara"/>
                <a:cs typeface="Candara"/>
                <a:sym typeface="Candara"/>
              </a:rPr>
              <a:t>Kui tööd on lõpetatud, aidake kõigil paigutada oma esemed kuivamisalale, et need oleksid valmis viimaseks põletamiseks.</a:t>
            </a:r>
            <a:endParaRPr lang="et-EE" sz="1600" b="0" i="0" u="none" strike="noStrike" cap="none" dirty="0">
              <a:solidFill>
                <a:srgbClr val="000000"/>
              </a:solidFill>
              <a:latin typeface="Candara"/>
              <a:ea typeface="Candara"/>
              <a:cs typeface="Candara"/>
              <a:sym typeface="Candara"/>
            </a:endParaRPr>
          </a:p>
        </p:txBody>
      </p:sp>
      <p:pic>
        <p:nvPicPr>
          <p:cNvPr id="147" name="Google Shape;147;g324db71f721_0_16"/>
          <p:cNvPicPr preferRelativeResize="0"/>
          <p:nvPr/>
        </p:nvPicPr>
        <p:blipFill>
          <a:blip r:embed="rId4">
            <a:alphaModFix/>
          </a:blip>
          <a:stretch>
            <a:fillRect/>
          </a:stretch>
        </p:blipFill>
        <p:spPr>
          <a:xfrm>
            <a:off x="6967675" y="1066148"/>
            <a:ext cx="3691277" cy="4921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4" name="Google Shape;154;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5" name="Google Shape;155;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Arutelu ja refleksioon</a:t>
            </a:r>
            <a:endParaRPr lang="et-EE" sz="3600" b="0" i="0" u="none" strike="noStrike" cap="none" dirty="0">
              <a:solidFill>
                <a:schemeClr val="lt1"/>
              </a:solidFill>
              <a:latin typeface="Candara"/>
              <a:ea typeface="Candara"/>
              <a:cs typeface="Candara"/>
              <a:sym typeface="Candara"/>
            </a:endParaRPr>
          </a:p>
        </p:txBody>
      </p:sp>
      <p:sp>
        <p:nvSpPr>
          <p:cNvPr id="156" name="Google Shape;156;p11"/>
          <p:cNvSpPr txBox="1"/>
          <p:nvPr/>
        </p:nvSpPr>
        <p:spPr>
          <a:xfrm>
            <a:off x="484050" y="973650"/>
            <a:ext cx="6432900" cy="3924111"/>
          </a:xfrm>
          <a:prstGeom prst="rect">
            <a:avLst/>
          </a:prstGeom>
          <a:noFill/>
          <a:ln>
            <a:noFill/>
          </a:ln>
        </p:spPr>
        <p:txBody>
          <a:bodyPr spcFirstLastPara="1" wrap="square" lIns="91425" tIns="45700" rIns="91425" bIns="45700" anchor="t" anchorCtr="0">
            <a:spAutoFit/>
          </a:bodyPr>
          <a:lstStyle/>
          <a:p>
            <a:pPr lvl="0">
              <a:buSzPts val="1600"/>
            </a:pPr>
            <a:r>
              <a:rPr lang="et-EE" sz="1600" dirty="0" smtClean="0">
                <a:latin typeface="Candara"/>
                <a:ea typeface="Candara"/>
                <a:cs typeface="Candara"/>
                <a:sym typeface="Candara"/>
              </a:rPr>
              <a:t>Mõtisklege saadud kogemuse üle, mille käigus muutsite oma keraamilisi esemeid glasuurimise abil. Arutage, mis osutus keeruliseks ning millised tehnikad või värvid olid teie jaoks kõige tõhusamad. See analüüs aitab kinnistada omandatud oskusi ning valmistab teid ette edasisteks keraamikaprojektideks, arendades nii tehnilisi oskusi kui ka loovat eneseväljendust.</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lang="et-EE" sz="1600" b="0" i="0" u="none" strike="noStrike" cap="none" dirty="0" smtClean="0">
              <a:solidFill>
                <a:srgbClr val="000000"/>
              </a:solidFill>
              <a:latin typeface="Candara"/>
              <a:ea typeface="Candara"/>
              <a:cs typeface="Candara"/>
              <a:sym typeface="Candara"/>
            </a:endParaRPr>
          </a:p>
          <a:p>
            <a:pPr lvl="0">
              <a:spcBef>
                <a:spcPts val="600"/>
              </a:spcBef>
              <a:buSzPts val="1600"/>
            </a:pPr>
            <a:r>
              <a:rPr lang="et-EE" sz="1600" b="1" dirty="0" smtClean="0">
                <a:solidFill>
                  <a:schemeClr val="dk1"/>
                </a:solidFill>
                <a:latin typeface="Candara"/>
                <a:ea typeface="Candara"/>
                <a:cs typeface="Candara"/>
                <a:sym typeface="Candara"/>
              </a:rPr>
              <a:t>Küsimused rühmaaruteluks:</a:t>
            </a:r>
            <a:endParaRPr lang="et-EE" sz="1600" b="0" i="0" u="none" strike="noStrike" cap="none" dirty="0" smtClean="0">
              <a:solidFill>
                <a:schemeClr val="dk1"/>
              </a:solidFill>
              <a:latin typeface="Candara"/>
              <a:ea typeface="Candara"/>
              <a:cs typeface="Candara"/>
              <a:sym typeface="Candara"/>
            </a:endParaRPr>
          </a:p>
          <a:p>
            <a:pPr lvl="0">
              <a:spcBef>
                <a:spcPts val="600"/>
              </a:spcBef>
              <a:buSzPts val="1600"/>
            </a:pPr>
            <a:r>
              <a:rPr lang="et-EE" sz="1600" dirty="0" smtClean="0">
                <a:solidFill>
                  <a:schemeClr val="dk1"/>
                </a:solidFill>
                <a:latin typeface="Candara"/>
                <a:ea typeface="Candara"/>
                <a:cs typeface="Candara"/>
                <a:sym typeface="Candara"/>
              </a:rPr>
              <a:t>Millise glasuurimistehnika te valisite ja miks?</a:t>
            </a:r>
          </a:p>
          <a:p>
            <a:pPr lvl="0">
              <a:spcBef>
                <a:spcPts val="600"/>
              </a:spcBef>
              <a:buSzPts val="1600"/>
            </a:pPr>
            <a:r>
              <a:rPr lang="et-EE" sz="1600" dirty="0" smtClean="0">
                <a:solidFill>
                  <a:schemeClr val="dk1"/>
                </a:solidFill>
                <a:latin typeface="Candara"/>
                <a:ea typeface="Candara"/>
                <a:cs typeface="Candara"/>
                <a:sym typeface="Candara"/>
              </a:rPr>
              <a:t>Kuidas aitas see tehnika saavutada soovitud tulemust teie keraamilisel esemel?</a:t>
            </a:r>
          </a:p>
          <a:p>
            <a:pPr lvl="0">
              <a:spcBef>
                <a:spcPts val="600"/>
              </a:spcBef>
              <a:buSzPts val="1600"/>
            </a:pPr>
            <a:r>
              <a:rPr lang="et-EE" sz="1600" dirty="0" smtClean="0">
                <a:solidFill>
                  <a:schemeClr val="dk1"/>
                </a:solidFill>
                <a:latin typeface="Candara"/>
                <a:ea typeface="Candara"/>
                <a:cs typeface="Candara"/>
                <a:sym typeface="Candara"/>
              </a:rPr>
              <a:t>Millised värvid te glasuurimiseks valisite ja kuidas need teie </a:t>
            </a:r>
            <a:r>
              <a:rPr lang="et-EE" sz="1600" dirty="0">
                <a:solidFill>
                  <a:schemeClr val="dk1"/>
                </a:solidFill>
                <a:latin typeface="Candara"/>
                <a:ea typeface="Candara"/>
                <a:cs typeface="Candara"/>
                <a:sym typeface="Candara"/>
              </a:rPr>
              <a:t>arvates töö lõplikku ilmet </a:t>
            </a:r>
            <a:r>
              <a:rPr lang="et-EE" sz="1600" dirty="0" smtClean="0">
                <a:solidFill>
                  <a:schemeClr val="dk1"/>
                </a:solidFill>
                <a:latin typeface="Candara"/>
                <a:ea typeface="Candara"/>
                <a:cs typeface="Candara"/>
                <a:sym typeface="Candara"/>
              </a:rPr>
              <a:t>mõjutasid?</a:t>
            </a:r>
          </a:p>
          <a:p>
            <a:pPr lvl="0">
              <a:spcBef>
                <a:spcPts val="600"/>
              </a:spcBef>
              <a:buSzPts val="1600"/>
            </a:pPr>
            <a:r>
              <a:rPr lang="et-EE" sz="1600" dirty="0" smtClean="0">
                <a:solidFill>
                  <a:schemeClr val="dk1"/>
                </a:solidFill>
                <a:latin typeface="Candara"/>
                <a:ea typeface="Candara"/>
                <a:cs typeface="Candara"/>
                <a:sym typeface="Candara"/>
              </a:rPr>
              <a:t>Kas esines värvikombinatsioone või efekte, mis õnnestusid eriti hästi?</a:t>
            </a:r>
            <a:endParaRPr lang="et-EE" sz="1600" b="0" i="0" u="none" strike="noStrike" cap="none" dirty="0">
              <a:solidFill>
                <a:schemeClr val="dk1"/>
              </a:solidFill>
              <a:latin typeface="Candara"/>
              <a:ea typeface="Candara"/>
              <a:cs typeface="Candara"/>
              <a:sym typeface="Candara"/>
            </a:endParaRPr>
          </a:p>
        </p:txBody>
      </p:sp>
      <p:pic>
        <p:nvPicPr>
          <p:cNvPr id="157" name="Google Shape;157;p11"/>
          <p:cNvPicPr preferRelativeResize="0"/>
          <p:nvPr/>
        </p:nvPicPr>
        <p:blipFill>
          <a:blip r:embed="rId4">
            <a:alphaModFix/>
          </a:blip>
          <a:stretch>
            <a:fillRect/>
          </a:stretch>
        </p:blipFill>
        <p:spPr>
          <a:xfrm>
            <a:off x="7169800" y="1050549"/>
            <a:ext cx="3741224" cy="49882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324db71f721_0_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g324db71f721_0_3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1" name="Google Shape;191;g324db71f721_0_3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2" name="Google Shape;192;g324db71f721_0_34"/>
          <p:cNvSpPr txBox="1"/>
          <p:nvPr/>
        </p:nvSpPr>
        <p:spPr>
          <a:xfrm>
            <a:off x="484050" y="89600"/>
            <a:ext cx="9162600" cy="882252"/>
          </a:xfrm>
          <a:prstGeom prst="rect">
            <a:avLst/>
          </a:prstGeom>
          <a:noFill/>
          <a:ln>
            <a:noFill/>
          </a:ln>
        </p:spPr>
        <p:txBody>
          <a:bodyPr spcFirstLastPara="1" wrap="square" lIns="91425" tIns="45700" rIns="91425" bIns="45700" anchor="t" anchorCtr="0">
            <a:spAutoFit/>
          </a:bodyPr>
          <a:lstStyle/>
          <a:p>
            <a:pPr lvl="0">
              <a:spcBef>
                <a:spcPts val="1400"/>
              </a:spcBef>
              <a:spcAft>
                <a:spcPts val="1400"/>
              </a:spcAft>
              <a:buSzPts val="2800"/>
            </a:pPr>
            <a:r>
              <a:rPr lang="et-EE" sz="2800" b="1" dirty="0" smtClean="0">
                <a:solidFill>
                  <a:schemeClr val="lt1"/>
                </a:solidFill>
                <a:latin typeface="Candara"/>
                <a:ea typeface="Candara"/>
                <a:cs typeface="Candara"/>
                <a:sym typeface="Candara"/>
              </a:rPr>
              <a:t>Tagasisidering ja kursuse kokkuvõte</a:t>
            </a:r>
            <a:endParaRPr lang="et-EE" sz="5200" b="1" i="0" u="none" strike="noStrike" cap="none" dirty="0">
              <a:solidFill>
                <a:schemeClr val="lt1"/>
              </a:solidFill>
              <a:latin typeface="Candara"/>
              <a:ea typeface="Candara"/>
              <a:cs typeface="Candara"/>
              <a:sym typeface="Candara"/>
            </a:endParaRPr>
          </a:p>
        </p:txBody>
      </p:sp>
      <p:sp>
        <p:nvSpPr>
          <p:cNvPr id="193" name="Google Shape;193;g324db71f721_0_34"/>
          <p:cNvSpPr txBox="1"/>
          <p:nvPr/>
        </p:nvSpPr>
        <p:spPr>
          <a:xfrm>
            <a:off x="606636" y="1140534"/>
            <a:ext cx="10206600" cy="3539390"/>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Õppemooduli lõpetamiseks looge soe ja toetav õhustik, milles osalejad saavad mõtiskleda selle üle, mida nad on teinud, kuidas nad end protsessi käigus tundsid ning mida see kogemus nende jaoks isiklikult tähendas.</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Seda võib teha rühmaringis või individuaalselt – joonistamise, kirjutamise või lugude jutustamise kaudu –, sõltuvalt rühma vajadustest ja mugavustasemest. Formaalse tagasiside asemel keskenduge isiklikule eneseväljendusele ja emotsionaalsele refleksioonile. </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Võite kasutada mõningaid lihtsaid suunavaid küsimusi, näiteks:</a:t>
            </a:r>
            <a:endParaRPr lang="et-EE" dirty="0" smtClean="0"/>
          </a:p>
          <a:p>
            <a:pPr marL="285750" lvl="0" indent="-193675">
              <a:buSzPts val="1600"/>
              <a:buFont typeface="Arial"/>
              <a:buChar char="•"/>
            </a:pPr>
            <a:r>
              <a:rPr lang="et-EE" sz="1600" dirty="0" smtClean="0">
                <a:latin typeface="Candara"/>
                <a:ea typeface="Candara"/>
                <a:cs typeface="Candara"/>
                <a:sym typeface="Candara"/>
              </a:rPr>
              <a:t>Milline oli teie lemmikhetk nende tundide ajal?</a:t>
            </a:r>
          </a:p>
          <a:p>
            <a:pPr marL="285750" lvl="0" indent="-193675">
              <a:buSzPts val="1600"/>
              <a:buFont typeface="Arial"/>
              <a:buChar char="•"/>
            </a:pPr>
            <a:r>
              <a:rPr lang="et-EE" sz="1600" dirty="0" smtClean="0">
                <a:latin typeface="Candara"/>
                <a:ea typeface="Candara"/>
                <a:cs typeface="Candara"/>
                <a:sym typeface="Candara"/>
              </a:rPr>
              <a:t>Mida te tundsite, kui esimest korda savi puudutasite?</a:t>
            </a:r>
          </a:p>
          <a:p>
            <a:pPr marL="285750" lvl="0" indent="-193675">
              <a:buSzPts val="1600"/>
              <a:buFont typeface="Arial"/>
              <a:buChar char="•"/>
            </a:pPr>
            <a:r>
              <a:rPr lang="et-EE" sz="1600" dirty="0" smtClean="0">
                <a:latin typeface="Candara"/>
                <a:ea typeface="Candara"/>
                <a:cs typeface="Candara"/>
                <a:sym typeface="Candara"/>
              </a:rPr>
              <a:t>Millist eset teile kõige rohkem meeldis valmistada ja miks?</a:t>
            </a:r>
          </a:p>
          <a:p>
            <a:pPr marL="285750" lvl="0" indent="-193675">
              <a:buSzPts val="1600"/>
              <a:buFont typeface="Arial"/>
              <a:buChar char="•"/>
            </a:pPr>
            <a:r>
              <a:rPr lang="et-EE" sz="1600" dirty="0" smtClean="0">
                <a:latin typeface="Candara"/>
                <a:ea typeface="Candara"/>
                <a:cs typeface="Candara"/>
                <a:sym typeface="Candara"/>
              </a:rPr>
              <a:t>Kas tunnete end nüüd oma loovuse osas enesekindlamana?</a:t>
            </a:r>
          </a:p>
          <a:p>
            <a:pPr marL="285750" lvl="0" indent="-193675">
              <a:buSzPts val="1600"/>
              <a:buFont typeface="Arial"/>
              <a:buChar char="•"/>
            </a:pPr>
            <a:r>
              <a:rPr lang="et-EE" sz="1600" dirty="0" smtClean="0">
                <a:latin typeface="Candara"/>
                <a:ea typeface="Candara"/>
                <a:cs typeface="Candara"/>
                <a:sym typeface="Candara"/>
              </a:rPr>
              <a:t>Kuidas te kirjeldaksite oma keraamilist eset sõbrale või pereliikmele?</a:t>
            </a:r>
          </a:p>
          <a:p>
            <a:pPr marL="285750" lvl="0" indent="-193675">
              <a:buSzPts val="1600"/>
              <a:buFont typeface="Arial"/>
              <a:buChar char="•"/>
            </a:pPr>
            <a:r>
              <a:rPr lang="et-EE" sz="1600" dirty="0" smtClean="0">
                <a:latin typeface="Candara"/>
                <a:ea typeface="Candara"/>
                <a:cs typeface="Candara"/>
                <a:sym typeface="Candara"/>
              </a:rPr>
              <a:t>Mida te enda kohta käelise tegevuse kaudu teada saite?</a:t>
            </a:r>
            <a:endParaRPr lang="et-E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599</Words>
  <Application>Microsoft Office PowerPoint</Application>
  <PresentationFormat>Προσαρμογή</PresentationFormat>
  <Paragraphs>49</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121</cp:revision>
  <dcterms:created xsi:type="dcterms:W3CDTF">2024-06-10T15:48:53Z</dcterms:created>
  <dcterms:modified xsi:type="dcterms:W3CDTF">2026-05-06T19:33:34Z</dcterms:modified>
</cp:coreProperties>
</file>