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72" r:id="rId2"/>
    <p:sldId id="257" r:id="rId3"/>
    <p:sldId id="265" r:id="rId4"/>
    <p:sldId id="266" r:id="rId5"/>
    <p:sldId id="267" r:id="rId6"/>
    <p:sldId id="273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Wl/RhnGi2vH/9L1HhzG3K2Yky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customschemas.google.com/relationships/presentationmetadata" Target="metadata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884050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99027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98691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38834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82926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461561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creative-people-flat-design-concept-with-human-hands-holding-brushes-drawing-little-persons-involved-art-music-dancing-vector-illustration_37421460.htm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creative-people-flat-design-concept-with-human-hands-holding-brushes-drawing-little-persons-involved-art-music-dancing-vector-illustration_37421460.htm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people-talking-arguing_9176206.htm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708872"/>
            <a:ext cx="12191999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800" b="1" dirty="0" smtClean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KOOLITUSPROGRAMM</a:t>
            </a:r>
            <a:r>
              <a:rPr lang="en-US" sz="2800" b="1" dirty="0" smtClean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algn="ctr">
              <a:tabLst>
                <a:tab pos="11112500" algn="l"/>
              </a:tabLst>
            </a:pPr>
            <a:r>
              <a:rPr lang="et-EE" sz="28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ÕPPEMOODUL 3: Ettevõtlus</a:t>
            </a:r>
            <a:endParaRPr lang="et-EE" sz="28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30156" y="6221372"/>
            <a:ext cx="773896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t-EE" sz="1100" i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Rahastanud Euroopa Liit. Käesolevas materjalis esitatud seisukohad ja arvamused on üksnes autori(te) omad ega pruugi kajastada Euroopa Liidu ega Haridus- ja Noorteameti seisukohti. Euroopa Liit ega toetuse andja ei vastuta nende eest.</a:t>
            </a:r>
            <a:endParaRPr lang="et-EE" sz="1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9 - Εικόνα" descr="ET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73" y="6156558"/>
            <a:ext cx="2068212" cy="519313"/>
          </a:xfrm>
          <a:prstGeom prst="rect">
            <a:avLst/>
          </a:prstGeom>
        </p:spPr>
      </p:pic>
      <p:pic>
        <p:nvPicPr>
          <p:cNvPr id="11" name="10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7693" y="6041931"/>
            <a:ext cx="1574307" cy="816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87" y="6136955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49439" y="570775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-92865" y="721045"/>
            <a:ext cx="121920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t-EE" sz="28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1. </a:t>
            </a:r>
            <a:r>
              <a:rPr lang="et-EE" sz="2800" b="1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TUND</a:t>
            </a:r>
            <a:r>
              <a:rPr lang="et-EE" sz="28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</a:p>
          <a:p>
            <a:pPr lvl="0" algn="ctr">
              <a:spcBef>
                <a:spcPts val="1200"/>
              </a:spcBef>
              <a:buSzPts val="2800"/>
            </a:pPr>
            <a:r>
              <a:rPr lang="et-EE" sz="2800" b="1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Pärandi ja selle ettevõtluspotentsiaali mõistmine</a:t>
            </a:r>
            <a:endParaRPr lang="et-EE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0835" y="3617693"/>
            <a:ext cx="3789297" cy="213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0" y="89588"/>
            <a:ext cx="109110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t-EE" sz="3200" b="1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Interaktiivne tegevus: Kohaliku pärandi kaardistamine </a:t>
            </a:r>
            <a:r>
              <a:rPr lang="et-EE" sz="32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(1/2) </a:t>
            </a:r>
            <a:r>
              <a:rPr lang="et-EE" sz="3200" b="0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lang="et-EE" sz="32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484053" y="973651"/>
            <a:ext cx="10911016" cy="527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600" b="1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Eesmärk: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Tegevuse eesmärk on süvendada õppijates kohaliku kultuuri- ja looduspärandi mõistmist ning selle väärtustamist. Pärandipaiku kaardistades ja nende üle arutledes uurivad õppijad, millist </a:t>
            </a:r>
            <a:r>
              <a:rPr lang="et-EE" sz="1600" dirty="0">
                <a:latin typeface="Candara"/>
                <a:ea typeface="Candara"/>
                <a:cs typeface="Candara"/>
                <a:sym typeface="Candara"/>
              </a:rPr>
              <a:t>rolli mängivad need paigad kogukonna </a:t>
            </a: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identiteedis ning milliseid majanduslikke </a:t>
            </a:r>
            <a:r>
              <a:rPr lang="et-EE" sz="1600" dirty="0">
                <a:latin typeface="Candara"/>
                <a:ea typeface="Candara"/>
                <a:cs typeface="Candara"/>
                <a:sym typeface="Candara"/>
              </a:rPr>
              <a:t>võimalusi võivad need pakkuda </a:t>
            </a: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ettevõtluse vaatenurgast.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0" i="0" u="none" strike="noStrike" cap="none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600" b="1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Vajalikud materjalid: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lvl="0" indent="-285750">
              <a:spcBef>
                <a:spcPts val="600"/>
              </a:spcBef>
              <a:buSzPts val="1600"/>
              <a:buFontTx/>
              <a:buChar char="-"/>
            </a:pPr>
            <a:r>
              <a:rPr lang="et-EE" sz="1600" dirty="0">
                <a:latin typeface="Candara"/>
                <a:ea typeface="Candara"/>
                <a:cs typeface="Candara"/>
                <a:sym typeface="Candara"/>
              </a:rPr>
              <a:t>ü</a:t>
            </a: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mbruskonna kaardid paberkandjal (üks iga rühma kohta);</a:t>
            </a:r>
          </a:p>
          <a:p>
            <a:pPr marL="285750" lvl="0" indent="-285750">
              <a:spcBef>
                <a:spcPts val="600"/>
              </a:spcBef>
              <a:buSzPts val="1600"/>
              <a:buFontTx/>
              <a:buChar char="-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markerid, pastakad ja kleepsud paikade märgistamiseks;</a:t>
            </a:r>
          </a:p>
          <a:p>
            <a:pPr marL="285750" lvl="0" indent="-285750">
              <a:spcBef>
                <a:spcPts val="600"/>
              </a:spcBef>
              <a:buSzPts val="1600"/>
              <a:buFontTx/>
              <a:buChar char="-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teavikud (brošüürid, raamatud või veebiallikad kohaliku pärandi kohta);</a:t>
            </a:r>
          </a:p>
          <a:p>
            <a:pPr marL="285750" lvl="0" indent="-285750">
              <a:spcBef>
                <a:spcPts val="600"/>
              </a:spcBef>
              <a:buSzPts val="1600"/>
              <a:buFontTx/>
              <a:buChar char="-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esitlusvahendid (paber, markerid või digivahendid, kui need on kättesaadavad)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0" i="0" u="none" strike="noStrike" cap="none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600" b="1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Läbiviimine: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lvl="0" indent="-285750">
              <a:spcBef>
                <a:spcPts val="600"/>
              </a:spcBef>
              <a:buSzPts val="1600"/>
              <a:buFontTx/>
              <a:buChar char="-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Selgitage lühidalt tegevuse eesmärki ning pärandi olulisust kogukonna ja majandusarengu seisukohast.</a:t>
            </a:r>
          </a:p>
          <a:p>
            <a:pPr marL="285750" lvl="0" indent="-285750">
              <a:spcBef>
                <a:spcPts val="600"/>
              </a:spcBef>
              <a:buSzPts val="1600"/>
              <a:buFontTx/>
              <a:buChar char="-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Jagage õppijad väikestesse rühmadesse (4–5 õppijat rühmas).</a:t>
            </a:r>
          </a:p>
          <a:p>
            <a:pPr marL="285750" lvl="0" indent="-285750">
              <a:spcBef>
                <a:spcPts val="600"/>
              </a:spcBef>
              <a:buSzPts val="1600"/>
              <a:buFontTx/>
              <a:buChar char="-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Andke igale rühmale ümbruskonna kaart paberkandjal ja märgistamisvahendid.</a:t>
            </a:r>
          </a:p>
          <a:p>
            <a:pPr marL="285750" lvl="0" indent="-285750">
              <a:spcBef>
                <a:spcPts val="600"/>
              </a:spcBef>
              <a:buSzPts val="1600"/>
              <a:buFontTx/>
              <a:buChar char="-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Paluge igal rühmal </a:t>
            </a:r>
            <a:r>
              <a:rPr lang="et-EE" sz="1600" dirty="0">
                <a:latin typeface="Candara"/>
                <a:ea typeface="Candara"/>
                <a:cs typeface="Candara"/>
                <a:sym typeface="Candara"/>
              </a:rPr>
              <a:t>märkida kaardile kultuuri- </a:t>
            </a: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ja looduspärandi objekte. Julgustage neid täpsuse huvides teavikuid kasutama.</a:t>
            </a:r>
            <a:endParaRPr lang="et-EE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9283" y="1825712"/>
            <a:ext cx="2691425" cy="248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5" name="Google Shape;195;p9"/>
          <p:cNvSpPr txBox="1"/>
          <p:nvPr/>
        </p:nvSpPr>
        <p:spPr>
          <a:xfrm>
            <a:off x="9269283" y="4371107"/>
            <a:ext cx="30000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 smtClean="0">
                <a:latin typeface="Candara" panose="020E0502030303020204" pitchFamily="34" charset="0"/>
              </a:rPr>
              <a:t>Allikas: Freepik, autor: macrovector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700" u="sng" dirty="0" smtClean="0">
                <a:solidFill>
                  <a:srgbClr val="0563C1"/>
                </a:solidFill>
                <a:latin typeface="Candara" panose="020E05020303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https://www.freepik.com/free-vector/creative-people-flat-design-concept-with-human-hands-holding-brushes-drawing-little-persons-involved-art-music-dancing-vector-illustration_37421460.htm#fromView=search&amp;page=1&amp;position=3&amp;uuid=0d99e143-8f99-442d-ba97-4ed4e83f8ea4</a:t>
            </a:r>
            <a:endParaRPr lang="et-EE" sz="700" dirty="0" smtClean="0">
              <a:latin typeface="Candara" panose="020E05020303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-77001" y="89588"/>
            <a:ext cx="111362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t-EE" sz="3200" b="1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Interaktiivne tegevus: Kohaliku pärandi kaardistamine</a:t>
            </a:r>
            <a:r>
              <a:rPr lang="et-EE" sz="32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(2/2</a:t>
            </a:r>
            <a:r>
              <a:rPr lang="et-EE" sz="3200" b="1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)</a:t>
            </a:r>
            <a:endParaRPr lang="et-EE" sz="32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501628" y="1305350"/>
            <a:ext cx="85947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SzPts val="1600"/>
              <a:buFontTx/>
              <a:buChar char="-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Märgistage kultuuripärandi objektid (nt ajaloolised hooned, muuseumid, traditsioonilised turud) ühe värvi või kleepsuga ning looduspärandi objektid (nt pargid, looduskaitsealad, järved) teise värvi või teistsuguse kleepsuga.</a:t>
            </a:r>
          </a:p>
          <a:p>
            <a:pPr marL="285750" lvl="0" indent="-285750">
              <a:buSzPts val="1600"/>
              <a:buFontTx/>
              <a:buChar char="-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Iga rühm valmistab ette lühikese esitluse enda poolt kaardile märgitud paikade kohta, selgitades, miks need on kohaliku kogukonna jaoks olulised ja kuidas neid </a:t>
            </a:r>
            <a:r>
              <a:rPr lang="et-EE" sz="1600" dirty="0">
                <a:latin typeface="Candara"/>
                <a:ea typeface="Candara"/>
                <a:cs typeface="Candara"/>
                <a:sym typeface="Candara"/>
              </a:rPr>
              <a:t>võiks ettevõtlusalgatustes </a:t>
            </a: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rakendada.</a:t>
            </a:r>
            <a:endParaRPr lang="et-EE" dirty="0">
              <a:ea typeface="Candara"/>
            </a:endParaRPr>
          </a:p>
          <a:p>
            <a:pPr marL="285750" lvl="0" indent="-285750">
              <a:buSzPts val="1600"/>
              <a:buFontTx/>
              <a:buChar char="-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Rühmad esitlevad oma kaarte kordamööda ning arutlevad iga objekti tähenduse üle. Planeerige 3–4 minutit rühma kohta.</a:t>
            </a:r>
            <a:endParaRPr lang="et-EE" dirty="0">
              <a:ea typeface="Candara"/>
            </a:endParaRPr>
          </a:p>
          <a:p>
            <a:pPr marL="285750" lvl="0" indent="-285750">
              <a:buSzPts val="1600"/>
              <a:buFontTx/>
              <a:buChar char="-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Pärast iga esitlust korraldage lühike küsimuste ja vastuste voor, et soodustada arutelu ja sügavamat mõistmist.</a:t>
            </a:r>
            <a:endParaRPr lang="et-EE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205" name="Google Shape;20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9275" y="1382050"/>
            <a:ext cx="2691425" cy="248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6" name="Google Shape;206;p10"/>
          <p:cNvSpPr txBox="1"/>
          <p:nvPr/>
        </p:nvSpPr>
        <p:spPr>
          <a:xfrm>
            <a:off x="9269275" y="3927625"/>
            <a:ext cx="3000000" cy="93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 smtClean="0">
                <a:latin typeface="Candara" panose="020E0502030303020204" pitchFamily="34" charset="0"/>
              </a:rPr>
              <a:t>Allikas: Freepik, autor: macrovector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700" u="sng" dirty="0" smtClean="0">
                <a:solidFill>
                  <a:srgbClr val="0563C1"/>
                </a:solidFill>
                <a:latin typeface="Candara" panose="020E05020303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https://www.freepik.com/free-vector/creative-people-flat-design-concept-with-human-hands-holding-brushes-drawing-little-persons-involved-art-music-dancing-vector-illustration_37421460.htm#fromView=search&amp;page=1&amp;position=3&amp;uuid=0d99e143-8f99-442d-ba97-4ed4e83f8ea4</a:t>
            </a:r>
            <a:endParaRPr lang="et-EE" sz="700" dirty="0" smtClean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t-EE" sz="36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Arutelu ja refleksioon</a:t>
            </a:r>
            <a:endParaRPr lang="et-EE" sz="36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484053" y="973651"/>
            <a:ext cx="10911016" cy="478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  <a:buSzPts val="1600"/>
            </a:pPr>
            <a:r>
              <a:rPr lang="et-EE" sz="1600" b="1" dirty="0" smtClean="0">
                <a:latin typeface="Candara"/>
                <a:ea typeface="Candara"/>
                <a:cs typeface="Candara"/>
                <a:sym typeface="Candara"/>
              </a:rPr>
              <a:t>Küsimused rühmaaruteluks: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lvl="0" indent="-285750">
              <a:spcBef>
                <a:spcPts val="600"/>
              </a:spcBef>
              <a:buSzPts val="1600"/>
              <a:buFontTx/>
              <a:buChar char="-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Miks on kaardistatud kultuuripärandi objektid meie kogukonna jaoks olulised?</a:t>
            </a:r>
          </a:p>
          <a:p>
            <a:pPr marL="285750" lvl="0" indent="-285750">
              <a:spcBef>
                <a:spcPts val="600"/>
              </a:spcBef>
              <a:buSzPts val="1600"/>
              <a:buFontTx/>
              <a:buChar char="-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Kuidas aitavad need paigad kujundada meie kogukonna identiteeti ja ajaloolist mälu?</a:t>
            </a:r>
          </a:p>
          <a:p>
            <a:pPr marL="285750" lvl="0" indent="-285750">
              <a:spcBef>
                <a:spcPts val="600"/>
              </a:spcBef>
              <a:buSzPts val="1600"/>
              <a:buFontTx/>
              <a:buChar char="-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Milliseid ettevõtteid võiks nende pärandipaikadega seonduvalt arendada?</a:t>
            </a:r>
          </a:p>
          <a:p>
            <a:pPr marL="285750" lvl="0" indent="-285750">
              <a:spcBef>
                <a:spcPts val="600"/>
              </a:spcBef>
              <a:buSzPts val="1600"/>
              <a:buFontTx/>
              <a:buChar char="-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Kuidas võiksid sellised ettevõtlusalgatused tuua kasu kohalikule majandusele ja kogukonnale?</a:t>
            </a:r>
          </a:p>
          <a:p>
            <a:pPr marL="285750" lvl="0" indent="-285750">
              <a:spcBef>
                <a:spcPts val="600"/>
              </a:spcBef>
              <a:buSzPts val="1600"/>
              <a:buFontTx/>
              <a:buChar char="-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Kuidas saab kohalik kogukond osaleda nende pärandipaikade säilitamisel ja tutvustamisel?</a:t>
            </a:r>
          </a:p>
          <a:p>
            <a:pPr marL="285750" lvl="0" indent="-285750">
              <a:spcBef>
                <a:spcPts val="600"/>
              </a:spcBef>
              <a:buSzPts val="1600"/>
              <a:buFontTx/>
              <a:buChar char="-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Millist rolli saavad õppijad mängida kohaliku pärandi kaitsmisel ja eestkõnelemisel?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0" i="0" u="none" strike="noStrike" cap="none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600" b="1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Kokkuvõte: 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lvl="0" indent="-285750">
              <a:spcBef>
                <a:spcPts val="600"/>
              </a:spcBef>
              <a:buSzPts val="1600"/>
              <a:buFontTx/>
              <a:buChar char="-"/>
            </a:pPr>
            <a:r>
              <a:rPr lang="et-EE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Tehke </a:t>
            </a:r>
            <a:r>
              <a:rPr lang="et-E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kokkuvõte peamistest esitlustes </a:t>
            </a:r>
            <a:r>
              <a:rPr lang="et-EE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aruteludes esile kerkinud mõtetest.</a:t>
            </a:r>
          </a:p>
          <a:p>
            <a:pPr marL="285750" lvl="0" indent="-285750">
              <a:spcBef>
                <a:spcPts val="600"/>
              </a:spcBef>
              <a:buSzPts val="1600"/>
              <a:buFontTx/>
              <a:buChar char="-"/>
            </a:pPr>
            <a:r>
              <a:rPr lang="et-EE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Rõhutage pärandi rolli identiteedi ja kogukonnatunde kujundamisel.</a:t>
            </a:r>
          </a:p>
          <a:p>
            <a:pPr marL="285750" lvl="0" indent="-285750">
              <a:spcBef>
                <a:spcPts val="600"/>
              </a:spcBef>
              <a:buSzPts val="1600"/>
              <a:buFontTx/>
              <a:buChar char="-"/>
            </a:pPr>
            <a:r>
              <a:rPr lang="et-EE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Julgustage õppijaid mõtlema loovalt, kuidas pärand võib olla aluseks ettevõtlusalgatustele, mis toovad kasu nii majandusele kui ka ühiskonnale.</a:t>
            </a:r>
            <a:endParaRPr lang="et-EE" sz="1600" b="0" i="0" u="none" strike="noStrike" cap="none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See tegevus aitab õppijatel mitte ainult märgata ja väärtustada kohalikku pärandit, vaid innustab neid ka mõtlema uuenduslikele viisidele, kuidas neid olulisi paiku ettevõtluse kaudu kaasata ja säilitada.</a:t>
            </a:r>
            <a:endParaRPr lang="et-EE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216" name="Google Shape;21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1300" y="1348600"/>
            <a:ext cx="3137951" cy="20500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7" name="Google Shape;217;p11"/>
          <p:cNvSpPr txBox="1"/>
          <p:nvPr/>
        </p:nvSpPr>
        <p:spPr>
          <a:xfrm>
            <a:off x="8931288" y="3605450"/>
            <a:ext cx="3000000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200" dirty="0" smtClean="0">
                <a:latin typeface="Candara" panose="020E0502030303020204" pitchFamily="34" charset="0"/>
              </a:rPr>
              <a:t>Allikas: Freepik, tasuta pilt, autor: pch.vector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700" u="sng" dirty="0" smtClean="0">
                <a:solidFill>
                  <a:srgbClr val="0563C1"/>
                </a:solidFill>
                <a:latin typeface="Candara" panose="020E05020303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https://www.freepik.com/free-vector/people-talking-arguing_9176206.htm#fromView=search&amp;page=1&amp;position=32&amp;uuid=9ec0301a-dddf-4d25-a241-a5349c9e3205</a:t>
            </a:r>
            <a:r>
              <a:rPr lang="et-EE" sz="700" dirty="0" smtClean="0">
                <a:latin typeface="Candara" panose="020E0502030303020204" pitchFamily="34" charset="0"/>
              </a:rPr>
              <a:t> </a:t>
            </a:r>
            <a:endParaRPr lang="et-EE" sz="7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Aitäh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tähelepanu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eest</a:t>
            </a:r>
            <a:endParaRPr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600"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Partnerid</a:t>
            </a:r>
            <a:r>
              <a:rPr lang="en-GB" sz="2800" b="1" i="0" u="none" strike="noStrike" cap="none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tx2">
                  <a:lumMod val="50000"/>
                </a:schemeClr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30156" y="6221372"/>
            <a:ext cx="773896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t-EE" sz="1100" i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Rahastanud Euroopa Liit. Käesolevas materjalis esitatud seisukohad ja arvamused on üksnes autori(te) omad ega pruugi kajastada Euroopa Liidu ega Haridus- ja Noorteameti seisukohti. Euroopa Liit ega toetuse andja ei vastuta nende eest.</a:t>
            </a:r>
            <a:endParaRPr lang="et-EE" sz="1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16 - Εικόνα" descr="ET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373" y="6156558"/>
            <a:ext cx="2068212" cy="519313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7693" y="6041931"/>
            <a:ext cx="1574307" cy="816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516</Words>
  <Application>Microsoft Office PowerPoint</Application>
  <PresentationFormat>Προσαρμογή</PresentationFormat>
  <Paragraphs>52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lastModifiedBy>Νικολέττα</cp:lastModifiedBy>
  <cp:revision>98</cp:revision>
  <dcterms:created xsi:type="dcterms:W3CDTF">2024-06-10T15:48:53Z</dcterms:created>
  <dcterms:modified xsi:type="dcterms:W3CDTF">2026-05-06T19:39:19Z</dcterms:modified>
</cp:coreProperties>
</file>