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Wl/RhnGi2vH/9L1HhzG3K2Yky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8405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9027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9869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70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98118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2984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9827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31222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7174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49f71c4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5" name="Google Shape;165;g3249f71c4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6788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KOOLITUSPROGRAMM</a:t>
            </a:r>
            <a:r>
              <a:rPr lang="en-US" sz="2800" b="1" dirty="0" smtClean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ÕPPEMOODUL 3: Ettevõtlus</a:t>
            </a:r>
            <a:endParaRPr lang="et-EE"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9 - Εικόνα" descr="E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Aitäh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tähelepanu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eest</a:t>
            </a:r>
            <a:endParaRPr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Partnerid</a:t>
            </a:r>
            <a:r>
              <a:rPr lang="en-GB" sz="2800" b="1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E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87" y="6136955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49439" y="570775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92865" y="721045"/>
            <a:ext cx="12192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t-EE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1. </a:t>
            </a:r>
            <a:r>
              <a:rPr lang="et-EE" sz="28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TUND</a:t>
            </a:r>
            <a:r>
              <a:rPr lang="et-EE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</a:p>
          <a:p>
            <a:pPr lvl="0" algn="ctr">
              <a:spcBef>
                <a:spcPts val="1200"/>
              </a:spcBef>
              <a:buSzPts val="2800"/>
            </a:pPr>
            <a:r>
              <a:rPr lang="et-EE" sz="28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Pärandi ja selle ettevõtluspotentsiaali mõistmine</a:t>
            </a:r>
            <a:endParaRPr lang="et-EE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835" y="3617693"/>
            <a:ext cx="3789297" cy="21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SISSEJUHATUS PÄRANDISSE (1/2</a:t>
            </a:r>
            <a:r>
              <a:rPr lang="et-EE" sz="36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endParaRPr lang="et-EE"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84053" y="1608653"/>
            <a:ext cx="102066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t-EE" sz="1800" b="1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Kultuuripärand</a:t>
            </a:r>
            <a:endParaRPr lang="et-EE" sz="1800" b="0" i="0" u="none" strike="noStrike" cap="none" dirty="0" smtClean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spcBef>
                <a:spcPts val="600"/>
              </a:spcBef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t-EE" sz="1800" b="1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Määratlus</a:t>
            </a: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Kultuuripärand hõlmab nii materiaalseid esemeid kui ka vaimseid väärtusi, mis kuuluvad kindlale rühmale või </a:t>
            </a:r>
            <a:r>
              <a:rPr lang="et-EE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ühiskonnale ning mille 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nad on pärinud varasematelt põlvkondadelt.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Näited: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Monumendid, esemed, käsikirjad ning traditsioonid, nagu muusika, tantsud ja festivalid.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t-EE" sz="1800" b="1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Olulisus</a:t>
            </a: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Kultuuripärand peegeldab ühiskonna ajalugu, väärtusi ja saavutusi ning toimib sillana mineviku, oleviku ja tuleviku vahel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dirty="0" smtClean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Looduspärand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spcBef>
                <a:spcPts val="600"/>
              </a:spcBef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Määratlus: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Looduspärand hõlmab looduslikke objekte, geoloogilisi ja loodusgeograafilisi moodustisi ning alasid, millel on oluline teaduslik, looduskaitseline või esteetiline väärtus.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Näited: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Rahvuspargid, looduskaitsealad, maastikud ning looduslikud objektid, nagu kosed ja mäed.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t-EE" sz="1800" b="1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Olulis</a:t>
            </a:r>
            <a:r>
              <a:rPr lang="et-EE" sz="1800" b="1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us:</a:t>
            </a:r>
            <a:r>
              <a:rPr lang="et-EE" sz="1800" b="0" i="0" u="none" strike="noStrike" cap="none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Looduspärand aitab mõista Maa ajalugu, toetab elurikkust ning pakub ökoloogilist ja rekreatiivset väärtust.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4053" y="918849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t-EE" sz="2000" b="1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Kultuuripärandi ja loodus­pärandi määratlemine</a:t>
            </a:r>
            <a:endParaRPr lang="et-EE"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SISSEJUHATUS PÄRANDISSE </a:t>
            </a:r>
            <a:r>
              <a:rPr lang="et-EE" sz="36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(2/2) </a:t>
            </a:r>
            <a:endParaRPr lang="et-EE"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84053" y="1608653"/>
            <a:ext cx="114768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t-EE" sz="17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Pärandi säilitamine</a:t>
            </a:r>
            <a:endParaRPr lang="et-EE" sz="17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6550">
              <a:spcBef>
                <a:spcPts val="600"/>
              </a:spcBef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Kultuuriline tähendus: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Kaitseb kogukondade identiteeti ja järjepidevust, soodustades kuuluvus- ja uhkustunnet</a:t>
            </a:r>
            <a:r>
              <a:rPr lang="et-EE" sz="170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36550"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Hariduslik väärtus: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Toimib õppimise ja teadustöö vahendina, pakkudes teadmisi inimkonna ajaloo, kultuuri ja saavutuste kohta</a:t>
            </a:r>
            <a:r>
              <a:rPr lang="et-EE" sz="170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36550"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Majanduslik kasu: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Tõmbab ligi turismi, mis omakorda loob töökohti ja toetab kohalikke majandusi</a:t>
            </a:r>
            <a:r>
              <a:rPr lang="et-EE" sz="170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36550"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Keskkonnakaitse: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Looduspärandi alad mängivad olulist rolli looduskaitses ja elurikkuse säilitamises</a:t>
            </a:r>
            <a:r>
              <a:rPr lang="et-EE" sz="170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t-EE" sz="17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700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Roll kogukonna ja identiteedi kujundamisel</a:t>
            </a:r>
            <a:endParaRPr lang="et-EE" sz="17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6550">
              <a:spcBef>
                <a:spcPts val="600"/>
              </a:spcBef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Kogukondlik sidusus: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Ühine pärand soodustab kogukondades </a:t>
            </a:r>
            <a:r>
              <a:rPr lang="et-EE" sz="1700" dirty="0">
                <a:latin typeface="Candara"/>
                <a:ea typeface="Candara"/>
                <a:cs typeface="Candara"/>
                <a:sym typeface="Candara"/>
              </a:rPr>
              <a:t>ühtsust ja 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solidaarsust</a:t>
            </a:r>
            <a:r>
              <a:rPr lang="et-EE" sz="170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36550"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Identiteedi kujunemine: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Pärand kujundab nii individuaalset kui ka kollektiivset identiteeti, mõjutades seda, kuidas inimesed tajuvad iseennast ja oma kohta maailmas</a:t>
            </a:r>
            <a:r>
              <a:rPr lang="et-EE" sz="170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36550">
              <a:buSzPts val="1700"/>
              <a:buFont typeface="Candara"/>
              <a:buChar char="●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Kultuurivahetus: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Pärandi säilitamine soodustab kultuuridevahelist dialoogi ja vastastikust mõistmist, aidates kaasa üleilmsele rahule ja koostööle</a:t>
            </a:r>
            <a:r>
              <a:rPr lang="et-EE" sz="17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t-EE" sz="17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700"/>
            </a:pPr>
            <a:r>
              <a:rPr lang="et-EE" sz="1700" b="1" dirty="0" smtClean="0">
                <a:latin typeface="Candara"/>
                <a:ea typeface="Candara"/>
                <a:cs typeface="Candara"/>
                <a:sym typeface="Candara"/>
              </a:rPr>
              <a:t>Kokkuvõte:</a:t>
            </a:r>
            <a:r>
              <a:rPr lang="et-EE" sz="1700" dirty="0" smtClean="0">
                <a:latin typeface="Candara"/>
                <a:ea typeface="Candara"/>
                <a:cs typeface="Candara"/>
                <a:sym typeface="Candara"/>
              </a:rPr>
              <a:t> Nii kultuuri- kui ka looduspärandi säilitamine on hädavajalik meie ühise mälu hoidmiseks, mitmekesiste ökosüsteemide toetamiseks ning vastupidavate ja ühtehoidvate kogukondade kujundamiseks</a:t>
            </a:r>
            <a:r>
              <a:rPr lang="et-EE" sz="17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4053" y="918849"/>
            <a:ext cx="60980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t-EE" sz="2000" b="1" i="0" u="none" strike="noStrike" cap="none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Pärandi säilitamise olulisus</a:t>
            </a:r>
            <a:endParaRPr lang="et-EE"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PÄRAND JA ETTEVÕTLUS (1/3</a:t>
            </a:r>
            <a:r>
              <a:rPr lang="et-EE" sz="36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endParaRPr lang="et-EE"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84053" y="1608653"/>
            <a:ext cx="10206600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t-EE" sz="18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Ettevõtlus: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14400" lvl="1" indent="-342900">
              <a:spcBef>
                <a:spcPts val="600"/>
              </a:spcBef>
              <a:buSzPts val="1800"/>
              <a:buFont typeface="Candara"/>
              <a:buChar char="•"/>
            </a:pPr>
            <a:r>
              <a:rPr lang="et-EE" sz="18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Määratlus: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Ettevõtlus on uue ettevõtte või algatuse kavandamise, käivitamise ja juhtimise protsess. See hõlmab võimaluste märkamist, uuenduslikkust ning finantsriskide võtmist kasumi ja kasvu saavutamise nimel.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t-EE" sz="18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Põhielemendid: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371600" lvl="2" indent="-342900">
              <a:spcBef>
                <a:spcPts val="600"/>
              </a:spcBef>
              <a:buSzPts val="1800"/>
              <a:buFont typeface="Arial"/>
              <a:buChar char="■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Uuenduslikkus: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uute toodete, teenuste või protsesside loomine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371600" lvl="2" indent="-342900">
              <a:spcBef>
                <a:spcPts val="600"/>
              </a:spcBef>
              <a:buSzPts val="1800"/>
              <a:buFont typeface="Arial"/>
              <a:buChar char="■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Riskivalmidus: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ressursside investeerimine ebakindlate tulemustega olukordades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371600" lvl="2" indent="-342900">
              <a:spcBef>
                <a:spcPts val="600"/>
              </a:spcBef>
              <a:buSzPts val="1800"/>
              <a:buFont typeface="Arial"/>
              <a:buChar char="■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Proaktiivsus: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turuvõimaluste ettenägemine ja neile reageerimine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Tähtsus majandusarengus: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93763" lvl="2" indent="-355600">
              <a:spcBef>
                <a:spcPts val="600"/>
              </a:spcBef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Töökohtade loomine: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ettevõtjad rajavad uusi ettevõtteid, mis loovad töökohti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893763" lvl="2" indent="-3556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Innovatsioon ja konkurents: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soodustab tehnoloogilist arengut ja parandab turu toimivust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893763" lvl="2" indent="-3556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Majanduskasv: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panustab SKPsse ja elavdab majanduslikku dünaamikat.</a:t>
            </a:r>
          </a:p>
          <a:p>
            <a:pPr marL="893763" lvl="2" indent="-3556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Sotsiaalne mõju: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aitab lahendada ühiskondlikke probleeme uuenduslike lahenduste ja ettevõtete sotsiaalse vastutuse algatuste kaudu.</a:t>
            </a:r>
            <a:endParaRPr lang="et-EE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3" y="972230"/>
            <a:ext cx="60980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t-EE" sz="2000" b="1" i="0" u="none" strike="noStrike" cap="none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Ettevõtluse mõistmine</a:t>
            </a:r>
            <a:endParaRPr lang="et-EE"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PÄRAND JA ETTEVÕTLUS (</a:t>
            </a:r>
            <a:r>
              <a:rPr lang="et-EE" sz="36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2/3) </a:t>
            </a:r>
            <a:endParaRPr lang="et-EE"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484050" y="1690050"/>
            <a:ext cx="80496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Kultuuripärandil põhinevad ettevõtmised: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600"/>
              </a:spcBef>
              <a:buSzPts val="1800"/>
              <a:buFont typeface="Calibri"/>
              <a:buChar char="●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Turism:</a:t>
            </a:r>
            <a:r>
              <a:rPr lang="et-EE" sz="1800" dirty="0" smtClean="0">
                <a:latin typeface="Calibri"/>
                <a:ea typeface="Calibri"/>
                <a:cs typeface="Calibri"/>
                <a:sym typeface="Calibri"/>
              </a:rPr>
              <a:t> pärandipaikade arendamine turismiobjektideks (nt giidiga ekskursioonid, pärandhotellid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libri"/>
              <a:buChar char="●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Käsitöö ja kunstkäsitöö:</a:t>
            </a:r>
            <a:r>
              <a:rPr lang="et-EE" sz="1800" dirty="0" smtClean="0">
                <a:latin typeface="Calibri"/>
                <a:ea typeface="Calibri"/>
                <a:cs typeface="Calibri"/>
                <a:sym typeface="Calibri"/>
              </a:rPr>
              <a:t> traditsiooniliste käsitööoskuste taaselustamine ja käsitsi valmistatud toodete (nt tekstiilitooted, </a:t>
            </a:r>
            <a:r>
              <a:rPr lang="et-EE" sz="1800" dirty="0">
                <a:latin typeface="Calibri"/>
                <a:ea typeface="Calibri"/>
                <a:cs typeface="Calibri"/>
                <a:sym typeface="Calibri"/>
              </a:rPr>
              <a:t>keraamika) müük.</a:t>
            </a:r>
            <a:endParaRPr lang="et-EE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SzPts val="1800"/>
              <a:buFont typeface="Calibri"/>
              <a:buChar char="●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Kulinaariakunst:</a:t>
            </a:r>
            <a:r>
              <a:rPr lang="et-EE" sz="1800" dirty="0" smtClean="0">
                <a:latin typeface="Calibri"/>
                <a:ea typeface="Calibri"/>
                <a:cs typeface="Calibri"/>
                <a:sym typeface="Calibri"/>
              </a:rPr>
              <a:t> traditsiooniliste toitude ja kohalike toiduainete tutvustamine ning väärtustamine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t-EE" sz="1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Looduspärandil põhinevad ettevõtmised: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600"/>
              </a:spcBef>
              <a:buSzPts val="1800"/>
              <a:buFont typeface="Calibri"/>
              <a:buChar char="●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Ökoturism:</a:t>
            </a:r>
            <a:r>
              <a:rPr lang="et-EE" sz="1800" dirty="0" smtClean="0">
                <a:latin typeface="Calibri"/>
                <a:ea typeface="Calibri"/>
                <a:cs typeface="Calibri"/>
                <a:sym typeface="Calibri"/>
              </a:rPr>
              <a:t> kestlike reisikogemuste loomine, mis tõstavad esile loodusmaastikke ja elusloodust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libri"/>
              <a:buChar char="●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Agroturism:</a:t>
            </a:r>
            <a:r>
              <a:rPr lang="et-EE" sz="1800" dirty="0" smtClean="0">
                <a:latin typeface="Calibri"/>
                <a:ea typeface="Calibri"/>
                <a:cs typeface="Calibri"/>
                <a:sym typeface="Calibri"/>
              </a:rPr>
              <a:t> põllumajanduse ja turismi ühendamine, pakkumaks talumajutust, kohalikku talutoodangut ja maaeluelamusi.</a:t>
            </a:r>
          </a:p>
          <a:p>
            <a:pPr marL="457200" lvl="0" indent="-342900">
              <a:buSzPts val="1800"/>
              <a:buFont typeface="Calibri"/>
              <a:buChar char="●"/>
            </a:pPr>
            <a:r>
              <a:rPr lang="et-EE" sz="1800" b="1" dirty="0" smtClean="0">
                <a:latin typeface="Calibri"/>
                <a:ea typeface="Calibri"/>
                <a:cs typeface="Calibri"/>
                <a:sym typeface="Calibri"/>
              </a:rPr>
              <a:t>Kaitse- ja säilitamisprojektid:</a:t>
            </a:r>
            <a:r>
              <a:rPr lang="et-EE" sz="1800" dirty="0" smtClean="0">
                <a:latin typeface="Calibri"/>
                <a:ea typeface="Calibri"/>
                <a:cs typeface="Calibri"/>
                <a:sym typeface="Calibri"/>
              </a:rPr>
              <a:t> algatused, mis keskenduvad looduslike elupaikade säilitamisele ning pakuvad samal ajal haridus- ja vabatahtliku tegevuse võimalusi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t-EE" sz="2000" b="1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Pärandi rakendamine ettevõtluses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5225" y="904450"/>
            <a:ext cx="2063101" cy="206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5237" y="3136090"/>
            <a:ext cx="2453625" cy="1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05225" y="4739375"/>
            <a:ext cx="2453625" cy="13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9005213" y="6180900"/>
            <a:ext cx="2682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t-EE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Tehisintellekti abil loodud pildid</a:t>
            </a:r>
            <a:endParaRPr lang="et-EE"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PÄRAND JA ETTEVÕTLUS (</a:t>
            </a:r>
            <a:r>
              <a:rPr lang="et-EE" sz="36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3/3) </a:t>
            </a:r>
            <a:endParaRPr lang="et-EE"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959050" y="1437600"/>
            <a:ext cx="9920100" cy="51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t-EE" sz="18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Kasu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spcBef>
                <a:spcPts val="600"/>
              </a:spcBef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Majandusareng: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elavdab kohalikke majandusi töökohtade loomise ja investeeringute ligimeelitamise kaudu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Kultuuripärandi säilitamine: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aitab hoida ja tutvustada nii kultuuri- kui ka looduspärandit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Kogukondade jõustamine: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kaasab kohalikke kogukondi, soodustades uhkustunnet ja osalemist kultuuritegevustes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Kestlikud praktikad: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julgustab keskkonnateadlikke ja sotsiaalselt vastutustundlikke ärimudeleid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Väljakutsed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spcBef>
                <a:spcPts val="600"/>
              </a:spcBef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Rahastus ja investeeringud: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pärandiprojektide jaoks rahaliste vahendite leidmine võib olla keeruline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Ligipääs turgudele: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laiemate turgudeni jõudmine, säilitades samal ajal autentsuse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Regulatsioonid ja bürokraatia: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õigusraamistike ja muinsuskaitsenõuete järgimine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342900">
              <a:buSzPts val="1800"/>
              <a:buFont typeface="Candara"/>
              <a:buChar char="●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Jätkusuutlikkus: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 ärilise edu tasakaalustamine pärandipaikade ja traditsioonide säilitamisega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>
              <a:spcBef>
                <a:spcPts val="600"/>
              </a:spcBef>
              <a:buSzPts val="1800"/>
            </a:pPr>
            <a:endParaRPr lang="et-EE" sz="1800" b="1" dirty="0" smtClean="0"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Kokkuvõte</a:t>
            </a:r>
            <a:r>
              <a:rPr lang="et-EE" sz="18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r>
              <a:rPr lang="et-EE" sz="18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r>
              <a:rPr lang="et-EE" sz="1800" dirty="0" smtClean="0">
                <a:latin typeface="Candara"/>
                <a:ea typeface="Candara"/>
                <a:cs typeface="Candara"/>
                <a:sym typeface="Candara"/>
              </a:rPr>
              <a:t>Pärandiettevõtlus pakub ainulaadset võimalust ühendada majanduskasvu ja kultuuripärandi säilitamist. Kultuuri- ja looduspärandile tuginedes saavad ettevõtjad luua uuenduslikke, autentseid ja kestlikke ettevõtmisi, mis toovad kasu nii majandusele kui ka ühiskonnale.</a:t>
            </a:r>
            <a:endParaRPr lang="et-EE" sz="1800"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t-EE" sz="2000" b="1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Pärandiettevõtluse mõju</a:t>
            </a:r>
            <a:endParaRPr lang="et-EE"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50" y="1513650"/>
            <a:ext cx="1742475" cy="13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3" y="3598224"/>
            <a:ext cx="2000951" cy="10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0" y="89588"/>
            <a:ext cx="109110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t-EE" sz="32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Parimad tavad eduka pärandipõhise ettevõtluse vallas</a:t>
            </a:r>
            <a:endParaRPr lang="et-EE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84053" y="1602183"/>
            <a:ext cx="1091101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600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Kestlikku maaturismi Hispaanias edendatakse mitmete algatuste ja programmide kaudu, mis soodustavad keskkonna, kultuuripärandi ja kohaliku majanduse hoidmist. 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 algn="just">
              <a:spcBef>
                <a:spcPts val="600"/>
              </a:spcBef>
              <a:buSzPts val="1600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Üks selle valdkonna edukamaid algatusi on programm „Pueblos con Encanto“, mille eesmärk on arendada ja edendada turismi Hispaania väikestes maapiirkondade asulates.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 algn="just">
              <a:spcBef>
                <a:spcPts val="600"/>
              </a:spcBef>
              <a:buSzPts val="1600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Selle raames rakendavad maapiirkondade majutusasutused mitmesuguseid meetmeid, et vähendada oma keskkonna- ja sotsiaalset mõju ning toetada kestlikku maaturismi: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spcBef>
                <a:spcPts val="600"/>
              </a:spcBef>
              <a:buSzPts val="1600"/>
              <a:buFont typeface="Arial"/>
              <a:buChar char="•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Kestlike praktikate kasutamine igapäevases juhtimises, näiteks taastuvenergia kasutamine, vee- ja energiatarbimise vähendamine, ringlussevõtt ja jäätmekäitlus.</a:t>
            </a:r>
          </a:p>
          <a:p>
            <a:pPr marL="285750" lvl="0" indent="-285750" algn="just">
              <a:spcBef>
                <a:spcPts val="600"/>
              </a:spcBef>
              <a:buSzPts val="1600"/>
              <a:buFont typeface="Arial"/>
              <a:buChar char="•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Kestlike turismitegevuste ja -elamuste, nagu matkamine, jalgrattasõit ja linnuvaatlusturism</a:t>
            </a: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pakkumine, mis võimaldavad külastajatel loodusega suhestuda ning maakeskkonda vastutustundlikult ja teadlikult tundma õppida.</a:t>
            </a:r>
          </a:p>
          <a:p>
            <a:pPr marL="285750" lvl="0" indent="-285750" algn="just">
              <a:spcBef>
                <a:spcPts val="600"/>
              </a:spcBef>
              <a:buSzPts val="1600"/>
              <a:buFont typeface="Arial"/>
              <a:buChar char="•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Koostöö kohalike looduskaitse- ja arendusprojektidega, toetamaks kohalikke kogukondi ning aitamaks kaasa kohaliku kultuuri ja traditsioonide säilitamisele.</a:t>
            </a:r>
          </a:p>
          <a:p>
            <a:pPr marL="285750" lvl="0" indent="-285750" algn="just">
              <a:spcBef>
                <a:spcPts val="600"/>
              </a:spcBef>
              <a:buSzPts val="1600"/>
              <a:buFont typeface="Arial"/>
              <a:buChar char="•"/>
            </a:pP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Rahvusvaheliselt tunnustatud kestlikkussertifikaatide, nagu Euroopa ökomärgise (European Ecolabel) või Green Key</a:t>
            </a:r>
            <a:r>
              <a:rPr lang="et-EE" sz="16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1600" dirty="0" smtClean="0">
                <a:latin typeface="Candara"/>
                <a:ea typeface="Candara"/>
                <a:cs typeface="Candara"/>
                <a:sym typeface="Candara"/>
              </a:rPr>
              <a:t>sertifikaadi taotlemine, mis kinnitavad külastajatele majutusasutuse kõrgeid standardeid kestlikkuse ning keskkonna- ja sotsiaalse vastutuse osas.</a:t>
            </a:r>
            <a:endParaRPr lang="et-EE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84049" y="1094300"/>
            <a:ext cx="7361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t-EE" sz="2000" b="1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Programm „Võluvad külad“ (Pueblos con Encanto)</a:t>
            </a:r>
            <a:endParaRPr lang="et-EE"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249f71c4c1_0_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249f71c4c1_0_6"/>
          <p:cNvSpPr/>
          <p:nvPr/>
        </p:nvSpPr>
        <p:spPr>
          <a:xfrm>
            <a:off x="360486" y="-1"/>
            <a:ext cx="10698900" cy="8088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249f71c4c1_0_6"/>
          <p:cNvSpPr/>
          <p:nvPr/>
        </p:nvSpPr>
        <p:spPr>
          <a:xfrm>
            <a:off x="0" y="1"/>
            <a:ext cx="10911000" cy="8088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249f71c4c1_0_6"/>
          <p:cNvSpPr txBox="1"/>
          <p:nvPr/>
        </p:nvSpPr>
        <p:spPr>
          <a:xfrm>
            <a:off x="0" y="89588"/>
            <a:ext cx="10911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Parimad tavad eduka pärandipõhise ettevõtluse vallas</a:t>
            </a:r>
            <a:endParaRPr lang="et-EE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g3249f71c4c1_0_6"/>
          <p:cNvSpPr txBox="1"/>
          <p:nvPr/>
        </p:nvSpPr>
        <p:spPr>
          <a:xfrm>
            <a:off x="499274" y="896625"/>
            <a:ext cx="73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t-EE" sz="2000" b="1" dirty="0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Programm „Võluvad külad“ (Pueblos con Encanto)</a:t>
            </a:r>
            <a:endParaRPr lang="et-EE"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2" name="Google Shape;172;g3249f71c4c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75" y="1399150"/>
            <a:ext cx="3285050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249f71c4c1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625" y="1384650"/>
            <a:ext cx="3286687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249f71c4c1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4704" y="1384650"/>
            <a:ext cx="3285048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249f71c4c1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175" y="4077500"/>
            <a:ext cx="3285050" cy="22305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249f71c4c1_0_6"/>
          <p:cNvSpPr txBox="1"/>
          <p:nvPr/>
        </p:nvSpPr>
        <p:spPr>
          <a:xfrm>
            <a:off x="578175" y="3692600"/>
            <a:ext cx="3000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  <a:latin typeface="Candara" panose="020E0502030303020204" pitchFamily="34" charset="0"/>
              </a:rPr>
              <a:t>Altea (Alicante)</a:t>
            </a:r>
            <a:endParaRPr sz="13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77" name="Google Shape;177;g3249f71c4c1_0_6"/>
          <p:cNvSpPr txBox="1"/>
          <p:nvPr/>
        </p:nvSpPr>
        <p:spPr>
          <a:xfrm>
            <a:off x="4015625" y="3692600"/>
            <a:ext cx="3000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  <a:latin typeface="Candara" panose="020E0502030303020204" pitchFamily="34" charset="0"/>
              </a:rPr>
              <a:t>Cudillero (</a:t>
            </a:r>
            <a:r>
              <a:rPr lang="en-GB" sz="13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Astuuria)</a:t>
            </a:r>
            <a:endParaRPr sz="13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78" name="Google Shape;178;g3249f71c4c1_0_6"/>
          <p:cNvSpPr txBox="1"/>
          <p:nvPr/>
        </p:nvSpPr>
        <p:spPr>
          <a:xfrm>
            <a:off x="7453075" y="3692600"/>
            <a:ext cx="3000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  <a:latin typeface="Candara" panose="020E0502030303020204" pitchFamily="34" charset="0"/>
              </a:rPr>
              <a:t>Sigüenza (Guadalajara)</a:t>
            </a:r>
            <a:endParaRPr sz="13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79" name="Google Shape;179;g3249f71c4c1_0_6"/>
          <p:cNvSpPr txBox="1"/>
          <p:nvPr/>
        </p:nvSpPr>
        <p:spPr>
          <a:xfrm>
            <a:off x="578175" y="6371400"/>
            <a:ext cx="3000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  <a:latin typeface="Candara" panose="020E0502030303020204" pitchFamily="34" charset="0"/>
              </a:rPr>
              <a:t>Valderrobres (Teruel)</a:t>
            </a:r>
            <a:endParaRPr sz="13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180" name="Google Shape;180;g3249f71c4c1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9950" y="4151625"/>
            <a:ext cx="3202350" cy="2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249f71c4c1_0_6"/>
          <p:cNvSpPr txBox="1"/>
          <p:nvPr/>
        </p:nvSpPr>
        <p:spPr>
          <a:xfrm>
            <a:off x="4158963" y="6303900"/>
            <a:ext cx="3000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  <a:latin typeface="Candara" panose="020E0502030303020204" pitchFamily="34" charset="0"/>
              </a:rPr>
              <a:t>Santillana del Mar (Cantabria)</a:t>
            </a:r>
            <a:endParaRPr sz="13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182" name="Google Shape;182;g3249f71c4c1_0_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4688" y="4194325"/>
            <a:ext cx="3117225" cy="2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249f71c4c1_0_6"/>
          <p:cNvSpPr txBox="1"/>
          <p:nvPr/>
        </p:nvSpPr>
        <p:spPr>
          <a:xfrm>
            <a:off x="7454725" y="6303900"/>
            <a:ext cx="3000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  <a:latin typeface="Candara" panose="020E0502030303020204" pitchFamily="34" charset="0"/>
              </a:rPr>
              <a:t>Ayllón (Segovia)</a:t>
            </a:r>
            <a:endParaRPr sz="13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84" name="Google Shape;184;g3249f71c4c1_0_6"/>
          <p:cNvSpPr txBox="1"/>
          <p:nvPr/>
        </p:nvSpPr>
        <p:spPr>
          <a:xfrm>
            <a:off x="9192000" y="645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smtClean="0">
                <a:latin typeface="Candara" panose="020E0502030303020204" pitchFamily="34" charset="0"/>
              </a:rPr>
              <a:t>Allikas: iStock</a:t>
            </a:r>
            <a:endParaRPr lang="et-EE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707</Words>
  <Application>Microsoft Office PowerPoint</Application>
  <PresentationFormat>Προσαρμογή</PresentationFormat>
  <Paragraphs>95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lastModifiedBy>Νικολέττα</cp:lastModifiedBy>
  <cp:revision>98</cp:revision>
  <dcterms:created xsi:type="dcterms:W3CDTF">2024-06-10T15:48:53Z</dcterms:created>
  <dcterms:modified xsi:type="dcterms:W3CDTF">2026-05-06T19:38:52Z</dcterms:modified>
</cp:coreProperties>
</file>