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3" r:id="rId4"/>
    <p:sldId id="264" r:id="rId5"/>
    <p:sldId id="265" r:id="rId6"/>
    <p:sldId id="266" r:id="rId7"/>
  </p:sldIdLst>
  <p:sldSz cx="12192000" cy="6858000"/>
  <p:notesSz cx="6858000" cy="9144000"/>
  <p:embeddedFontLst>
    <p:embeddedFont>
      <p:font typeface="Candara" pitchFamily="34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j7kd43BN6orxwe+ZDxE1+tG5fS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9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854464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034231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887398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459100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9" name="Google Shape;1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1496932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68" name="Google Shape;1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532178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xmlns="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:a16="http://schemas.microsoft.com/office/drawing/2014/main" xmlns="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:a16="http://schemas.microsoft.com/office/drawing/2014/main" xmlns="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5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5"/>
          <p:cNvSpPr txBox="1"/>
          <p:nvPr/>
        </p:nvSpPr>
        <p:spPr>
          <a:xfrm>
            <a:off x="0" y="2708872"/>
            <a:ext cx="12192000" cy="138510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800"/>
            </a:pPr>
            <a:r>
              <a:rPr lang="et-EE" sz="2800" b="1" dirty="0" smtClean="0">
                <a:solidFill>
                  <a:srgbClr val="FFFFFF"/>
                </a:solidFill>
                <a:latin typeface="Candara"/>
                <a:ea typeface="Times New Roman"/>
                <a:cs typeface="Times New Roman"/>
                <a:sym typeface="Candara"/>
              </a:rPr>
              <a:t>KOOLITUSPROGRAMM</a:t>
            </a:r>
            <a:endParaRPr lang="et-EE" dirty="0" smtClean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 smtClean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809625" algn="ctr">
              <a:tabLst>
                <a:tab pos="11112500" algn="l"/>
              </a:tabLst>
            </a:pPr>
            <a:r>
              <a:rPr lang="et-EE" sz="2800" b="1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ÕPPEMOODUL 3: Ettevõtlus</a:t>
            </a:r>
            <a:endParaRPr lang="et-EE" sz="2800" b="1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6" name="Google Shape;86;p5"/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t-EE" sz="1600" b="1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lang="et-EE"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87;p1">
            <a:extLst>
              <a:ext uri="{FF2B5EF4-FFF2-40B4-BE49-F238E27FC236}">
                <a16:creationId xmlns="" xmlns:a16="http://schemas.microsoft.com/office/drawing/2014/main" id="{9FFF2E58-2E28-BE29-B86E-1A0B409A2824}"/>
              </a:ext>
            </a:extLst>
          </p:cNvPr>
          <p:cNvSpPr txBox="1"/>
          <p:nvPr/>
        </p:nvSpPr>
        <p:spPr>
          <a:xfrm>
            <a:off x="2630156" y="6221372"/>
            <a:ext cx="773896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050"/>
            </a:pPr>
            <a:r>
              <a:rPr lang="et-EE" sz="1100" i="1" dirty="0" smtClean="0">
                <a:solidFill>
                  <a:srgbClr val="222222"/>
                </a:solidFill>
                <a:latin typeface="Calibri" panose="020F0502020204030204" pitchFamily="34" charset="0"/>
              </a:rPr>
              <a:t>Rahastanud Euroopa Liit. Käesolevas materjalis esitatud seisukohad ja arvamused on üksnes autori(te) omad ega pruugi kajastada Euroopa Liidu ega Haridus- ja Noorteameti seisukohti. Euroopa Liit ega toetuse andja ei vastuta nende eest.</a:t>
            </a:r>
            <a:endParaRPr lang="et-EE" sz="11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" name="9 - Εικόνα" descr="ET_Co-fundedbytheEU_RGB_P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73" y="6156558"/>
            <a:ext cx="2068212" cy="519313"/>
          </a:xfrm>
          <a:prstGeom prst="rect">
            <a:avLst/>
          </a:prstGeom>
        </p:spPr>
      </p:pic>
      <p:pic>
        <p:nvPicPr>
          <p:cNvPr id="11" name="10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7693" y="6041931"/>
            <a:ext cx="1574307" cy="816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738554" y="1590682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-79131" y="1754658"/>
            <a:ext cx="12192000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spcBef>
                <a:spcPts val="1200"/>
              </a:spcBef>
              <a:buSzPts val="2800"/>
            </a:pPr>
            <a:r>
              <a:rPr lang="et-EE" sz="3600" b="1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2. TUND:</a:t>
            </a:r>
          </a:p>
          <a:p>
            <a:pPr lvl="0" algn="ctr">
              <a:spcBef>
                <a:spcPts val="1200"/>
              </a:spcBef>
              <a:buSzPts val="2800"/>
            </a:pPr>
            <a:r>
              <a:rPr lang="et-EE" sz="3600" b="1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Pärandipõhise äriplaani väljatöötamine</a:t>
            </a:r>
            <a:endParaRPr lang="et-EE" sz="3600" b="0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97" name="Google Shape;97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0547" y="6205124"/>
            <a:ext cx="509952" cy="509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9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9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9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9"/>
          <p:cNvSpPr txBox="1"/>
          <p:nvPr/>
        </p:nvSpPr>
        <p:spPr>
          <a:xfrm>
            <a:off x="0" y="89600"/>
            <a:ext cx="111453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t-EE" sz="3600" b="1" i="0" u="none" strike="noStrike" cap="none" dirty="0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Inter</a:t>
            </a:r>
            <a:r>
              <a:rPr lang="et-EE" sz="3600" b="1" dirty="0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aktiivne tegevus: Äriplaani koostamine</a:t>
            </a:r>
            <a:r>
              <a:rPr lang="et-EE" sz="3600" b="1" i="0" u="none" strike="noStrike" cap="none" dirty="0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(1/2) </a:t>
            </a:r>
            <a:r>
              <a:rPr lang="et-EE" sz="3600" b="0" i="0" u="none" strike="noStrike" cap="none" dirty="0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lang="et-EE" sz="3600" b="0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6" name="Google Shape;156;p9"/>
          <p:cNvSpPr txBox="1"/>
          <p:nvPr/>
        </p:nvSpPr>
        <p:spPr>
          <a:xfrm>
            <a:off x="484050" y="973650"/>
            <a:ext cx="11145300" cy="525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600"/>
            </a:pPr>
            <a:r>
              <a:rPr lang="et-EE" sz="1800" b="1" dirty="0" smtClean="0">
                <a:latin typeface="Candara"/>
                <a:ea typeface="Candara"/>
                <a:cs typeface="Candara"/>
                <a:sym typeface="Candara"/>
              </a:rPr>
              <a:t>Eesmärk:</a:t>
            </a:r>
          </a:p>
          <a:p>
            <a:pPr lvl="0">
              <a:buSzPts val="1600"/>
            </a:pPr>
            <a:r>
              <a:rPr lang="et-EE" sz="18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Tegevuse eesmärk on juhendada osalejaid äriplaani koostamise protsessis. Tegevuse lõpuks osalejad:</a:t>
            </a:r>
            <a:endParaRPr lang="et-EE" sz="1800" b="0" i="0" u="none" strike="noStrike" cap="none" dirty="0" smtClean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Candara"/>
              <a:buChar char="●"/>
            </a:pPr>
            <a:r>
              <a:rPr lang="et-EE" sz="18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mõistavad äriplaani peamisi osi;</a:t>
            </a: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Candara"/>
              <a:buChar char="●"/>
            </a:pPr>
            <a:r>
              <a:rPr lang="et-EE" sz="18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oskavad koostada oma äriplaani kavandi mingi toote või teenuse jaoks;</a:t>
            </a: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Candara"/>
              <a:buChar char="●"/>
            </a:pPr>
            <a:r>
              <a:rPr lang="et-EE" sz="18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arendavad kriitilise mõtlemise ja ettevõtlusoskusi.</a:t>
            </a:r>
            <a:endParaRPr lang="et-EE" sz="1800" b="0" i="0" u="none" strike="noStrike" cap="none" dirty="0" smtClean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t-EE" sz="1800" b="1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Vajalikud materjalid:</a:t>
            </a:r>
            <a:endParaRPr lang="et-EE" sz="1800" b="0" i="0" u="none" strike="noStrike" cap="none" dirty="0" smtClean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Candara"/>
              <a:buChar char="-"/>
            </a:pPr>
            <a:r>
              <a:rPr lang="et-EE" sz="1800" u="sng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Projektor / ekraan</a:t>
            </a:r>
            <a:r>
              <a:rPr lang="et-EE" sz="18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(soovi korral) – juhiste või äriplaani peamiste osade tutvustamiseks.</a:t>
            </a: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Candara"/>
              <a:buChar char="-"/>
            </a:pPr>
            <a:r>
              <a:rPr lang="et-EE" sz="1800" u="sng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Trükitud mallid või töölehed</a:t>
            </a:r>
            <a:r>
              <a:rPr lang="et-EE" sz="18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– näiteks äriplaani osadega töölehed (kokkuvõte, turuanalüüs, toode/teenus, turundusstrateegia, finantsprognoosid jm).</a:t>
            </a: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Candara"/>
              <a:buChar char="-"/>
            </a:pPr>
            <a:r>
              <a:rPr lang="et-EE" sz="1800" u="sng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Pastakad, pliiatsid ja markerid</a:t>
            </a:r>
            <a:r>
              <a:rPr lang="et-EE" sz="18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– märkmete tegemiseks ja äriplaani täitmiseks.</a:t>
            </a: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Candara"/>
              <a:buChar char="-"/>
            </a:pPr>
            <a:r>
              <a:rPr lang="et-EE" sz="1800" u="sng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Paberitahvlid või valge tahvel</a:t>
            </a:r>
            <a:r>
              <a:rPr lang="et-EE" sz="18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– ideede, mõistete ja oluliste osade kirjapanekuks rühmaarutelu jaoks.</a:t>
            </a: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Candara"/>
              <a:buChar char="-"/>
            </a:pPr>
            <a:r>
              <a:rPr lang="et-EE" sz="1800" i="1" u="sng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Post-it</a:t>
            </a:r>
            <a:r>
              <a:rPr lang="et-EE" sz="1800" u="sng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märkmepaberid või indekskaardid</a:t>
            </a:r>
            <a:r>
              <a:rPr lang="et-EE" sz="18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– ajurünnakute läbiviimiseks.</a:t>
            </a: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Candara"/>
              <a:buChar char="-"/>
            </a:pPr>
            <a:r>
              <a:rPr lang="et-EE" sz="1800" u="sng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Sülearvutid või tahvelarvutid</a:t>
            </a:r>
            <a:r>
              <a:rPr lang="et-EE" sz="18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(soovi korral) – digimallide kasutamiseks või info otsimiseks.</a:t>
            </a: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Candara"/>
              <a:buChar char="-"/>
            </a:pPr>
            <a:r>
              <a:rPr lang="et-EE" sz="1800" u="sng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Äriplaani mall</a:t>
            </a:r>
            <a:r>
              <a:rPr lang="et-EE" sz="18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(trükitud või digitaalne) – selgelt struktureeritud osadega, nagu kokkuvõte, turundusplaan jm.</a:t>
            </a: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Candara"/>
              <a:buChar char="-"/>
            </a:pPr>
            <a:r>
              <a:rPr lang="et-EE" sz="1800" u="sng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Näidisäriplaanid</a:t>
            </a:r>
            <a:r>
              <a:rPr lang="et-EE" sz="18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– näidake inspiratsiooniks mõnesid näiteid äriplaanidest.</a:t>
            </a: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Candara"/>
              <a:buChar char="-"/>
            </a:pPr>
            <a:r>
              <a:rPr lang="et-EE" sz="1800" u="sng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Taimer või kell</a:t>
            </a:r>
            <a:r>
              <a:rPr lang="et-EE" sz="18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– aja planeerimiseks tegevuse igas etapis.</a:t>
            </a:r>
            <a:endParaRPr lang="et-EE" sz="1800" b="0" i="0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0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0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0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0"/>
          <p:cNvSpPr txBox="1"/>
          <p:nvPr/>
        </p:nvSpPr>
        <p:spPr>
          <a:xfrm>
            <a:off x="0" y="89600"/>
            <a:ext cx="110592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1">
              <a:buClr>
                <a:schemeClr val="dk1"/>
              </a:buClr>
              <a:buSzPts val="3500"/>
            </a:pPr>
            <a:r>
              <a:rPr lang="et-EE" sz="3600" b="1" dirty="0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Interaktiivne tegevus: Äriplaani koostamine </a:t>
            </a:r>
            <a:r>
              <a:rPr lang="et-EE" sz="3500" b="1" i="0" u="none" strike="noStrike" cap="none" dirty="0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(2/2)</a:t>
            </a:r>
            <a:endParaRPr lang="et-EE" sz="3500" b="0" i="0" u="none" strike="noStrike" cap="none" dirty="0" smtClean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5" name="Google Shape;165;p10"/>
          <p:cNvSpPr txBox="1"/>
          <p:nvPr/>
        </p:nvSpPr>
        <p:spPr>
          <a:xfrm>
            <a:off x="501626" y="1305350"/>
            <a:ext cx="10200300" cy="4739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t-EE" sz="1800" b="1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Läbiviimine</a:t>
            </a:r>
            <a:r>
              <a:rPr lang="et-EE" sz="1800" b="1" i="0" u="none" strike="noStrike" cap="none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t-EE" sz="1800" b="1" i="0" u="none" strike="noStrike" cap="none" dirty="0" smtClean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lvl="0" indent="-285750">
              <a:spcBef>
                <a:spcPts val="600"/>
              </a:spcBef>
              <a:buSzPts val="1500"/>
              <a:buFontTx/>
              <a:buChar char="-"/>
            </a:pPr>
            <a:r>
              <a:rPr lang="et-EE" sz="18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Jagage õppijad väikestesse rühmadesse.</a:t>
            </a:r>
          </a:p>
          <a:p>
            <a:pPr marL="285750" lvl="0" indent="-285750">
              <a:spcBef>
                <a:spcPts val="600"/>
              </a:spcBef>
              <a:buSzPts val="1500"/>
              <a:buFontTx/>
              <a:buChar char="-"/>
            </a:pPr>
            <a:r>
              <a:rPr lang="et-EE" sz="18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Iga rühm valib endale ühe eelmises tunnis käsitletud pärandipaiga või -teema.</a:t>
            </a:r>
          </a:p>
          <a:p>
            <a:pPr marL="285750" lvl="0" indent="-285750">
              <a:spcBef>
                <a:spcPts val="600"/>
              </a:spcBef>
              <a:buSzPts val="1500"/>
              <a:buFontTx/>
              <a:buChar char="-"/>
            </a:pPr>
            <a:r>
              <a:rPr lang="et-EE" sz="18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Rühmad töötavad välja äriplaani, kasutades etteantud malli.</a:t>
            </a:r>
          </a:p>
          <a:p>
            <a:pPr marL="285750" lvl="0" indent="-285750">
              <a:spcBef>
                <a:spcPts val="600"/>
              </a:spcBef>
              <a:buSzPts val="1500"/>
              <a:buFontTx/>
              <a:buChar char="-"/>
            </a:pPr>
            <a:r>
              <a:rPr lang="et-EE" sz="18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Julgustage õppijaid arvestama selliste aspektidega nagu sihtrühm, turundusstrateegiad, rahastusallikad ja mõju kogukonnale.</a:t>
            </a:r>
          </a:p>
          <a:p>
            <a:pPr marL="285750" lvl="0" indent="-285750">
              <a:spcBef>
                <a:spcPts val="600"/>
              </a:spcBef>
              <a:buSzPts val="1500"/>
              <a:buFontTx/>
              <a:buChar char="-"/>
            </a:pPr>
            <a:r>
              <a:rPr lang="et-EE" sz="18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Iga rühm esitleb klassile oma äriplaani, selle elluviimise loogilist ülesehitust ning võimalikke tulemusi ja kasu kogukonnale.</a:t>
            </a:r>
          </a:p>
          <a:p>
            <a:pPr marL="285750" lvl="0" indent="-285750">
              <a:spcBef>
                <a:spcPts val="600"/>
              </a:spcBef>
              <a:buSzPts val="1500"/>
              <a:buFontTx/>
              <a:buChar char="-"/>
            </a:pPr>
            <a:r>
              <a:rPr lang="et-EE" sz="18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Varuge aega küsimusteks, tagasisideks ja aruteluks nii juhendaja kui ka teiste osalejate poolt.</a:t>
            </a:r>
          </a:p>
          <a:p>
            <a:pPr marL="285750" lvl="0" indent="-285750">
              <a:spcBef>
                <a:spcPts val="600"/>
              </a:spcBef>
              <a:buSzPts val="1500"/>
              <a:buFontTx/>
              <a:buChar char="-"/>
            </a:pPr>
            <a:r>
              <a:rPr lang="et-EE" sz="18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Korraldage vastastikuse tagasiside sessioon, kus õppijad annavad üksteisele konstruktiivset tagasisidet.</a:t>
            </a:r>
          </a:p>
          <a:p>
            <a:pPr marL="285750" lvl="0" indent="-285750">
              <a:spcBef>
                <a:spcPts val="600"/>
              </a:spcBef>
              <a:buSzPts val="1500"/>
              <a:buFontTx/>
              <a:buChar char="-"/>
            </a:pPr>
            <a:r>
              <a:rPr lang="et-EE" sz="18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Pärast esitlusi korraldage väitlused või küsimustevoorud, et hinnata iga äriplaani teostatavust ja võimalikke parendusi.</a:t>
            </a:r>
            <a:endParaRPr lang="et-EE" sz="18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1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1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1"/>
          <p:cNvSpPr txBox="1"/>
          <p:nvPr/>
        </p:nvSpPr>
        <p:spPr>
          <a:xfrm>
            <a:off x="0" y="89588"/>
            <a:ext cx="1091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t-EE" sz="3600" b="1" i="0" u="none" strike="noStrike" cap="none" dirty="0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Esitlused ja tagasiside</a:t>
            </a:r>
            <a:endParaRPr lang="et-EE" sz="3600" b="0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74" name="Google Shape;174;p11"/>
          <p:cNvSpPr txBox="1"/>
          <p:nvPr/>
        </p:nvSpPr>
        <p:spPr>
          <a:xfrm>
            <a:off x="484053" y="973651"/>
            <a:ext cx="10911000" cy="5496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t-EE" sz="1800" b="1" i="0" u="none" strike="noStrike" cap="none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Tagasiside protsess</a:t>
            </a: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Candara"/>
              <a:buChar char="●"/>
            </a:pPr>
            <a:r>
              <a:rPr lang="et-EE" sz="1800" u="sng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Pärandifookuse selgus</a:t>
            </a:r>
            <a:r>
              <a:rPr lang="et-EE" sz="18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kas ettevõtte ja kultuuri-, ajaloo- või looduspärandi säilitamise vaheline seos on selgelt nähtav?</a:t>
            </a: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Candara"/>
              <a:buChar char="●"/>
            </a:pPr>
            <a:r>
              <a:rPr lang="et-EE" sz="1800" u="sng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Ettevõtte elujõulisus</a:t>
            </a:r>
            <a:r>
              <a:rPr lang="et-EE" sz="18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kas äriidee on majanduslikust vaatenurgast teostatav?</a:t>
            </a: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Candara"/>
              <a:buChar char="●"/>
            </a:pPr>
            <a:r>
              <a:rPr lang="et-EE" sz="1800" u="sng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Uuenduslikkus ja loovus</a:t>
            </a:r>
            <a:r>
              <a:rPr lang="et-EE" sz="18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kas tegemist on uuendusliku lahendusega kasumlikkuse ja pärandi säilitamise kombineerimiseks?</a:t>
            </a: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Candara"/>
              <a:buChar char="●"/>
            </a:pPr>
            <a:r>
              <a:rPr lang="et-EE" sz="1800" u="sng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Kestlikkus ja kogukonna kaasatus</a:t>
            </a:r>
            <a:r>
              <a:rPr lang="et-EE" sz="18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kas ettevõtmine arvestab keskkonnahoiu ja sotsiaalse vastutusega?</a:t>
            </a: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Candara"/>
              <a:buChar char="●"/>
            </a:pPr>
            <a:r>
              <a:rPr lang="et-EE" sz="1800" u="sng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Soovitused</a:t>
            </a:r>
            <a:r>
              <a:rPr lang="et-EE" sz="18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jagage mõtteid valdkondade kohta, mis võivad vajada täiendavat tähelepanu või analüüsi</a:t>
            </a:r>
            <a:r>
              <a:rPr lang="et-EE" sz="1800" b="0" i="0" strike="noStrike" cap="none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t-EE" sz="1800" b="1" i="0" u="none" strike="noStrike" cap="none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Kokkuvõte ja põhipunktid</a:t>
            </a: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Candara"/>
              <a:buChar char="●"/>
            </a:pPr>
            <a:r>
              <a:rPr lang="et-EE" sz="18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Tehke kokkuvõte tegevusest ja põhipunktidest.</a:t>
            </a: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Candara"/>
              <a:buChar char="●"/>
            </a:pPr>
            <a:r>
              <a:rPr lang="et-EE" sz="18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Rõhutage pideva planeerimise ja äriplaani kohandamise tähtsust ettevõtte arenedes.</a:t>
            </a: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Candara"/>
              <a:buChar char="●"/>
            </a:pPr>
            <a:r>
              <a:rPr lang="et-EE" sz="18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Võtke kokku erinevate äriplaanide ühised tugevused ja arendamist vajavad aspektid.</a:t>
            </a: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Candara"/>
              <a:buChar char="●"/>
            </a:pPr>
            <a:r>
              <a:rPr lang="et-EE" sz="18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Tõstke esile edukaid lähenemisi pärandipõhisele ettevõtlusele, kus on tasakaalus kasumlikkus, kultuuripärandi hoidmine ja kestlikkus.</a:t>
            </a: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Candara"/>
              <a:buChar char="●"/>
            </a:pPr>
            <a:r>
              <a:rPr lang="et-EE" sz="18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Julgustage osalejaid oma äriplaane saadud tagasiside põhjal täiendama ning jätkama võimaluste uurimist päriselus.</a:t>
            </a:r>
            <a:endParaRPr lang="et-EE" sz="1600" b="1" i="0" u="none" strike="noStrike" cap="none" dirty="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xmlns="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:a16="http://schemas.microsoft.com/office/drawing/2014/main" xmlns="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:a16="http://schemas.microsoft.com/office/drawing/2014/main" xmlns="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52318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800"/>
            </a:pPr>
            <a:r>
              <a:rPr lang="en-US" sz="2800" dirty="0" err="1" smtClean="0">
                <a:solidFill>
                  <a:schemeClr val="bg1"/>
                </a:solidFill>
                <a:latin typeface="Candara" pitchFamily="34" charset="0"/>
              </a:rPr>
              <a:t>Aitäh</a:t>
            </a: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ndara" pitchFamily="34" charset="0"/>
              </a:rPr>
              <a:t>tähelepanu</a:t>
            </a: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ndara" pitchFamily="34" charset="0"/>
              </a:rPr>
              <a:t>eest</a:t>
            </a:r>
            <a:endParaRPr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80" name="Google Shape;80;p5">
            <a:extLst>
              <a:ext uri="{FF2B5EF4-FFF2-40B4-BE49-F238E27FC236}">
                <a16:creationId xmlns:a16="http://schemas.microsoft.com/office/drawing/2014/main" xmlns="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:a16="http://schemas.microsoft.com/office/drawing/2014/main" xmlns="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:a16="http://schemas.microsoft.com/office/drawing/2014/main" xmlns="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600"/>
            </a:pP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Partnerid</a:t>
            </a:r>
            <a:r>
              <a:rPr lang="en-GB" sz="2800" b="1" i="0" u="none" strike="noStrike" cap="none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 dirty="0">
              <a:solidFill>
                <a:schemeClr val="tx2">
                  <a:lumMod val="50000"/>
                </a:schemeClr>
              </a:solidFill>
              <a:latin typeface="Candara" pitchFamily="34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xmlns="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:a16="http://schemas.microsoft.com/office/drawing/2014/main" xmlns="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:a16="http://schemas.microsoft.com/office/drawing/2014/main" xmlns="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xmlns="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87;p1">
            <a:extLst>
              <a:ext uri="{FF2B5EF4-FFF2-40B4-BE49-F238E27FC236}">
                <a16:creationId xmlns="" xmlns:a16="http://schemas.microsoft.com/office/drawing/2014/main" id="{9FFF2E58-2E28-BE29-B86E-1A0B409A2824}"/>
              </a:ext>
            </a:extLst>
          </p:cNvPr>
          <p:cNvSpPr txBox="1"/>
          <p:nvPr/>
        </p:nvSpPr>
        <p:spPr>
          <a:xfrm>
            <a:off x="2630156" y="6221372"/>
            <a:ext cx="773896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050"/>
            </a:pPr>
            <a:r>
              <a:rPr lang="et-EE" sz="1100" i="1" dirty="0" smtClean="0">
                <a:solidFill>
                  <a:srgbClr val="222222"/>
                </a:solidFill>
                <a:latin typeface="Calibri" panose="020F0502020204030204" pitchFamily="34" charset="0"/>
              </a:rPr>
              <a:t>Rahastanud Euroopa Liit. Käesolevas materjalis esitatud seisukohad ja arvamused on üksnes autori(te) omad ega pruugi kajastada Euroopa Liidu ega Haridus- ja Noorteameti seisukohti. Euroopa Liit ega toetuse andja ei vastuta nende eest.</a:t>
            </a:r>
            <a:endParaRPr lang="et-EE" sz="11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" name="16 - Εικόνα" descr="ET_Co-fundedbytheEU_RGB_PO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8373" y="6156558"/>
            <a:ext cx="2068212" cy="519313"/>
          </a:xfrm>
          <a:prstGeom prst="rect">
            <a:avLst/>
          </a:prstGeom>
        </p:spPr>
      </p:pic>
      <p:pic>
        <p:nvPicPr>
          <p:cNvPr id="18" name="17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17693" y="6041931"/>
            <a:ext cx="1574307" cy="8160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2911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509</Words>
  <Application>Microsoft Office PowerPoint</Application>
  <PresentationFormat>Προσαρμογή</PresentationFormat>
  <Paragraphs>51</Paragraphs>
  <Slides>6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Candara</vt:lpstr>
      <vt:lpstr>Times New Roman</vt:lpstr>
      <vt:lpstr>Calibri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Fernandez</dc:creator>
  <cp:lastModifiedBy>Νικολέττα</cp:lastModifiedBy>
  <cp:revision>76</cp:revision>
  <dcterms:created xsi:type="dcterms:W3CDTF">2024-06-10T15:48:53Z</dcterms:created>
  <dcterms:modified xsi:type="dcterms:W3CDTF">2026-05-06T19:38:18Z</dcterms:modified>
</cp:coreProperties>
</file>