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7kd43BN6orxwe+ZDxE1+tG5fS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18854464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0342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88739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6299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9027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89bc2b06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1" name="Google Shape;121;g3089bc2b06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4957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89bc2b0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0" name="Google Shape;130;g3089bc2b0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85401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76108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38510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t-EE" sz="2800" b="1" dirty="0" smtClean="0">
                <a:solidFill>
                  <a:srgbClr val="FFFFFF"/>
                </a:solidFill>
                <a:latin typeface="Candara"/>
                <a:ea typeface="Times New Roman"/>
                <a:cs typeface="Times New Roman"/>
                <a:sym typeface="Candara"/>
              </a:rPr>
              <a:t>KOOLITUSPROGRAMM</a:t>
            </a:r>
            <a:endParaRPr lang="et-EE" dirty="0" smtClean="0"/>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smtClean="0">
              <a:solidFill>
                <a:srgbClr val="FFFFFF"/>
              </a:solidFill>
              <a:latin typeface="Candara"/>
              <a:ea typeface="Candara"/>
              <a:cs typeface="Candara"/>
              <a:sym typeface="Candara"/>
            </a:endParaRPr>
          </a:p>
          <a:p>
            <a:pPr marL="809625" algn="ctr">
              <a:tabLst>
                <a:tab pos="11112500" algn="l"/>
              </a:tabLst>
            </a:pPr>
            <a:r>
              <a:rPr lang="et-EE" sz="2800" b="1" dirty="0" smtClean="0">
                <a:solidFill>
                  <a:srgbClr val="FFFFFF"/>
                </a:solidFill>
                <a:latin typeface="Candara"/>
                <a:ea typeface="Candara"/>
                <a:cs typeface="Candara"/>
                <a:sym typeface="Candara"/>
              </a:rPr>
              <a:t>ÕPPEMOODUL 3: Ettevõtlus</a:t>
            </a:r>
            <a:endParaRPr lang="et-EE" sz="2800" b="1" dirty="0">
              <a:solidFill>
                <a:schemeClr val="lt1"/>
              </a:solidFill>
              <a:latin typeface="Candara"/>
              <a:ea typeface="Candara"/>
              <a:cs typeface="Candara"/>
              <a:sym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t-EE" sz="1600" b="1" i="0" u="none" strike="noStrike" cap="none" dirty="0" smtClean="0">
                <a:solidFill>
                  <a:srgbClr val="7F7F7F"/>
                </a:solidFill>
                <a:latin typeface="Calibri"/>
                <a:ea typeface="Calibri"/>
                <a:cs typeface="Calibri"/>
                <a:sym typeface="Calibri"/>
              </a:rPr>
              <a:t>2023-1-EE01-KA220-ADU-000150753</a:t>
            </a:r>
            <a:endParaRPr lang="et-EE"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txBox="1"/>
          <p:nvPr/>
        </p:nvSpPr>
        <p:spPr>
          <a:xfrm>
            <a:off x="-79131" y="1754658"/>
            <a:ext cx="12192000" cy="1508065"/>
          </a:xfrm>
          <a:prstGeom prst="rect">
            <a:avLst/>
          </a:prstGeom>
          <a:noFill/>
          <a:ln>
            <a:noFill/>
          </a:ln>
        </p:spPr>
        <p:txBody>
          <a:bodyPr spcFirstLastPara="1" wrap="square" lIns="91425" tIns="45700" rIns="91425" bIns="45700" anchor="t" anchorCtr="0">
            <a:spAutoFit/>
          </a:bodyPr>
          <a:lstStyle/>
          <a:p>
            <a:pPr lvl="0" algn="ctr">
              <a:spcBef>
                <a:spcPts val="1200"/>
              </a:spcBef>
              <a:buSzPts val="2800"/>
            </a:pPr>
            <a:r>
              <a:rPr lang="et-EE" sz="3600" b="1" dirty="0" smtClean="0">
                <a:solidFill>
                  <a:srgbClr val="FFFFFF"/>
                </a:solidFill>
                <a:latin typeface="Candara"/>
                <a:ea typeface="Candara"/>
                <a:cs typeface="Candara"/>
                <a:sym typeface="Candara"/>
              </a:rPr>
              <a:t>2. TUND:</a:t>
            </a:r>
          </a:p>
          <a:p>
            <a:pPr lvl="0" algn="ctr">
              <a:spcBef>
                <a:spcPts val="1200"/>
              </a:spcBef>
              <a:buSzPts val="2800"/>
            </a:pPr>
            <a:r>
              <a:rPr lang="et-EE" sz="3600" b="1" dirty="0" smtClean="0">
                <a:solidFill>
                  <a:srgbClr val="FFFFFF"/>
                </a:solidFill>
                <a:latin typeface="Candara"/>
                <a:ea typeface="Candara"/>
                <a:cs typeface="Candara"/>
                <a:sym typeface="Candara"/>
              </a:rPr>
              <a:t>Pärandipõhise äriplaani väljatöötamine</a:t>
            </a:r>
            <a:endParaRPr lang="et-EE" sz="3600" b="0" i="0" u="none" strike="noStrike" cap="none" dirty="0">
              <a:solidFill>
                <a:schemeClr val="lt1"/>
              </a:solidFill>
              <a:latin typeface="Candara"/>
              <a:ea typeface="Candara"/>
              <a:cs typeface="Candara"/>
              <a:sym typeface="Candara"/>
            </a:endParaRPr>
          </a:p>
        </p:txBody>
      </p:sp>
      <p:pic>
        <p:nvPicPr>
          <p:cNvPr id="97" name="Google Shape;97;p2" descr="A logo with a tree in the middle&#10;&#10;Description automatically generated"/>
          <p:cNvPicPr preferRelativeResize="0"/>
          <p:nvPr/>
        </p:nvPicPr>
        <p:blipFill rotWithShape="1">
          <a:blip r:embed="rId3">
            <a:alphaModFix/>
          </a:blip>
          <a:srcRect/>
          <a:stretch/>
        </p:blipFill>
        <p:spPr>
          <a:xfrm>
            <a:off x="11370547" y="6205124"/>
            <a:ext cx="509952" cy="509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5" name="Google Shape;10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6" name="Google Shape;10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p3"/>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lvl="1">
              <a:buSzPts val="3000"/>
            </a:pPr>
            <a:r>
              <a:rPr lang="en-GB" sz="3000" b="1" dirty="0">
                <a:solidFill>
                  <a:schemeClr val="lt1"/>
                </a:solidFill>
                <a:latin typeface="Candara"/>
                <a:ea typeface="Candara"/>
                <a:cs typeface="Candara"/>
                <a:sym typeface="Candara"/>
              </a:rPr>
              <a:t>ÄRIPLAANI </a:t>
            </a:r>
            <a:r>
              <a:rPr lang="et-EE" sz="3000" b="1" dirty="0" smtClean="0">
                <a:solidFill>
                  <a:schemeClr val="lt1"/>
                </a:solidFill>
                <a:latin typeface="Candara"/>
                <a:ea typeface="Candara"/>
                <a:cs typeface="Candara"/>
                <a:sym typeface="Candara"/>
              </a:rPr>
              <a:t>MÄÄRATLUS</a:t>
            </a:r>
            <a:r>
              <a:rPr lang="en-GB" sz="3000" b="1" dirty="0" smtClean="0">
                <a:solidFill>
                  <a:schemeClr val="lt1"/>
                </a:solidFill>
                <a:latin typeface="Candara"/>
                <a:ea typeface="Candara"/>
                <a:cs typeface="Candara"/>
                <a:sym typeface="Candara"/>
              </a:rPr>
              <a:t> </a:t>
            </a:r>
            <a:r>
              <a:rPr lang="en-GB" sz="3000" b="1" dirty="0">
                <a:solidFill>
                  <a:schemeClr val="lt1"/>
                </a:solidFill>
                <a:latin typeface="Candara"/>
                <a:ea typeface="Candara"/>
                <a:cs typeface="Candara"/>
                <a:sym typeface="Candara"/>
              </a:rPr>
              <a:t>JA </a:t>
            </a:r>
            <a:r>
              <a:rPr lang="en-GB" sz="3000" b="1" dirty="0" smtClean="0">
                <a:solidFill>
                  <a:schemeClr val="lt1"/>
                </a:solidFill>
                <a:latin typeface="Candara"/>
                <a:ea typeface="Candara"/>
                <a:cs typeface="Candara"/>
                <a:sym typeface="Candara"/>
              </a:rPr>
              <a:t>KOOSTISOSAD</a:t>
            </a:r>
            <a:r>
              <a:rPr lang="et-EE" sz="3000" b="1" dirty="0" smtClean="0">
                <a:solidFill>
                  <a:schemeClr val="lt1"/>
                </a:solidFill>
                <a:latin typeface="Candara"/>
                <a:ea typeface="Candara"/>
                <a:cs typeface="Candara"/>
                <a:sym typeface="Candara"/>
              </a:rPr>
              <a:t> </a:t>
            </a:r>
            <a:r>
              <a:rPr lang="en-GB" sz="3000" b="1" i="0" u="none" strike="noStrike" cap="none" dirty="0" smtClean="0">
                <a:solidFill>
                  <a:srgbClr val="FFFFFF"/>
                </a:solidFill>
                <a:latin typeface="Candara"/>
                <a:ea typeface="Candara"/>
                <a:cs typeface="Candara"/>
                <a:sym typeface="Candara"/>
              </a:rPr>
              <a:t>(1/</a:t>
            </a:r>
            <a:r>
              <a:rPr lang="et-EE" sz="3000" b="1" i="0" u="none" strike="noStrike" cap="none" dirty="0" smtClean="0">
                <a:solidFill>
                  <a:srgbClr val="FFFFFF"/>
                </a:solidFill>
                <a:latin typeface="Candara"/>
                <a:ea typeface="Candara"/>
                <a:cs typeface="Candara"/>
                <a:sym typeface="Candara"/>
              </a:rPr>
              <a:t>4</a:t>
            </a:r>
            <a:r>
              <a:rPr lang="en-GB" sz="3000" b="1" i="0" u="none" strike="noStrike" cap="none" dirty="0" smtClean="0">
                <a:solidFill>
                  <a:srgbClr val="FFFFFF"/>
                </a:solidFill>
                <a:latin typeface="Candara"/>
                <a:ea typeface="Candara"/>
                <a:cs typeface="Candara"/>
                <a:sym typeface="Candara"/>
              </a:rPr>
              <a:t>) </a:t>
            </a:r>
            <a:endParaRPr sz="3000" b="1" i="0" u="none" strike="noStrike" cap="none" dirty="0">
              <a:solidFill>
                <a:schemeClr val="dk1"/>
              </a:solidFill>
              <a:latin typeface="Times New Roman"/>
              <a:ea typeface="Times New Roman"/>
              <a:cs typeface="Times New Roman"/>
              <a:sym typeface="Times New Roman"/>
            </a:endParaRPr>
          </a:p>
        </p:txBody>
      </p:sp>
      <p:sp>
        <p:nvSpPr>
          <p:cNvPr id="108" name="Google Shape;108;p3"/>
          <p:cNvSpPr txBox="1"/>
          <p:nvPr/>
        </p:nvSpPr>
        <p:spPr>
          <a:xfrm>
            <a:off x="533300" y="1411675"/>
            <a:ext cx="10698900" cy="5181378"/>
          </a:xfrm>
          <a:prstGeom prst="rect">
            <a:avLst/>
          </a:prstGeom>
          <a:noFill/>
          <a:ln>
            <a:noFill/>
          </a:ln>
        </p:spPr>
        <p:txBody>
          <a:bodyPr spcFirstLastPara="1" wrap="square" lIns="91425" tIns="45700" rIns="91425" bIns="45700" anchor="t" anchorCtr="0">
            <a:spAutoFit/>
          </a:bodyPr>
          <a:lstStyle/>
          <a:p>
            <a:pPr marL="457200" lvl="0" indent="-342900">
              <a:lnSpc>
                <a:spcPct val="115000"/>
              </a:lnSpc>
              <a:spcBef>
                <a:spcPts val="1200"/>
              </a:spcBef>
              <a:buClr>
                <a:schemeClr val="dk1"/>
              </a:buClr>
              <a:buSzPts val="1800"/>
              <a:buFont typeface="Arial"/>
              <a:buChar char="●"/>
            </a:pPr>
            <a:r>
              <a:rPr lang="et-EE" sz="1800" b="1" i="0" u="none" strike="noStrike" cap="none" dirty="0" smtClean="0">
                <a:solidFill>
                  <a:schemeClr val="dk1"/>
                </a:solidFill>
                <a:latin typeface="Candara"/>
                <a:ea typeface="Candara"/>
                <a:cs typeface="Candara"/>
                <a:sym typeface="Candara"/>
              </a:rPr>
              <a:t>Määratlus:</a:t>
            </a:r>
            <a:r>
              <a:rPr lang="et-EE" sz="1800" dirty="0" smtClean="0">
                <a:solidFill>
                  <a:schemeClr val="dk1"/>
                </a:solidFill>
                <a:latin typeface="Candara"/>
                <a:ea typeface="Candara"/>
                <a:cs typeface="Candara"/>
                <a:sym typeface="Candara"/>
              </a:rPr>
              <a:t> Äriplaan on dokument, mis kirjeldab projekti või ettevõtte eesmärke, strateegiaid ja finantsprognoose ning loob tegevuskava ettevõtte kasvamiseks.</a:t>
            </a:r>
            <a:endParaRPr lang="et-EE" sz="1800" b="0" i="0" u="none" strike="noStrike" cap="none" dirty="0" smtClean="0">
              <a:solidFill>
                <a:schemeClr val="dk1"/>
              </a:solidFill>
              <a:latin typeface="Candara"/>
              <a:ea typeface="Candara"/>
              <a:cs typeface="Candara"/>
              <a:sym typeface="Candara"/>
            </a:endParaRPr>
          </a:p>
          <a:p>
            <a:pPr marL="457200" lvl="0" indent="-342900">
              <a:lnSpc>
                <a:spcPct val="115000"/>
              </a:lnSpc>
              <a:buClr>
                <a:schemeClr val="dk1"/>
              </a:buClr>
              <a:buSzPts val="1800"/>
              <a:buFont typeface="Arial"/>
              <a:buChar char="●"/>
            </a:pPr>
            <a:r>
              <a:rPr lang="et-EE" sz="1800" b="1" i="0" u="none" strike="noStrike" cap="none" dirty="0" smtClean="0">
                <a:solidFill>
                  <a:schemeClr val="dk1"/>
                </a:solidFill>
                <a:latin typeface="Candara"/>
                <a:ea typeface="Candara"/>
                <a:cs typeface="Candara"/>
                <a:sym typeface="Candara"/>
              </a:rPr>
              <a:t>Asjakohasus: </a:t>
            </a:r>
            <a:r>
              <a:rPr lang="et-EE" sz="1800" dirty="0" smtClean="0">
                <a:solidFill>
                  <a:schemeClr val="dk1"/>
                </a:solidFill>
                <a:latin typeface="Candara"/>
                <a:ea typeface="Candara"/>
                <a:cs typeface="Candara"/>
                <a:sym typeface="Candara"/>
              </a:rPr>
              <a:t>Pärandipõhise äriplaani koostamisel keskendutakse ärimudeli arendamisel pärandi – olgu see siis kultuuriline, looduslik, ajalooline või </a:t>
            </a:r>
            <a:r>
              <a:rPr lang="et-EE" sz="1800" dirty="0">
                <a:solidFill>
                  <a:schemeClr val="dk1"/>
                </a:solidFill>
                <a:latin typeface="Candara"/>
                <a:ea typeface="Candara"/>
                <a:cs typeface="Candara"/>
                <a:sym typeface="Candara"/>
              </a:rPr>
              <a:t>sotsiaalne </a:t>
            </a:r>
            <a:r>
              <a:rPr lang="et-EE" sz="1800" dirty="0" smtClean="0">
                <a:solidFill>
                  <a:schemeClr val="dk1"/>
                </a:solidFill>
                <a:latin typeface="Candara"/>
                <a:ea typeface="Candara"/>
                <a:cs typeface="Candara"/>
                <a:sym typeface="Candara"/>
              </a:rPr>
              <a:t>– väärtustamisele, kestlikule kasutamisele ja tutvustamisele. </a:t>
            </a:r>
            <a:endParaRPr lang="et-EE" sz="1800" b="1" i="0" u="none" strike="noStrike" cap="none" dirty="0" smtClean="0">
              <a:solidFill>
                <a:schemeClr val="dk1"/>
              </a:solidFill>
              <a:latin typeface="Candara"/>
              <a:ea typeface="Candara"/>
              <a:cs typeface="Candara"/>
              <a:sym typeface="Candara"/>
            </a:endParaRPr>
          </a:p>
          <a:p>
            <a:pPr marL="457200" lvl="0" indent="-342900" algn="just">
              <a:lnSpc>
                <a:spcPct val="115000"/>
              </a:lnSpc>
              <a:buClr>
                <a:schemeClr val="dk1"/>
              </a:buClr>
              <a:buSzPts val="1800"/>
              <a:buFont typeface="Candara"/>
              <a:buChar char="●"/>
            </a:pPr>
            <a:r>
              <a:rPr lang="et-EE" sz="1800" b="1" i="0" u="none" strike="noStrike" cap="none" dirty="0" smtClean="0">
                <a:solidFill>
                  <a:schemeClr val="dk1"/>
                </a:solidFill>
                <a:latin typeface="Candara"/>
                <a:ea typeface="Candara"/>
                <a:cs typeface="Candara"/>
                <a:sym typeface="Candara"/>
              </a:rPr>
              <a:t>Näited: </a:t>
            </a:r>
            <a:r>
              <a:rPr lang="et-EE" sz="1800" dirty="0" smtClean="0">
                <a:solidFill>
                  <a:schemeClr val="dk1"/>
                </a:solidFill>
                <a:latin typeface="Candara"/>
                <a:ea typeface="Candara"/>
                <a:cs typeface="Candara"/>
                <a:sym typeface="Candara"/>
              </a:rPr>
              <a:t>Paradores de Turismo de España, La Granja de San Ildefonso, Alhambra Venture, Ruta del Vino Ribera del Duero jt.</a:t>
            </a:r>
            <a:endParaRPr lang="et-EE" sz="200" b="0" i="0" u="none" strike="noStrike" cap="none" dirty="0" smtClean="0">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100"/>
              <a:buFont typeface="Arial"/>
              <a:buNone/>
            </a:pPr>
            <a:endParaRPr lang="et-EE" sz="200" b="0" i="0" u="none" strike="noStrike" cap="none" dirty="0" smtClean="0">
              <a:solidFill>
                <a:schemeClr val="dk1"/>
              </a:solidFill>
              <a:latin typeface="Candara"/>
              <a:ea typeface="Candara"/>
              <a:cs typeface="Candara"/>
              <a:sym typeface="Candara"/>
            </a:endParaRPr>
          </a:p>
          <a:p>
            <a:pPr lvl="0">
              <a:spcBef>
                <a:spcPts val="1200"/>
              </a:spcBef>
              <a:buSzPts val="2000"/>
            </a:pPr>
            <a:r>
              <a:rPr lang="et-EE" sz="2000" b="1" i="0" u="none" strike="noStrike" cap="none" dirty="0" smtClean="0">
                <a:solidFill>
                  <a:srgbClr val="A99374"/>
                </a:solidFill>
                <a:latin typeface="Candara"/>
                <a:ea typeface="Candara"/>
                <a:cs typeface="Candara"/>
                <a:sym typeface="Candara"/>
              </a:rPr>
              <a:t>Tutvustage äriplaani peamisi osi</a:t>
            </a:r>
            <a:r>
              <a:rPr lang="et-EE" sz="2000" b="1" dirty="0" smtClean="0">
                <a:solidFill>
                  <a:srgbClr val="A99374"/>
                </a:solidFill>
                <a:latin typeface="Candara"/>
                <a:ea typeface="Candara"/>
                <a:cs typeface="Candara"/>
                <a:sym typeface="Candara"/>
              </a:rPr>
              <a:t>: kokkuvõte, ettevõtte kirjeldus, turuanalüüs, turundusstrateegia, tegevusplaan, finantsplaan.</a:t>
            </a:r>
            <a:endParaRPr lang="et-EE" sz="2000" b="1" i="0" u="none" strike="noStrike" cap="none" dirty="0" smtClean="0">
              <a:solidFill>
                <a:srgbClr val="A99374"/>
              </a:solidFill>
              <a:latin typeface="Candara"/>
              <a:ea typeface="Candara"/>
              <a:cs typeface="Candara"/>
              <a:sym typeface="Candara"/>
            </a:endParaRPr>
          </a:p>
          <a:p>
            <a:pPr marL="457200" lvl="0" indent="-342900">
              <a:lnSpc>
                <a:spcPct val="115000"/>
              </a:lnSpc>
              <a:spcBef>
                <a:spcPts val="1200"/>
              </a:spcBef>
              <a:buClr>
                <a:schemeClr val="dk1"/>
              </a:buClr>
              <a:buSzPts val="1800"/>
              <a:buFont typeface="Arial"/>
              <a:buChar char="●"/>
            </a:pPr>
            <a:r>
              <a:rPr lang="et-EE" sz="1800" b="1" i="0" u="none" strike="noStrike" cap="none" dirty="0" smtClean="0">
                <a:solidFill>
                  <a:schemeClr val="dk1"/>
                </a:solidFill>
                <a:latin typeface="Candara" panose="020E0502030303020204" pitchFamily="34" charset="0"/>
                <a:sym typeface="Arial"/>
              </a:rPr>
              <a:t>Kokkuvõte: </a:t>
            </a:r>
            <a:r>
              <a:rPr lang="et-EE" sz="1800" dirty="0" smtClean="0">
                <a:solidFill>
                  <a:schemeClr val="dk1"/>
                </a:solidFill>
                <a:latin typeface="Candara" panose="020E0502030303020204" pitchFamily="34" charset="0"/>
              </a:rPr>
              <a:t>Lühike ülevaade äriideest, selle eesmärkidest ja eristuvast väärtusest – eriti sellest, kuidas ettevõte aitab kaasa pärandi säilitamisele või tutvustamisele.</a:t>
            </a:r>
            <a:endParaRPr lang="et-EE" sz="1800" b="0" i="0" u="none" strike="noStrike" cap="none" dirty="0" smtClean="0">
              <a:solidFill>
                <a:schemeClr val="dk1"/>
              </a:solidFill>
              <a:latin typeface="Candara" panose="020E0502030303020204" pitchFamily="34" charset="0"/>
              <a:sym typeface="Arial"/>
            </a:endParaRPr>
          </a:p>
          <a:p>
            <a:pPr marL="457200" lvl="0" indent="-342900">
              <a:lnSpc>
                <a:spcPct val="115000"/>
              </a:lnSpc>
              <a:buClr>
                <a:schemeClr val="dk1"/>
              </a:buClr>
              <a:buSzPts val="1800"/>
              <a:buFont typeface="Arial"/>
              <a:buChar char="●"/>
            </a:pPr>
            <a:r>
              <a:rPr lang="et-EE" sz="1800" b="1" i="0" u="none" strike="noStrike" cap="none" dirty="0" smtClean="0">
                <a:solidFill>
                  <a:schemeClr val="dk1"/>
                </a:solidFill>
                <a:latin typeface="Candara" panose="020E0502030303020204" pitchFamily="34" charset="0"/>
                <a:sym typeface="Arial"/>
              </a:rPr>
              <a:t>Ettevõtte kirjeldus:</a:t>
            </a:r>
            <a:r>
              <a:rPr lang="et-EE" sz="1800" dirty="0" smtClean="0">
                <a:solidFill>
                  <a:schemeClr val="dk1"/>
                </a:solidFill>
                <a:latin typeface="Candara" panose="020E0502030303020204" pitchFamily="34" charset="0"/>
              </a:rPr>
              <a:t> Täpsustage, kas ettevõte põhineb kultuuri-, ajaloo-, loodus- või arhitektuuripärandil. Kirjeldage pakutavaid tooteid või teenuseid (nt ökoturism, toitlustus, käsitöö jms) ning selgitage, kuidas need aitavad kaasa pärandi väärtuse hoidmisele.</a:t>
            </a:r>
            <a:endParaRPr lang="et-EE" sz="1400" b="0" i="0" u="none" strike="noStrike" cap="none" dirty="0">
              <a:solidFill>
                <a:srgbClr val="000000"/>
              </a:solidFill>
              <a:latin typeface="Candara" panose="020E0502030303020204" pitchFamily="34" charset="0"/>
              <a:sym typeface="Arial"/>
            </a:endParaRPr>
          </a:p>
        </p:txBody>
      </p:sp>
      <p:sp>
        <p:nvSpPr>
          <p:cNvPr id="109" name="Google Shape;109;p3"/>
          <p:cNvSpPr txBox="1"/>
          <p:nvPr/>
        </p:nvSpPr>
        <p:spPr>
          <a:xfrm>
            <a:off x="533303" y="981474"/>
            <a:ext cx="6098100" cy="400069"/>
          </a:xfrm>
          <a:prstGeom prst="rect">
            <a:avLst/>
          </a:prstGeom>
          <a:noFill/>
          <a:ln>
            <a:noFill/>
          </a:ln>
        </p:spPr>
        <p:txBody>
          <a:bodyPr spcFirstLastPara="1" wrap="square" lIns="91425" tIns="45700" rIns="91425" bIns="45700" anchor="t" anchorCtr="0">
            <a:spAutoFit/>
          </a:bodyPr>
          <a:lstStyle/>
          <a:p>
            <a:pPr lvl="0">
              <a:buClr>
                <a:schemeClr val="dk1"/>
              </a:buClr>
              <a:buSzPts val="2000"/>
            </a:pPr>
            <a:r>
              <a:rPr lang="et-EE" sz="2000" b="1" dirty="0" smtClean="0">
                <a:solidFill>
                  <a:srgbClr val="A99374"/>
                </a:solidFill>
                <a:latin typeface="Candara"/>
                <a:ea typeface="Candara"/>
                <a:cs typeface="Candara"/>
                <a:sym typeface="Candara"/>
              </a:rPr>
              <a:t>Äriplaani määratlus</a:t>
            </a:r>
            <a:endParaRPr lang="et-EE"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6" name="Google Shape;116;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7" name="Google Shape;117;p4"/>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lvl="1">
              <a:buClr>
                <a:schemeClr val="dk1"/>
              </a:buClr>
              <a:buSzPts val="3000"/>
            </a:pPr>
            <a:r>
              <a:rPr lang="et-EE" sz="3000" b="1" dirty="0" smtClean="0">
                <a:solidFill>
                  <a:schemeClr val="lt1"/>
                </a:solidFill>
                <a:latin typeface="Candara"/>
                <a:ea typeface="Candara"/>
                <a:cs typeface="Candara"/>
                <a:sym typeface="Candara"/>
              </a:rPr>
              <a:t>ÄRIPLAANI MÄÄRATLUS JA KOOSTISOSAD </a:t>
            </a:r>
            <a:r>
              <a:rPr lang="et-EE" sz="3000" b="1" i="0" u="none" strike="noStrike" cap="none" dirty="0" smtClean="0">
                <a:solidFill>
                  <a:schemeClr val="lt1"/>
                </a:solidFill>
                <a:latin typeface="Candara"/>
                <a:ea typeface="Candara"/>
                <a:cs typeface="Candara"/>
                <a:sym typeface="Candara"/>
              </a:rPr>
              <a:t>(2/4) </a:t>
            </a:r>
            <a:endParaRPr lang="et-EE" sz="3000" b="1" i="0" u="none" strike="noStrike" cap="none" dirty="0" smtClean="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p:txBody>
      </p:sp>
      <p:sp>
        <p:nvSpPr>
          <p:cNvPr id="118" name="Google Shape;118;p4"/>
          <p:cNvSpPr txBox="1"/>
          <p:nvPr/>
        </p:nvSpPr>
        <p:spPr>
          <a:xfrm>
            <a:off x="483900" y="1083375"/>
            <a:ext cx="11476800" cy="4848979"/>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Turuanalüüs:</a:t>
            </a:r>
            <a:r>
              <a:rPr lang="et-EE" sz="1800" b="0" i="0" u="none" strike="noStrike" cap="none" dirty="0" smtClean="0">
                <a:solidFill>
                  <a:schemeClr val="dk1"/>
                </a:solidFill>
                <a:latin typeface="Candara"/>
                <a:ea typeface="Candara"/>
                <a:cs typeface="Candara"/>
                <a:sym typeface="Candara"/>
              </a:rPr>
              <a:t> </a:t>
            </a:r>
            <a:r>
              <a:rPr lang="et-EE" sz="1800" dirty="0" smtClean="0">
                <a:solidFill>
                  <a:schemeClr val="dk1"/>
                </a:solidFill>
                <a:latin typeface="Candara"/>
                <a:ea typeface="Candara"/>
                <a:cs typeface="Candara"/>
                <a:sym typeface="Candara"/>
              </a:rPr>
              <a:t>Määratlege oma pakkumise peamised sihtrühmad ja hinnake huvi nende pärandiobjektide vastu, millele ettevõte keskendub. Kaardistage samas nišis tegutsevad konkurendid, nende tugevused ja nõrkused ning tooge esile, mille poolest teie ettevõte neist eristub.</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Turundusstrateegia:</a:t>
            </a:r>
            <a:r>
              <a:rPr lang="et-EE" sz="1800" dirty="0" smtClean="0">
                <a:solidFill>
                  <a:schemeClr val="dk1"/>
                </a:solidFill>
                <a:latin typeface="Candara"/>
                <a:ea typeface="Candara"/>
                <a:cs typeface="Candara"/>
                <a:sym typeface="Candara"/>
              </a:rPr>
              <a:t> Kavandage kampaaniad, mis rõhutavad teie poolt pakutava pärandi olulisust ning selgitavad, kuidas teie ettevõte aitab kaasa selle säilitamisele. Kasutage erinevaid kanaleid, nagu sotsiaalmeedia, koostöö kultuuriasutustega, osalemine kohalikel ja piirkondlikel sündmustel jms. </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Tegevusplaan:</a:t>
            </a:r>
            <a:r>
              <a:rPr lang="et-EE" sz="1800" dirty="0" smtClean="0">
                <a:solidFill>
                  <a:schemeClr val="dk1"/>
                </a:solidFill>
                <a:latin typeface="Candara"/>
                <a:ea typeface="Candara"/>
                <a:cs typeface="Candara"/>
                <a:sym typeface="Candara"/>
              </a:rPr>
              <a:t> Kirjeldage, kuidas te korraldate ettevõtte igapäevase tegevuse – alates pärandi hoidmisest ja restaureerimisest kuni turismitoodete või -teenuste müügini. Määratlege ka tehnoloogiliste platvormide või lahenduste kasutamine broneeringute, müügi, virtuaalsete giidide või tootekataloogide haldamiseks.</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Finantsplaan:</a:t>
            </a:r>
            <a:r>
              <a:rPr lang="et-EE" sz="1800" dirty="0" smtClean="0">
                <a:solidFill>
                  <a:schemeClr val="dk1"/>
                </a:solidFill>
                <a:latin typeface="Candara"/>
                <a:ea typeface="Candara"/>
                <a:cs typeface="Candara"/>
                <a:sym typeface="Candara"/>
              </a:rPr>
              <a:t> Planeerige tulud eeldatava nõudluse alusel toodete või teenuste järele. Pärandipõhise ettevõtte puhul võib tulu sõltuda hooajalisusest (nt turism), toetustest või koostööst kultuuriasutustega. Samuti kirjeldage põhjalikult tegevuskulusid, nagu näiteks pärandi säilitamine, restaureerimine, spetsialistide tasud, traditsioonilised materjalid, turundus jne.</a:t>
            </a:r>
            <a:endParaRPr lang="et-EE"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089bc2b067_0_6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089bc2b067_0_6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5" name="Google Shape;125;g3089bc2b067_0_6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6" name="Google Shape;126;g3089bc2b067_0_63"/>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lvl="1">
              <a:buSzPts val="3000"/>
            </a:pPr>
            <a:r>
              <a:rPr lang="et-EE" sz="3000" b="1" dirty="0" smtClean="0">
                <a:solidFill>
                  <a:schemeClr val="lt1"/>
                </a:solidFill>
                <a:latin typeface="Candara"/>
                <a:ea typeface="Candara"/>
                <a:cs typeface="Candara"/>
                <a:sym typeface="Candara"/>
              </a:rPr>
              <a:t>ÄRIPLAANI MÄÄRATLUS JA KOOSTISOSAD </a:t>
            </a:r>
            <a:r>
              <a:rPr lang="et-EE" sz="3000" b="1" i="0" u="none" strike="noStrike" cap="none" dirty="0" smtClean="0">
                <a:solidFill>
                  <a:schemeClr val="lt1"/>
                </a:solidFill>
                <a:latin typeface="Candara"/>
                <a:ea typeface="Candara"/>
                <a:cs typeface="Candara"/>
                <a:sym typeface="Candara"/>
              </a:rPr>
              <a:t>(3/4) </a:t>
            </a:r>
            <a:endParaRPr lang="et-EE" sz="3000" b="1" i="0" u="none" strike="noStrike" cap="none" dirty="0" smtClean="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p:txBody>
      </p:sp>
      <p:sp>
        <p:nvSpPr>
          <p:cNvPr id="127" name="Google Shape;127;g3089bc2b067_0_63"/>
          <p:cNvSpPr txBox="1"/>
          <p:nvPr/>
        </p:nvSpPr>
        <p:spPr>
          <a:xfrm>
            <a:off x="483908" y="1093000"/>
            <a:ext cx="11476800" cy="5958514"/>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Organisatsioon ja juhtimine</a:t>
            </a:r>
            <a:r>
              <a:rPr lang="et-EE" sz="1800" dirty="0" smtClean="0">
                <a:solidFill>
                  <a:schemeClr val="dk1"/>
                </a:solidFill>
                <a:latin typeface="Candara"/>
                <a:ea typeface="Candara"/>
                <a:cs typeface="Candara"/>
                <a:sym typeface="Candara"/>
              </a:rPr>
              <a:t>: Kirjeldage ettevõtte juhtimiseks vajalikke vahendeid. Näidake ära, kellega loote koostöösuhted: kohalikud organisatsioonid, muuseumid, omavalitsus- või kogukondlikud asutused, mis toetavad pärandi säilitamist. Samuti määratlege, kuidas ettevõte aitab kaasa pärandi kestlikkusele, edendades selle austamist ja hoidmist.</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Toode või teenus</a:t>
            </a:r>
            <a:r>
              <a:rPr lang="et-EE" sz="1800" dirty="0" smtClean="0">
                <a:solidFill>
                  <a:schemeClr val="dk1"/>
                </a:solidFill>
                <a:latin typeface="Candara"/>
                <a:ea typeface="Candara"/>
                <a:cs typeface="Candara"/>
                <a:sym typeface="Candara"/>
              </a:rPr>
              <a:t>: Selgitage, millist tüüpi pärandit ettevõte väärtustab (nt ajalooliste arhitektuurivarade restaureerimine ja säilitamine, turismimarsruutide loomine pärandipiirkondades, traditsiooniliste meetoditega valmistatud toodete müük). Tõstke esile uuenduslikke lahendusi, mis aitavad eristuda – olgu selleks siis tehnoloogia kasutamine, immersioonielamused või digiplatvormid pärandi tutvustamiseks.</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b="1" i="0" u="none" strike="noStrike" cap="none" dirty="0" smtClean="0">
                <a:solidFill>
                  <a:schemeClr val="dk1"/>
                </a:solidFill>
                <a:latin typeface="Candara"/>
                <a:ea typeface="Candara"/>
                <a:cs typeface="Candara"/>
                <a:sym typeface="Candara"/>
              </a:rPr>
              <a:t>Riskianalüüs</a:t>
            </a:r>
            <a:r>
              <a:rPr lang="et-EE" sz="1800" dirty="0" smtClean="0">
                <a:solidFill>
                  <a:schemeClr val="dk1"/>
                </a:solidFill>
                <a:latin typeface="Candara"/>
                <a:ea typeface="Candara"/>
                <a:cs typeface="Candara"/>
                <a:sym typeface="Candara"/>
              </a:rPr>
              <a:t>: Pärandiettevõtlusega kaasnevad mitmesugused riskid, sealhulgas pärandi loomulik kulumine, ressursside nappus säilitustöödeks või massiturismist põhjustatud kahjustused. Samuti esinevad finantsriskid, nagu nõudluse kõikumine (eriti turismis) või sõltumine välistest rahastusallikatest. Oluline on töötada välja strateegiad nende riskide vähendamiseks – näiteks koostöö säilitusasutustega, tulubaasi mitmekesistamine või vastutustundliku turismi põhimõtete rakendamine.</a:t>
            </a:r>
            <a:endParaRPr lang="et-EE" sz="1800" b="0" i="0" u="none" strike="noStrike" cap="none" dirty="0" smtClean="0">
              <a:solidFill>
                <a:schemeClr val="dk1"/>
              </a:solidFill>
              <a:latin typeface="Candara"/>
              <a:ea typeface="Candara"/>
              <a:cs typeface="Candara"/>
              <a:sym typeface="Candara"/>
            </a:endParaRPr>
          </a:p>
          <a:p>
            <a:pPr lvl="0" algn="just">
              <a:lnSpc>
                <a:spcPct val="115000"/>
              </a:lnSpc>
              <a:spcBef>
                <a:spcPts val="1200"/>
              </a:spcBef>
              <a:spcAft>
                <a:spcPts val="1200"/>
              </a:spcAft>
              <a:buSzPts val="1100"/>
            </a:pPr>
            <a:r>
              <a:rPr lang="et-EE" sz="1800" b="1" dirty="0" smtClean="0">
                <a:solidFill>
                  <a:schemeClr val="dk1"/>
                </a:solidFill>
                <a:latin typeface="Candara"/>
                <a:ea typeface="Candara"/>
                <a:cs typeface="Candara"/>
                <a:sym typeface="Candara"/>
              </a:rPr>
              <a:t>Kokkuvõte</a:t>
            </a:r>
            <a:r>
              <a:rPr lang="et-EE" sz="1800" b="1" i="0" u="none" strike="noStrike" cap="none" dirty="0" smtClean="0">
                <a:solidFill>
                  <a:schemeClr val="dk1"/>
                </a:solidFill>
                <a:latin typeface="Candara"/>
                <a:ea typeface="Candara"/>
                <a:cs typeface="Candara"/>
                <a:sym typeface="Candara"/>
              </a:rPr>
              <a:t>:</a:t>
            </a:r>
            <a:r>
              <a:rPr lang="et-EE" sz="1800" dirty="0" smtClean="0">
                <a:solidFill>
                  <a:schemeClr val="dk1"/>
                </a:solidFill>
                <a:latin typeface="Candara"/>
                <a:ea typeface="Candara"/>
                <a:cs typeface="Candara"/>
                <a:sym typeface="Candara"/>
              </a:rPr>
              <a:t> Pärandile keskenduv äriplaan ei taotle üksnes majanduslikku elujõulisust, vaid ka kultuuri- või loodusväärtuste, mis on osa selle kogukonna või piirkonna identiteedist, kus ettevõte </a:t>
            </a:r>
            <a:r>
              <a:rPr lang="et-EE" sz="1800" dirty="0">
                <a:solidFill>
                  <a:schemeClr val="dk1"/>
                </a:solidFill>
                <a:latin typeface="Candara"/>
                <a:ea typeface="Candara"/>
                <a:cs typeface="Candara"/>
                <a:sym typeface="Candara"/>
              </a:rPr>
              <a:t>tegutseb, säilitamist ja edasiandmist.</a:t>
            </a:r>
            <a:endParaRPr lang="et-EE"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089bc2b067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g3089bc2b067_0_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g3089bc2b067_0_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5" name="Google Shape;135;g3089bc2b067_0_5"/>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lvl="1">
              <a:buSzPts val="3000"/>
            </a:pPr>
            <a:r>
              <a:rPr lang="et-EE" sz="3000" b="1" dirty="0" smtClean="0">
                <a:solidFill>
                  <a:schemeClr val="lt1"/>
                </a:solidFill>
                <a:latin typeface="Candara"/>
                <a:ea typeface="Candara"/>
                <a:cs typeface="Candara"/>
                <a:sym typeface="Candara"/>
              </a:rPr>
              <a:t>ÄRIPLAANI MÄÄRATLUS JA KOOSTISOSAD </a:t>
            </a:r>
            <a:r>
              <a:rPr lang="et-EE" sz="3000" b="1" i="0" u="none" strike="noStrike" cap="none" dirty="0" smtClean="0">
                <a:solidFill>
                  <a:srgbClr val="FFFFFF"/>
                </a:solidFill>
                <a:latin typeface="Candara"/>
                <a:ea typeface="Candara"/>
                <a:cs typeface="Candara"/>
                <a:sym typeface="Candara"/>
              </a:rPr>
              <a:t>(4/4) </a:t>
            </a:r>
            <a:endParaRPr lang="et-EE" sz="3000" b="1" i="0" u="none" strike="noStrike" cap="none" dirty="0">
              <a:solidFill>
                <a:schemeClr val="dk1"/>
              </a:solidFill>
              <a:latin typeface="Times New Roman"/>
              <a:ea typeface="Times New Roman"/>
              <a:cs typeface="Times New Roman"/>
              <a:sym typeface="Times New Roman"/>
            </a:endParaRPr>
          </a:p>
        </p:txBody>
      </p:sp>
      <p:sp>
        <p:nvSpPr>
          <p:cNvPr id="136" name="Google Shape;136;g3089bc2b067_0_5"/>
          <p:cNvSpPr txBox="1"/>
          <p:nvPr/>
        </p:nvSpPr>
        <p:spPr>
          <a:xfrm>
            <a:off x="484050" y="1516800"/>
            <a:ext cx="10997400" cy="5189072"/>
          </a:xfrm>
          <a:prstGeom prst="rect">
            <a:avLst/>
          </a:prstGeom>
          <a:noFill/>
          <a:ln>
            <a:noFill/>
          </a:ln>
        </p:spPr>
        <p:txBody>
          <a:bodyPr spcFirstLastPara="1" wrap="square" lIns="91425" tIns="45700" rIns="91425" bIns="45700" anchor="t" anchorCtr="0">
            <a:spAutoFit/>
          </a:bodyPr>
          <a:lstStyle/>
          <a:p>
            <a:pPr lvl="0" algn="just">
              <a:lnSpc>
                <a:spcPct val="115000"/>
              </a:lnSpc>
              <a:buClr>
                <a:schemeClr val="dk1"/>
              </a:buClr>
              <a:buSzPts val="1100"/>
            </a:pPr>
            <a:r>
              <a:rPr lang="et-EE" sz="1600" b="1" dirty="0" smtClean="0">
                <a:solidFill>
                  <a:schemeClr val="dk1"/>
                </a:solidFill>
                <a:latin typeface="Candara"/>
                <a:ea typeface="Candara"/>
                <a:cs typeface="Candara"/>
                <a:sym typeface="Candara"/>
              </a:rPr>
              <a:t>Ruta del Vino Ribera del Duero (Castilla y León).</a:t>
            </a:r>
            <a:r>
              <a:rPr lang="et-EE" sz="1600" dirty="0" smtClean="0">
                <a:solidFill>
                  <a:schemeClr val="dk1"/>
                </a:solidFill>
                <a:latin typeface="Candara"/>
                <a:ea typeface="Candara"/>
                <a:cs typeface="Candara"/>
                <a:sym typeface="Candara"/>
              </a:rPr>
              <a:t> Algatus, mis edendab veiniturismi Ribera del Duero piirkonnas, ühendades veinide degusteerimise külastustega ajaloolistesse veinikeldritesse, lossidesse ja teistesse piirkonna kultuuriväärtuslikesse paikadesse.</a:t>
            </a:r>
            <a:endParaRPr lang="et-EE" sz="1600" b="1" dirty="0" smtClean="0">
              <a:solidFill>
                <a:schemeClr val="dk1"/>
              </a:solidFill>
              <a:latin typeface="Candara"/>
              <a:ea typeface="Candara"/>
              <a:cs typeface="Candara"/>
              <a:sym typeface="Candara"/>
            </a:endParaRPr>
          </a:p>
          <a:p>
            <a:pPr lvl="0" algn="just">
              <a:lnSpc>
                <a:spcPct val="115000"/>
              </a:lnSpc>
              <a:buClr>
                <a:schemeClr val="dk1"/>
              </a:buClr>
              <a:buSzPts val="1100"/>
            </a:pPr>
            <a:r>
              <a:rPr lang="et-EE" sz="1600" b="0" i="0" u="sng" strike="noStrike" cap="none" dirty="0" smtClean="0">
                <a:solidFill>
                  <a:schemeClr val="dk1"/>
                </a:solidFill>
                <a:latin typeface="Candara"/>
                <a:ea typeface="Candara"/>
                <a:cs typeface="Candara"/>
                <a:sym typeface="Candara"/>
              </a:rPr>
              <a:t>Panus pärandi säilitamisse</a:t>
            </a:r>
            <a:r>
              <a:rPr lang="et-EE" sz="1600" b="0" i="0" strike="noStrike" cap="none" dirty="0" smtClean="0">
                <a:solidFill>
                  <a:schemeClr val="dk1"/>
                </a:solidFill>
                <a:latin typeface="Candara"/>
                <a:ea typeface="Candara"/>
                <a:cs typeface="Candara"/>
                <a:sym typeface="Candara"/>
              </a:rPr>
              <a:t>: </a:t>
            </a:r>
            <a:r>
              <a:rPr lang="et-EE" sz="1600" dirty="0" smtClean="0">
                <a:solidFill>
                  <a:schemeClr val="dk1"/>
                </a:solidFill>
                <a:latin typeface="Candara"/>
                <a:ea typeface="Candara"/>
                <a:cs typeface="Candara"/>
                <a:sym typeface="Candara"/>
              </a:rPr>
              <a:t>Ribera del Duero veini- ja kultuuripärandi tutvustamine ja väärtustamine</a:t>
            </a:r>
            <a:r>
              <a:rPr lang="et-EE" sz="1600" b="0" i="0" u="none" strike="noStrike" cap="none" dirty="0" smtClean="0">
                <a:solidFill>
                  <a:schemeClr val="dk1"/>
                </a:solidFill>
                <a:latin typeface="Candara"/>
                <a:ea typeface="Candara"/>
                <a:cs typeface="Candara"/>
                <a:sym typeface="Candara"/>
              </a:rPr>
              <a:t>.</a:t>
            </a:r>
          </a:p>
          <a:p>
            <a:pPr marL="0" marR="0" lvl="0" indent="0" algn="just" rtl="0">
              <a:lnSpc>
                <a:spcPct val="115000"/>
              </a:lnSpc>
              <a:spcBef>
                <a:spcPts val="0"/>
              </a:spcBef>
              <a:spcAft>
                <a:spcPts val="0"/>
              </a:spcAft>
              <a:buClr>
                <a:schemeClr val="dk1"/>
              </a:buClr>
              <a:buSzPts val="1100"/>
              <a:buFont typeface="Arial"/>
              <a:buNone/>
            </a:pPr>
            <a:endParaRPr lang="et-EE" sz="1600" b="0" i="0" u="none" strike="noStrike" cap="none" dirty="0" smtClean="0">
              <a:solidFill>
                <a:schemeClr val="dk1"/>
              </a:solidFill>
              <a:latin typeface="Candara"/>
              <a:ea typeface="Candara"/>
              <a:cs typeface="Candara"/>
              <a:sym typeface="Candara"/>
            </a:endParaRPr>
          </a:p>
          <a:p>
            <a:pPr lvl="0" algn="just">
              <a:lnSpc>
                <a:spcPct val="115000"/>
              </a:lnSpc>
              <a:buSzPts val="1500"/>
            </a:pPr>
            <a:r>
              <a:rPr lang="et-EE" sz="1600" b="1" dirty="0" smtClean="0">
                <a:solidFill>
                  <a:schemeClr val="dk1"/>
                </a:solidFill>
                <a:latin typeface="Candara"/>
                <a:ea typeface="Candara"/>
                <a:cs typeface="Candara"/>
                <a:sym typeface="Candara"/>
              </a:rPr>
              <a:t>La Granja de San Ildefonso (Segovia)</a:t>
            </a:r>
            <a:r>
              <a:rPr lang="et-EE" sz="1600" dirty="0" smtClean="0">
                <a:solidFill>
                  <a:schemeClr val="dk1"/>
                </a:solidFill>
                <a:latin typeface="Candara"/>
                <a:ea typeface="Candara"/>
                <a:cs typeface="Candara"/>
                <a:sym typeface="Candara"/>
              </a:rPr>
              <a:t> on 18. sajandist pärit kuninglik residents, mis on kujundatud ümber turismiobjektiks. Külastajatele on avatud palee aiad, purskkaevud ja Kuninglik Klaasivabrik, kus hoitakse elus käsitööna klaasi valmistamise traditsiooni</a:t>
            </a:r>
            <a:r>
              <a:rPr lang="et-EE" sz="1600" i="0" u="none" strike="noStrike" cap="none" dirty="0" smtClean="0">
                <a:solidFill>
                  <a:schemeClr val="dk1"/>
                </a:solidFill>
                <a:latin typeface="Candara"/>
                <a:ea typeface="Candara"/>
                <a:cs typeface="Candara"/>
                <a:sym typeface="Candara"/>
              </a:rPr>
              <a:t>.</a:t>
            </a:r>
          </a:p>
          <a:p>
            <a:pPr lvl="0" algn="just">
              <a:lnSpc>
                <a:spcPct val="115000"/>
              </a:lnSpc>
              <a:buSzPts val="1500"/>
            </a:pPr>
            <a:r>
              <a:rPr lang="et-EE" sz="1600" u="sng" dirty="0" smtClean="0">
                <a:solidFill>
                  <a:schemeClr val="dk1"/>
                </a:solidFill>
                <a:latin typeface="Candara"/>
                <a:ea typeface="Candara"/>
                <a:cs typeface="Candara"/>
                <a:sym typeface="Candara"/>
              </a:rPr>
              <a:t>Panus pärandi säilitamisse</a:t>
            </a:r>
            <a:r>
              <a:rPr lang="et-EE" sz="1600" dirty="0" smtClean="0">
                <a:solidFill>
                  <a:schemeClr val="dk1"/>
                </a:solidFill>
                <a:latin typeface="Candara"/>
                <a:ea typeface="Candara"/>
                <a:cs typeface="Candara"/>
                <a:sym typeface="Candara"/>
              </a:rPr>
              <a:t>: Kuningliku pärandi hoidmine ja traditsiooniliste käsitööoskuste säilitamine</a:t>
            </a:r>
            <a:r>
              <a:rPr lang="et-EE" sz="1600" b="0" i="0" u="none" strike="noStrike" cap="none" dirty="0" smtClean="0">
                <a:solidFill>
                  <a:schemeClr val="dk1"/>
                </a:solidFill>
                <a:latin typeface="Candara"/>
                <a:ea typeface="Candara"/>
                <a:cs typeface="Candara"/>
                <a:sym typeface="Candara"/>
              </a:rPr>
              <a:t>.</a:t>
            </a:r>
          </a:p>
          <a:p>
            <a:pPr marL="0" marR="0" lvl="0" indent="0" algn="just" rtl="0">
              <a:lnSpc>
                <a:spcPct val="115000"/>
              </a:lnSpc>
              <a:spcBef>
                <a:spcPts val="0"/>
              </a:spcBef>
              <a:spcAft>
                <a:spcPts val="0"/>
              </a:spcAft>
              <a:buClr>
                <a:srgbClr val="000000"/>
              </a:buClr>
              <a:buSzPts val="1000"/>
              <a:buFont typeface="Arial"/>
              <a:buNone/>
            </a:pPr>
            <a:endParaRPr lang="et-EE" sz="1600" b="0" i="0" u="none" strike="noStrike" cap="none" dirty="0" smtClean="0">
              <a:solidFill>
                <a:schemeClr val="dk1"/>
              </a:solidFill>
              <a:latin typeface="Candara"/>
              <a:ea typeface="Candara"/>
              <a:cs typeface="Candara"/>
              <a:sym typeface="Candara"/>
            </a:endParaRPr>
          </a:p>
          <a:p>
            <a:pPr lvl="0" algn="just">
              <a:lnSpc>
                <a:spcPct val="115000"/>
              </a:lnSpc>
              <a:buSzPts val="1500"/>
            </a:pPr>
            <a:r>
              <a:rPr lang="et-EE" sz="1600" b="1" i="0" u="none" strike="noStrike" cap="none" dirty="0" smtClean="0">
                <a:solidFill>
                  <a:schemeClr val="dk1"/>
                </a:solidFill>
                <a:latin typeface="Candara"/>
                <a:ea typeface="Candara"/>
                <a:cs typeface="Candara"/>
                <a:sym typeface="Candara"/>
              </a:rPr>
              <a:t>Alhambra Venture (Granada).</a:t>
            </a:r>
            <a:r>
              <a:rPr lang="et-EE" sz="1600" i="0" u="none" strike="noStrike" cap="none" dirty="0" smtClean="0">
                <a:solidFill>
                  <a:schemeClr val="dk1"/>
                </a:solidFill>
                <a:latin typeface="Candara"/>
                <a:ea typeface="Candara"/>
                <a:cs typeface="Candara"/>
                <a:sym typeface="Candara"/>
              </a:rPr>
              <a:t> </a:t>
            </a:r>
            <a:r>
              <a:rPr lang="et-EE" sz="1600" dirty="0" smtClean="0">
                <a:solidFill>
                  <a:schemeClr val="dk1"/>
                </a:solidFill>
                <a:latin typeface="Candara"/>
                <a:ea typeface="Candara"/>
                <a:cs typeface="Candara"/>
                <a:sym typeface="Candara"/>
              </a:rPr>
              <a:t>Algatus, mis toetab iduettevõtteid ja äriprojekte, mis põhinevad Granada ajaloolisel ja kultuuripärandil. Projekt on seotud Alhambra ning kohaliku kultuuri edendamisega.</a:t>
            </a:r>
            <a:endParaRPr lang="et-EE" sz="1600" b="0" i="0" u="none" strike="noStrike" cap="none" dirty="0" smtClean="0">
              <a:solidFill>
                <a:schemeClr val="dk1"/>
              </a:solidFill>
              <a:latin typeface="Candara"/>
              <a:ea typeface="Candara"/>
              <a:cs typeface="Candara"/>
              <a:sym typeface="Candara"/>
            </a:endParaRPr>
          </a:p>
          <a:p>
            <a:pPr lvl="0" algn="just">
              <a:lnSpc>
                <a:spcPct val="115000"/>
              </a:lnSpc>
              <a:buSzPts val="1500"/>
            </a:pPr>
            <a:r>
              <a:rPr lang="et-EE" sz="1600" u="sng" dirty="0" smtClean="0">
                <a:solidFill>
                  <a:schemeClr val="dk1"/>
                </a:solidFill>
                <a:latin typeface="Candara"/>
                <a:ea typeface="Candara"/>
                <a:cs typeface="Candara"/>
                <a:sym typeface="Candara"/>
              </a:rPr>
              <a:t>Panus pärandi säilitamisse</a:t>
            </a:r>
            <a:r>
              <a:rPr lang="et-EE" sz="1600" dirty="0" smtClean="0">
                <a:solidFill>
                  <a:schemeClr val="dk1"/>
                </a:solidFill>
                <a:latin typeface="Candara"/>
                <a:ea typeface="Candara"/>
                <a:cs typeface="Candara"/>
                <a:sym typeface="Candara"/>
              </a:rPr>
              <a:t>: Ettevõtlusalgatuste arendamine, mis väärtustavad ja kaitsevad Granada ajaloolist ja kultuuripärandit</a:t>
            </a:r>
            <a:r>
              <a:rPr lang="et-EE" sz="1600" b="0" i="0" u="none" strike="noStrike" cap="none" dirty="0" smtClean="0">
                <a:solidFill>
                  <a:schemeClr val="dk1"/>
                </a:solidFill>
                <a:latin typeface="Candara"/>
                <a:ea typeface="Candara"/>
                <a:cs typeface="Candara"/>
                <a:sym typeface="Candara"/>
              </a:rPr>
              <a:t>.</a:t>
            </a:r>
          </a:p>
          <a:p>
            <a:pPr marL="0" marR="0" lvl="0" indent="0" algn="just" rtl="0">
              <a:lnSpc>
                <a:spcPct val="115000"/>
              </a:lnSpc>
              <a:spcBef>
                <a:spcPts val="0"/>
              </a:spcBef>
              <a:spcAft>
                <a:spcPts val="0"/>
              </a:spcAft>
              <a:buClr>
                <a:srgbClr val="000000"/>
              </a:buClr>
              <a:buSzPts val="1000"/>
              <a:buFont typeface="Arial"/>
              <a:buNone/>
            </a:pPr>
            <a:endParaRPr lang="et-EE" sz="1600" b="0" i="0" u="none" strike="noStrike" cap="none" dirty="0" smtClean="0">
              <a:solidFill>
                <a:schemeClr val="dk1"/>
              </a:solidFill>
              <a:latin typeface="Candara"/>
              <a:ea typeface="Candara"/>
              <a:cs typeface="Candara"/>
              <a:sym typeface="Candara"/>
            </a:endParaRPr>
          </a:p>
          <a:p>
            <a:pPr lvl="0" algn="just">
              <a:lnSpc>
                <a:spcPct val="115000"/>
              </a:lnSpc>
              <a:buSzPts val="1500"/>
            </a:pPr>
            <a:r>
              <a:rPr lang="et-EE" sz="1600" b="1" dirty="0" smtClean="0">
                <a:solidFill>
                  <a:schemeClr val="dk1"/>
                </a:solidFill>
                <a:latin typeface="Candara"/>
                <a:ea typeface="Candara"/>
                <a:cs typeface="Candara"/>
                <a:sym typeface="Candara"/>
              </a:rPr>
              <a:t>Mérida monumentaalne linn (Extremadura).</a:t>
            </a:r>
            <a:r>
              <a:rPr lang="et-EE" sz="1600" dirty="0" smtClean="0">
                <a:solidFill>
                  <a:schemeClr val="dk1"/>
                </a:solidFill>
                <a:latin typeface="Candara"/>
                <a:ea typeface="Candara"/>
                <a:cs typeface="Candara"/>
                <a:sym typeface="Candara"/>
              </a:rPr>
              <a:t> Mérida arheoloogiline ala, mis kuulub UNESCO maailmapärandi nimekirja, haldab oma ajaloolist ja kultuuririkkust ekskursioonide ja sündmuste kaudu, sealhulgas rahvusvahelise teatrifestivali abil.</a:t>
            </a:r>
            <a:endParaRPr lang="et-EE" sz="1600" b="0" i="0" u="none" strike="noStrike" cap="none" dirty="0" smtClean="0">
              <a:solidFill>
                <a:schemeClr val="dk1"/>
              </a:solidFill>
              <a:latin typeface="Candara"/>
              <a:ea typeface="Candara"/>
              <a:cs typeface="Candara"/>
              <a:sym typeface="Candara"/>
            </a:endParaRPr>
          </a:p>
          <a:p>
            <a:pPr lvl="0" algn="just">
              <a:lnSpc>
                <a:spcPct val="115000"/>
              </a:lnSpc>
              <a:buSzPts val="1500"/>
            </a:pPr>
            <a:r>
              <a:rPr lang="et-EE" sz="1600" u="sng" dirty="0" smtClean="0">
                <a:solidFill>
                  <a:schemeClr val="dk1"/>
                </a:solidFill>
                <a:latin typeface="Candara"/>
                <a:ea typeface="Candara"/>
                <a:cs typeface="Candara"/>
                <a:sym typeface="Candara"/>
              </a:rPr>
              <a:t>Panus pärandi säilitamisse</a:t>
            </a:r>
            <a:r>
              <a:rPr lang="et-EE" sz="1600" dirty="0" smtClean="0">
                <a:solidFill>
                  <a:schemeClr val="dk1"/>
                </a:solidFill>
                <a:latin typeface="Candara"/>
                <a:ea typeface="Candara"/>
                <a:cs typeface="Candara"/>
                <a:sym typeface="Candara"/>
              </a:rPr>
              <a:t>: Vana-Rooma pärandi säilitamine ja tutvustamine turismi ja kultuurisündmuste kaudu.</a:t>
            </a:r>
            <a:endParaRPr lang="et-EE" sz="1600" b="0" i="0" u="none" strike="noStrike" cap="none" dirty="0">
              <a:solidFill>
                <a:srgbClr val="3F3F3F"/>
              </a:solidFill>
              <a:latin typeface="Candara"/>
              <a:ea typeface="Candara"/>
              <a:cs typeface="Candara"/>
              <a:sym typeface="Candara"/>
            </a:endParaRPr>
          </a:p>
        </p:txBody>
      </p:sp>
      <p:sp>
        <p:nvSpPr>
          <p:cNvPr id="137" name="Google Shape;137;g3089bc2b067_0_5"/>
          <p:cNvSpPr txBox="1"/>
          <p:nvPr/>
        </p:nvSpPr>
        <p:spPr>
          <a:xfrm>
            <a:off x="484053" y="992724"/>
            <a:ext cx="6098100" cy="400200"/>
          </a:xfrm>
          <a:prstGeom prst="rect">
            <a:avLst/>
          </a:prstGeom>
          <a:noFill/>
          <a:ln>
            <a:noFill/>
          </a:ln>
        </p:spPr>
        <p:txBody>
          <a:bodyPr spcFirstLastPara="1" wrap="square" lIns="91425" tIns="45700" rIns="91425" bIns="45700" anchor="t" anchorCtr="0">
            <a:spAutoFit/>
          </a:bodyPr>
          <a:lstStyle/>
          <a:p>
            <a:pPr lvl="0">
              <a:buSzPts val="2000"/>
            </a:pPr>
            <a:r>
              <a:rPr lang="et-EE" sz="2000" b="1" dirty="0" smtClean="0">
                <a:solidFill>
                  <a:srgbClr val="A99374"/>
                </a:solidFill>
                <a:latin typeface="Candara"/>
                <a:ea typeface="Candara"/>
                <a:cs typeface="Candara"/>
                <a:sym typeface="Candara"/>
              </a:rPr>
              <a:t>Tooge näiteid pärandipõhistest ettevõtetest.</a:t>
            </a:r>
            <a:endParaRPr lang="et-EE"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4" name="Google Shape;14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5" name="Google Shape;145;p8"/>
          <p:cNvSpPr txBox="1"/>
          <p:nvPr/>
        </p:nvSpPr>
        <p:spPr>
          <a:xfrm>
            <a:off x="0" y="89588"/>
            <a:ext cx="10911000" cy="584735"/>
          </a:xfrm>
          <a:prstGeom prst="rect">
            <a:avLst/>
          </a:prstGeom>
          <a:noFill/>
          <a:ln>
            <a:noFill/>
          </a:ln>
        </p:spPr>
        <p:txBody>
          <a:bodyPr spcFirstLastPara="1" wrap="square" lIns="91425" tIns="45700" rIns="91425" bIns="45700" anchor="t" anchorCtr="0">
            <a:spAutoFit/>
          </a:bodyPr>
          <a:lstStyle/>
          <a:p>
            <a:pPr marL="457200" lvl="1">
              <a:buSzPts val="3500"/>
            </a:pPr>
            <a:r>
              <a:rPr lang="et-EE" sz="3200" b="1" dirty="0" smtClean="0">
                <a:solidFill>
                  <a:srgbClr val="FFFFFF"/>
                </a:solidFill>
                <a:latin typeface="Candara"/>
                <a:ea typeface="Candara"/>
                <a:cs typeface="Candara"/>
                <a:sym typeface="Candara"/>
              </a:rPr>
              <a:t>Parimad tavad eduka pärandipõhise ettevõtluse vallas</a:t>
            </a:r>
            <a:endParaRPr lang="et-EE" sz="3200" b="0" i="0" u="none" strike="noStrike" cap="none" dirty="0">
              <a:solidFill>
                <a:schemeClr val="dk1"/>
              </a:solidFill>
              <a:latin typeface="Times New Roman"/>
              <a:ea typeface="Times New Roman"/>
              <a:cs typeface="Times New Roman"/>
              <a:sym typeface="Times New Roman"/>
            </a:endParaRPr>
          </a:p>
        </p:txBody>
      </p:sp>
      <p:sp>
        <p:nvSpPr>
          <p:cNvPr id="146" name="Google Shape;146;p8"/>
          <p:cNvSpPr txBox="1"/>
          <p:nvPr/>
        </p:nvSpPr>
        <p:spPr>
          <a:xfrm>
            <a:off x="484053" y="1589883"/>
            <a:ext cx="10911000" cy="5710754"/>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et-EE" sz="1800" dirty="0" smtClean="0">
                <a:solidFill>
                  <a:schemeClr val="dk1"/>
                </a:solidFill>
                <a:latin typeface="Candara"/>
                <a:ea typeface="Candara"/>
                <a:cs typeface="Candara"/>
                <a:sym typeface="Candara"/>
              </a:rPr>
              <a:t>Paradores’e missioon on edendada Hispaanias kultuuri- ja loodusturismi ajalooliste hoonete – nagu lossid, munga- ja nunnakloostrid ning paleed – säilitamise ja haldamise kaudu, muutes need kõrgetasemelisteks hotellideks. Paradores’e </a:t>
            </a:r>
            <a:r>
              <a:rPr lang="et-EE" sz="1800" u="sng" dirty="0" smtClean="0">
                <a:solidFill>
                  <a:schemeClr val="dk1"/>
                </a:solidFill>
                <a:latin typeface="Candara"/>
                <a:ea typeface="Candara"/>
                <a:cs typeface="Candara"/>
                <a:sym typeface="Candara"/>
              </a:rPr>
              <a:t>tegevusfilosoofia</a:t>
            </a:r>
            <a:r>
              <a:rPr lang="et-EE" sz="1800" dirty="0" smtClean="0">
                <a:solidFill>
                  <a:schemeClr val="dk1"/>
                </a:solidFill>
                <a:latin typeface="Candara"/>
                <a:ea typeface="Candara"/>
                <a:cs typeface="Candara"/>
                <a:sym typeface="Candara"/>
              </a:rPr>
              <a:t> põhineb järgmistel põhimõtetel:</a:t>
            </a:r>
            <a:endParaRPr lang="et-EE" sz="1800" b="0" i="0" u="none" strike="noStrike" cap="none" dirty="0" smtClean="0">
              <a:solidFill>
                <a:schemeClr val="dk1"/>
              </a:solidFill>
              <a:latin typeface="Candara"/>
              <a:ea typeface="Candara"/>
              <a:cs typeface="Candara"/>
              <a:sym typeface="Candara"/>
            </a:endParaRPr>
          </a:p>
          <a:p>
            <a:pPr marL="457200" lvl="0" indent="-342900">
              <a:lnSpc>
                <a:spcPct val="115000"/>
              </a:lnSpc>
              <a:spcBef>
                <a:spcPts val="1200"/>
              </a:spcBef>
              <a:buClr>
                <a:schemeClr val="dk1"/>
              </a:buClr>
              <a:buSzPts val="1800"/>
              <a:buFont typeface="Candara"/>
              <a:buChar char="●"/>
            </a:pPr>
            <a:r>
              <a:rPr lang="et-EE" sz="1800" dirty="0" smtClean="0">
                <a:solidFill>
                  <a:schemeClr val="dk1"/>
                </a:solidFill>
                <a:latin typeface="Candara"/>
                <a:ea typeface="Candara"/>
                <a:cs typeface="Candara"/>
                <a:sym typeface="Candara"/>
              </a:rPr>
              <a:t>Ajalooliste ja looduslike hoonete haldamine, kasutamaks Hispaania arhitektuuripärandit nii palju kui võimalik.</a:t>
            </a:r>
          </a:p>
          <a:p>
            <a:pPr marL="457200" lvl="0" indent="-342900">
              <a:lnSpc>
                <a:spcPct val="115000"/>
              </a:lnSpc>
              <a:spcBef>
                <a:spcPts val="1200"/>
              </a:spcBef>
              <a:buClr>
                <a:schemeClr val="dk1"/>
              </a:buClr>
              <a:buSzPts val="1800"/>
              <a:buFont typeface="Candara"/>
              <a:buChar char="●"/>
            </a:pPr>
            <a:r>
              <a:rPr lang="et-EE" sz="1800" dirty="0" smtClean="0">
                <a:solidFill>
                  <a:schemeClr val="dk1"/>
                </a:solidFill>
                <a:latin typeface="Candara"/>
                <a:ea typeface="Candara"/>
                <a:cs typeface="Candara"/>
                <a:sym typeface="Candara"/>
              </a:rPr>
              <a:t>Ajalooliste monumentide muutmine luksuslikeks majutusasutusteks, edendades kestlikku turismi, kohalikku kööki ja traditsioonilisi kultuuritegevusi.</a:t>
            </a:r>
          </a:p>
          <a:p>
            <a:pPr marL="457200" lvl="0" indent="-342900">
              <a:lnSpc>
                <a:spcPct val="115000"/>
              </a:lnSpc>
              <a:spcBef>
                <a:spcPts val="1200"/>
              </a:spcBef>
              <a:buClr>
                <a:schemeClr val="dk1"/>
              </a:buClr>
              <a:buSzPts val="1800"/>
              <a:buFont typeface="Candara"/>
              <a:buChar char="●"/>
            </a:pPr>
            <a:r>
              <a:rPr lang="et-EE" sz="1800" dirty="0" smtClean="0">
                <a:solidFill>
                  <a:schemeClr val="dk1"/>
                </a:solidFill>
                <a:latin typeface="Candara"/>
                <a:ea typeface="Candara"/>
                <a:cs typeface="Candara"/>
                <a:sym typeface="Candara"/>
              </a:rPr>
              <a:t>Pärandi säilitamise edendamine, ajalooliste hoonete taastamine ja rehabiliteerimine ning turismi elavdamine </a:t>
            </a:r>
            <a:r>
              <a:rPr lang="et-EE" sz="1800" dirty="0">
                <a:solidFill>
                  <a:schemeClr val="dk1"/>
                </a:solidFill>
                <a:latin typeface="Candara"/>
                <a:ea typeface="Candara"/>
                <a:cs typeface="Candara"/>
                <a:sym typeface="Candara"/>
              </a:rPr>
              <a:t>Hispaania vähemkülastatud piirkondades</a:t>
            </a:r>
            <a:r>
              <a:rPr lang="et-EE" sz="1800" dirty="0" smtClean="0">
                <a:solidFill>
                  <a:schemeClr val="dk1"/>
                </a:solidFill>
                <a:latin typeface="Candara"/>
                <a:ea typeface="Candara"/>
                <a:cs typeface="Candara"/>
                <a:sym typeface="Candara"/>
              </a:rPr>
              <a:t>.</a:t>
            </a:r>
          </a:p>
          <a:p>
            <a:pPr marL="457200" lvl="0" indent="-342900">
              <a:lnSpc>
                <a:spcPct val="115000"/>
              </a:lnSpc>
              <a:spcBef>
                <a:spcPts val="1200"/>
              </a:spcBef>
              <a:buClr>
                <a:schemeClr val="dk1"/>
              </a:buClr>
              <a:buSzPts val="1800"/>
              <a:buFont typeface="Candara"/>
              <a:buChar char="●"/>
            </a:pPr>
            <a:r>
              <a:rPr lang="et-EE" sz="1800" dirty="0" smtClean="0">
                <a:solidFill>
                  <a:schemeClr val="dk1"/>
                </a:solidFill>
                <a:latin typeface="Candara"/>
                <a:ea typeface="Candara"/>
                <a:cs typeface="Candara"/>
                <a:sym typeface="Candara"/>
              </a:rPr>
              <a:t>Teadlik kestlike praktikate kasutamine, nii hotellide igapäevases juhtimises kui ka keskkonna hoidmisel.</a:t>
            </a:r>
          </a:p>
          <a:p>
            <a:pPr marL="457200" lvl="0" indent="-342900">
              <a:lnSpc>
                <a:spcPct val="115000"/>
              </a:lnSpc>
              <a:spcBef>
                <a:spcPts val="1200"/>
              </a:spcBef>
              <a:buClr>
                <a:schemeClr val="dk1"/>
              </a:buClr>
              <a:buSzPts val="1800"/>
              <a:buFont typeface="Candara"/>
              <a:buChar char="●"/>
            </a:pPr>
            <a:r>
              <a:rPr lang="et-EE" sz="1800" dirty="0" smtClean="0">
                <a:solidFill>
                  <a:schemeClr val="dk1"/>
                </a:solidFill>
                <a:latin typeface="Candara"/>
                <a:ea typeface="Candara"/>
                <a:cs typeface="Candara"/>
                <a:sym typeface="Candara"/>
              </a:rPr>
              <a:t>Vastutustundliku turismi edendamine, kohalike toodete kasutamine ja keskkonnamõju vähendamine.</a:t>
            </a:r>
            <a:endParaRPr lang="et-EE" sz="1800" b="0" i="0" u="none" strike="noStrike" cap="none" dirty="0" smtClean="0">
              <a:solidFill>
                <a:schemeClr val="dk1"/>
              </a:solidFill>
              <a:latin typeface="Candara"/>
              <a:ea typeface="Candara"/>
              <a:cs typeface="Candara"/>
              <a:sym typeface="Candara"/>
            </a:endParaRPr>
          </a:p>
          <a:p>
            <a:pPr lvl="0">
              <a:lnSpc>
                <a:spcPct val="115000"/>
              </a:lnSpc>
              <a:spcBef>
                <a:spcPts val="1200"/>
              </a:spcBef>
              <a:buClr>
                <a:schemeClr val="dk1"/>
              </a:buClr>
              <a:buSzPts val="1100"/>
            </a:pPr>
            <a:r>
              <a:rPr lang="et-EE" sz="1800" u="sng" dirty="0" smtClean="0">
                <a:solidFill>
                  <a:schemeClr val="dk1"/>
                </a:solidFill>
                <a:latin typeface="Candara"/>
                <a:ea typeface="Candara"/>
                <a:cs typeface="Candara"/>
                <a:sym typeface="Candara"/>
              </a:rPr>
              <a:t>Kokkuvõte</a:t>
            </a:r>
            <a:r>
              <a:rPr lang="et-EE" sz="1800" dirty="0" smtClean="0">
                <a:solidFill>
                  <a:schemeClr val="dk1"/>
                </a:solidFill>
                <a:latin typeface="Candara"/>
                <a:ea typeface="Candara"/>
                <a:cs typeface="Candara"/>
                <a:sym typeface="Candara"/>
              </a:rPr>
              <a:t>: Paradores’e mudel on edukas näide sellest, kuidas ettevõte saab tugineda pärandile, et luua kasumlik ja kestlik ärimudel, täites samal ajal olulist sotsiaalset rolli – säilitades riigi ajalugu ja kultuuri.</a:t>
            </a:r>
            <a:endParaRPr lang="et-EE" sz="1800" b="0" i="0" u="none" strike="noStrike" cap="none" dirty="0" smtClean="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dirty="0">
              <a:solidFill>
                <a:srgbClr val="FF0000"/>
              </a:solidFill>
              <a:latin typeface="Candara"/>
              <a:ea typeface="Candara"/>
              <a:cs typeface="Candara"/>
              <a:sym typeface="Candara"/>
            </a:endParaRPr>
          </a:p>
        </p:txBody>
      </p:sp>
      <p:sp>
        <p:nvSpPr>
          <p:cNvPr id="147" name="Google Shape;147;p8"/>
          <p:cNvSpPr txBox="1"/>
          <p:nvPr/>
        </p:nvSpPr>
        <p:spPr>
          <a:xfrm>
            <a:off x="484048" y="1094300"/>
            <a:ext cx="10328700" cy="7540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1100"/>
              <a:buFont typeface="Arial"/>
              <a:buNone/>
            </a:pPr>
            <a:r>
              <a:rPr lang="et-EE" sz="2000" b="1" i="0" u="none" strike="noStrike" cap="none" dirty="0" smtClean="0">
                <a:solidFill>
                  <a:srgbClr val="A99374"/>
                </a:solidFill>
                <a:latin typeface="Candara"/>
                <a:ea typeface="Candara"/>
                <a:cs typeface="Candara"/>
                <a:sym typeface="Candara"/>
              </a:rPr>
              <a:t>Paradores de Turismo de España</a:t>
            </a:r>
            <a:endParaRPr lang="et-EE"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986</Words>
  <Application>Microsoft Office PowerPoint</Application>
  <PresentationFormat>Προσαρμογή</PresentationFormat>
  <Paragraphs>52</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76</cp:revision>
  <dcterms:created xsi:type="dcterms:W3CDTF">2024-06-10T15:48:53Z</dcterms:created>
  <dcterms:modified xsi:type="dcterms:W3CDTF">2026-05-06T19:37:39Z</dcterms:modified>
</cp:coreProperties>
</file>