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metadata" ContentType="application/binary"/>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tableStyles.xml" ContentType="application/vnd.openxmlformats-officedocument.presentationml.tableStyles+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0"/>
  </p:notesMasterIdLst>
  <p:sldIdLst>
    <p:sldId id="256" r:id="rId2"/>
    <p:sldId id="257" r:id="rId3"/>
    <p:sldId id="279" r:id="rId4"/>
    <p:sldId id="280" r:id="rId5"/>
    <p:sldId id="281" r:id="rId6"/>
    <p:sldId id="282" r:id="rId7"/>
    <p:sldId id="283" r:id="rId8"/>
    <p:sldId id="284" r:id="rId9"/>
  </p:sldIdLst>
  <p:sldSz cx="12192000" cy="6858000"/>
  <p:notesSz cx="6858000" cy="9144000"/>
  <p:embeddedFontLst>
    <p:embeddedFont>
      <p:font typeface="Candara" pitchFamily="34" charset="0"/>
      <p:regular r:id="rId11"/>
      <p:bold r:id="rId12"/>
      <p:italic r:id="rId13"/>
      <p:boldItalic r:id="rId14"/>
    </p:embeddedFont>
    <p:embeddedFont>
      <p:font typeface="Calibri" pitchFamily="34" charset="0"/>
      <p:regular r:id="rId15"/>
      <p:bold r:id="rId16"/>
      <p:italic r:id="rId17"/>
      <p:boldItalic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9" roundtripDataSignature="AMtx7mh+v8wpD0a54CxAt6trWO9ye66hMw=="/>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ina Tamm" initials="ET" lastIdx="9" clrIdx="0">
    <p:extLst>
      <p:ext uri="{19B8F6BF-5375-455C-9EA6-DF929625EA0E}">
        <p15:presenceInfo xmlns:p15="http://schemas.microsoft.com/office/powerpoint/2012/main" xmlns="" userId="Elina Tamm"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6" d="100"/>
          <a:sy n="106" d="100"/>
        </p:scale>
        <p:origin x="-96" y="-18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39" Type="http://customschemas.google.com/relationships/presentationmetadata" Target="metadata"/><Relationship Id="rId3" Type="http://schemas.openxmlformats.org/officeDocument/2006/relationships/slide" Target="slides/slide2.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font" Target="fonts/font6.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notesMaster" Target="notesMasters/notesMaster1.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lnSpc>
                  <a:spcPct val="100000"/>
                </a:lnSpc>
                <a:spcBef>
                  <a:spcPts val="0"/>
                </a:spcBef>
                <a:spcAft>
                  <a:spcPts val="0"/>
                </a:spcAft>
                <a:buClr>
                  <a:srgbClr val="000000"/>
                </a:buClr>
                <a:buSzPts val="1200"/>
                <a:buFont typeface="Arial"/>
                <a:buNone/>
              </a:pPr>
              <a:t>‹#›</a:t>
            </a:fld>
            <a:endParaRPr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xmlns="" val="202231159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dirty="0"/>
          </a:p>
        </p:txBody>
      </p:sp>
      <p:sp>
        <p:nvSpPr>
          <p:cNvPr id="86" name="Google Shape;86;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xmlns="" val="25040169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97" name="Google Shape;9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xmlns="" val="9848909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328" name="Google Shape;328;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xmlns="" val="37615637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341" name="Google Shape;341;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xmlns="" val="29607971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351" name="Google Shape;351;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xmlns="" val="28260969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361" name="Google Shape;361;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xmlns="" val="3306107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370" name="Google Shape;370;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xmlns="" val="18848933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a:extLst>
            <a:ext uri="{FF2B5EF4-FFF2-40B4-BE49-F238E27FC236}">
              <a16:creationId xmlns:a16="http://schemas.microsoft.com/office/drawing/2014/main" xmlns="" id="{7CE864AF-9100-B1E2-3CE1-A8F8264BAE83}"/>
            </a:ext>
          </a:extLst>
        </p:cNvPr>
        <p:cNvGrpSpPr/>
        <p:nvPr/>
      </p:nvGrpSpPr>
      <p:grpSpPr>
        <a:xfrm>
          <a:off x="0" y="0"/>
          <a:ext cx="0" cy="0"/>
          <a:chOff x="0" y="0"/>
          <a:chExt cx="0" cy="0"/>
        </a:xfrm>
      </p:grpSpPr>
      <p:sp>
        <p:nvSpPr>
          <p:cNvPr id="75" name="Google Shape;75;p5:notes">
            <a:extLst>
              <a:ext uri="{FF2B5EF4-FFF2-40B4-BE49-F238E27FC236}">
                <a16:creationId xmlns:a16="http://schemas.microsoft.com/office/drawing/2014/main" xmlns="" id="{E8E312FE-9819-45CA-287D-E609954F5821}"/>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6" name="Google Shape;76;p5:notes">
            <a:extLst>
              <a:ext uri="{FF2B5EF4-FFF2-40B4-BE49-F238E27FC236}">
                <a16:creationId xmlns:a16="http://schemas.microsoft.com/office/drawing/2014/main" xmlns="" id="{DDD2812F-56FD-D69C-07DB-C565E640668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xmlns="" val="23527819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9" name="Google Shape;19;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0" name="Google Shape;20;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3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3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82" name="Google Shape;82;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83" name="Google Shape;83;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8"/>
        <p:cNvGrpSpPr/>
        <p:nvPr/>
      </p:nvGrpSpPr>
      <p:grpSpPr>
        <a:xfrm>
          <a:off x="0" y="0"/>
          <a:ext cx="0" cy="0"/>
          <a:chOff x="0" y="0"/>
          <a:chExt cx="0" cy="0"/>
        </a:xfrm>
      </p:grpSpPr>
      <p:sp>
        <p:nvSpPr>
          <p:cNvPr id="29" name="Google Shape;29;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3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2" name="Google Shape;32;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3" name="Google Shape;33;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4"/>
        <p:cNvGrpSpPr/>
        <p:nvPr/>
      </p:nvGrpSpPr>
      <p:grpSpPr>
        <a:xfrm>
          <a:off x="0" y="0"/>
          <a:ext cx="0" cy="0"/>
          <a:chOff x="0" y="0"/>
          <a:chExt cx="0" cy="0"/>
        </a:xfrm>
      </p:grpSpPr>
      <p:sp>
        <p:nvSpPr>
          <p:cNvPr id="35" name="Google Shape;35;p31"/>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31"/>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7" name="Google Shape;37;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8" name="Google Shape;38;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9" name="Google Shape;39;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3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3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3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3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3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47" name="Google Shape;47;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48" name="Google Shape;48;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52" name="Google Shape;52;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53" name="Google Shape;53;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56" name="Google Shape;56;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57" name="Google Shape;57;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3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3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63" name="Google Shape;63;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64" name="Google Shape;64;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3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6"/>
          <p:cNvSpPr>
            <a:spLocks noGrp="1"/>
          </p:cNvSpPr>
          <p:nvPr>
            <p:ph type="pic" idx="2"/>
          </p:nvPr>
        </p:nvSpPr>
        <p:spPr>
          <a:xfrm>
            <a:off x="5183188" y="987425"/>
            <a:ext cx="6172200" cy="4873625"/>
          </a:xfrm>
          <a:prstGeom prst="rect">
            <a:avLst/>
          </a:prstGeom>
          <a:noFill/>
          <a:ln>
            <a:noFill/>
          </a:ln>
        </p:spPr>
      </p:sp>
      <p:sp>
        <p:nvSpPr>
          <p:cNvPr id="68" name="Google Shape;68;p3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70" name="Google Shape;70;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71" name="Google Shape;71;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3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76" name="Google Shape;76;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77" name="Google Shape;77;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13" name="Google Shape;13;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14" name="Google Shape;14;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dirty="0"/>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www.freepik.com/free-vector/passport-with-flight-tickets-white-background_24459631.htm"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hyperlink" Target="https://www.freepik.com/free-vector/creative-people-flat-design-concept-with-human-hands-holding-brushes-drawing-little-persons-involved-art-music-dancing-vector-illustration_37421460.htm" TargetMode="External"/><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hyperlink" Target="https://www.freepik.com/free-vector/people-talking-arguing_9176206.htm" TargetMode="Externa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3.png"/><Relationship Id="rId3" Type="http://schemas.openxmlformats.org/officeDocument/2006/relationships/notesSlide" Target="../notesSlides/notesSlide8.xml"/><Relationship Id="rId7" Type="http://schemas.openxmlformats.org/officeDocument/2006/relationships/image" Target="../media/image11.png"/><Relationship Id="rId12"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1.png"/><Relationship Id="rId9"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15" descr="A logo with a tree in the middle&#10;&#10;Description automatically generated"/>
          <p:cNvPicPr preferRelativeResize="0"/>
          <p:nvPr/>
        </p:nvPicPr>
        <p:blipFill rotWithShape="1">
          <a:blip r:embed="rId3">
            <a:alphaModFix/>
          </a:blip>
          <a:srcRect/>
          <a:stretch/>
        </p:blipFill>
        <p:spPr>
          <a:xfrm>
            <a:off x="5117361" y="401642"/>
            <a:ext cx="1614744" cy="1625941"/>
          </a:xfrm>
          <a:prstGeom prst="rect">
            <a:avLst/>
          </a:prstGeom>
          <a:noFill/>
          <a:ln>
            <a:noFill/>
          </a:ln>
        </p:spPr>
      </p:pic>
      <p:sp>
        <p:nvSpPr>
          <p:cNvPr id="89" name="Google Shape;89;p15"/>
          <p:cNvSpPr txBox="1"/>
          <p:nvPr/>
        </p:nvSpPr>
        <p:spPr>
          <a:xfrm>
            <a:off x="0" y="2708872"/>
            <a:ext cx="12191999" cy="1384954"/>
          </a:xfrm>
          <a:prstGeom prst="rect">
            <a:avLst/>
          </a:prstGeom>
          <a:solidFill>
            <a:srgbClr val="72BC59"/>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t-EE" sz="2800" b="1" i="0" u="none" strike="noStrike" cap="none" dirty="0" smtClean="0">
                <a:solidFill>
                  <a:srgbClr val="FFFFFF"/>
                </a:solidFill>
                <a:latin typeface="Candara"/>
                <a:ea typeface="Candara"/>
                <a:cs typeface="Candara"/>
                <a:sym typeface="Candara"/>
              </a:rPr>
              <a:t>KOOLITUSPROGRAMM</a:t>
            </a:r>
            <a:endParaRPr lang="et-EE" dirty="0" smtClean="0"/>
          </a:p>
          <a:p>
            <a:pPr marL="0" marR="0" lvl="0" indent="0" algn="ctr" rtl="0">
              <a:lnSpc>
                <a:spcPct val="100000"/>
              </a:lnSpc>
              <a:spcBef>
                <a:spcPts val="0"/>
              </a:spcBef>
              <a:spcAft>
                <a:spcPts val="0"/>
              </a:spcAft>
              <a:buClr>
                <a:srgbClr val="000000"/>
              </a:buClr>
              <a:buSzPts val="2800"/>
              <a:buFont typeface="Arial"/>
              <a:buNone/>
            </a:pPr>
            <a:endParaRPr sz="2800" b="1" i="0" u="none" strike="noStrike" cap="none" dirty="0">
              <a:solidFill>
                <a:srgbClr val="FFFFFF"/>
              </a:solidFill>
              <a:latin typeface="Candara"/>
              <a:ea typeface="Candara"/>
              <a:cs typeface="Candara"/>
              <a:sym typeface="Candara"/>
            </a:endParaRPr>
          </a:p>
          <a:p>
            <a:pPr marL="809625" marR="0" lvl="0" indent="0" algn="ctr" rtl="0">
              <a:lnSpc>
                <a:spcPct val="100000"/>
              </a:lnSpc>
              <a:spcBef>
                <a:spcPts val="0"/>
              </a:spcBef>
              <a:spcAft>
                <a:spcPts val="0"/>
              </a:spcAft>
              <a:buNone/>
            </a:pPr>
            <a:r>
              <a:rPr lang="et-EE" sz="2800" b="1" i="0" u="none" strike="noStrike" cap="none" dirty="0" smtClean="0">
                <a:solidFill>
                  <a:srgbClr val="FFFFFF"/>
                </a:solidFill>
                <a:latin typeface="Candara"/>
                <a:ea typeface="Candara"/>
                <a:cs typeface="Candara"/>
                <a:sym typeface="Candara"/>
              </a:rPr>
              <a:t>ÕPPEMOODUL 4: Kultuuridevaheline ja põlvkondadevaheline suhtlus</a:t>
            </a:r>
            <a:endParaRPr lang="et-EE" sz="2800" b="0" i="0" u="none" strike="noStrike" cap="none" dirty="0">
              <a:solidFill>
                <a:schemeClr val="lt1"/>
              </a:solidFill>
              <a:latin typeface="Calibri"/>
              <a:ea typeface="Calibri"/>
              <a:cs typeface="Calibri"/>
              <a:sym typeface="Calibri"/>
            </a:endParaRPr>
          </a:p>
        </p:txBody>
      </p:sp>
      <p:sp>
        <p:nvSpPr>
          <p:cNvPr id="90" name="Google Shape;90;p15"/>
          <p:cNvSpPr txBox="1"/>
          <p:nvPr/>
        </p:nvSpPr>
        <p:spPr>
          <a:xfrm>
            <a:off x="3048000" y="2141384"/>
            <a:ext cx="6096000"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dirty="0">
                <a:solidFill>
                  <a:srgbClr val="7F7F7F"/>
                </a:solidFill>
                <a:latin typeface="Calibri"/>
                <a:ea typeface="Calibri"/>
                <a:cs typeface="Calibri"/>
                <a:sym typeface="Calibri"/>
              </a:rPr>
              <a:t>2023-1-EE01-KA220-ADU-000150753</a:t>
            </a:r>
            <a:endParaRPr sz="1400" b="0" i="0" u="none" strike="noStrike" cap="none" dirty="0">
              <a:solidFill>
                <a:schemeClr val="dk1"/>
              </a:solidFill>
              <a:latin typeface="Times New Roman"/>
              <a:ea typeface="Times New Roman"/>
              <a:cs typeface="Times New Roman"/>
              <a:sym typeface="Times New Roman"/>
            </a:endParaRPr>
          </a:p>
        </p:txBody>
      </p:sp>
      <p:sp>
        <p:nvSpPr>
          <p:cNvPr id="9" name="Google Shape;87;p1">
            <a:extLst>
              <a:ext uri="{FF2B5EF4-FFF2-40B4-BE49-F238E27FC236}">
                <a16:creationId xmlns="" xmlns:a16="http://schemas.microsoft.com/office/drawing/2014/main" id="{9FFF2E58-2E28-BE29-B86E-1A0B409A2824}"/>
              </a:ext>
            </a:extLst>
          </p:cNvPr>
          <p:cNvSpPr txBox="1"/>
          <p:nvPr/>
        </p:nvSpPr>
        <p:spPr>
          <a:xfrm>
            <a:off x="2630156" y="6221372"/>
            <a:ext cx="7738961" cy="430847"/>
          </a:xfrm>
          <a:prstGeom prst="rect">
            <a:avLst/>
          </a:prstGeom>
          <a:noFill/>
          <a:ln>
            <a:noFill/>
          </a:ln>
        </p:spPr>
        <p:txBody>
          <a:bodyPr spcFirstLastPara="1" wrap="square" lIns="91425" tIns="45700" rIns="91425" bIns="45700" anchor="t" anchorCtr="0">
            <a:spAutoFit/>
          </a:bodyPr>
          <a:lstStyle/>
          <a:p>
            <a:pPr lvl="0" algn="just">
              <a:buSzPts val="1050"/>
            </a:pPr>
            <a:r>
              <a:rPr lang="et-EE" sz="1100" i="1" dirty="0" smtClean="0">
                <a:solidFill>
                  <a:srgbClr val="222222"/>
                </a:solidFill>
                <a:latin typeface="Calibri" panose="020F0502020204030204" pitchFamily="34" charset="0"/>
              </a:rPr>
              <a:t>Rahastanud Euroopa Liit. Käesolevas materjalis esitatud seisukohad ja arvamused on üksnes autori(te) omad ega pruugi kajastada Euroopa Liidu ega Haridus- ja Noorteameti seisukohti. Euroopa Liit ega toetuse andja ei vastuta nende eest.</a:t>
            </a:r>
            <a:endParaRPr lang="et-EE" sz="1100" b="0" i="0" u="none" strike="noStrike" cap="none" dirty="0">
              <a:solidFill>
                <a:schemeClr val="dk1"/>
              </a:solidFill>
              <a:latin typeface="Times New Roman"/>
              <a:ea typeface="Times New Roman"/>
              <a:cs typeface="Times New Roman"/>
              <a:sym typeface="Times New Roman"/>
            </a:endParaRPr>
          </a:p>
        </p:txBody>
      </p:sp>
      <p:pic>
        <p:nvPicPr>
          <p:cNvPr id="10" name="9 - Εικόνα" descr="ET_Co-fundedbytheEU_RGB_POS.png"/>
          <p:cNvPicPr>
            <a:picLocks noChangeAspect="1"/>
          </p:cNvPicPr>
          <p:nvPr/>
        </p:nvPicPr>
        <p:blipFill>
          <a:blip r:embed="rId4"/>
          <a:stretch>
            <a:fillRect/>
          </a:stretch>
        </p:blipFill>
        <p:spPr>
          <a:xfrm>
            <a:off x="408373" y="6156558"/>
            <a:ext cx="2068212" cy="519313"/>
          </a:xfrm>
          <a:prstGeom prst="rect">
            <a:avLst/>
          </a:prstGeom>
        </p:spPr>
      </p:pic>
      <p:pic>
        <p:nvPicPr>
          <p:cNvPr id="11" name="10 - Εικόνα" descr="cc-brand-1.png"/>
          <p:cNvPicPr>
            <a:picLocks noChangeAspect="1"/>
          </p:cNvPicPr>
          <p:nvPr/>
        </p:nvPicPr>
        <p:blipFill>
          <a:blip r:embed="rId5"/>
          <a:stretch>
            <a:fillRect/>
          </a:stretch>
        </p:blipFill>
        <p:spPr>
          <a:xfrm>
            <a:off x="10617693" y="6041931"/>
            <a:ext cx="1574307" cy="816069"/>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pic>
        <p:nvPicPr>
          <p:cNvPr id="99" name="Google Shape;99;p2" descr="A logo with a tree in the middle&#10;&#10;Description automatically generated"/>
          <p:cNvPicPr preferRelativeResize="0"/>
          <p:nvPr/>
        </p:nvPicPr>
        <p:blipFill rotWithShape="1">
          <a:blip r:embed="rId3">
            <a:alphaModFix/>
          </a:blip>
          <a:srcRect/>
          <a:stretch/>
        </p:blipFill>
        <p:spPr>
          <a:xfrm>
            <a:off x="105509" y="6258460"/>
            <a:ext cx="509952" cy="509952"/>
          </a:xfrm>
          <a:prstGeom prst="rect">
            <a:avLst/>
          </a:prstGeom>
          <a:noFill/>
          <a:ln>
            <a:noFill/>
          </a:ln>
        </p:spPr>
      </p:pic>
      <p:sp>
        <p:nvSpPr>
          <p:cNvPr id="100" name="Google Shape;100;p2"/>
          <p:cNvSpPr/>
          <p:nvPr/>
        </p:nvSpPr>
        <p:spPr>
          <a:xfrm>
            <a:off x="738554" y="1590682"/>
            <a:ext cx="10876084" cy="2858225"/>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101" name="Google Shape;101;p2"/>
          <p:cNvSpPr txBox="1"/>
          <p:nvPr/>
        </p:nvSpPr>
        <p:spPr>
          <a:xfrm>
            <a:off x="-79131" y="2074783"/>
            <a:ext cx="12192000" cy="16311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1200"/>
              </a:spcBef>
              <a:spcAft>
                <a:spcPts val="0"/>
              </a:spcAft>
              <a:buClr>
                <a:srgbClr val="000000"/>
              </a:buClr>
              <a:buSzPts val="4000"/>
              <a:buFont typeface="Arial"/>
              <a:buNone/>
            </a:pPr>
            <a:r>
              <a:rPr lang="et-EE" sz="4000" b="1" i="0" u="none" strike="noStrike" cap="none" dirty="0" smtClean="0">
                <a:solidFill>
                  <a:srgbClr val="FFFFFF"/>
                </a:solidFill>
                <a:latin typeface="Candara"/>
                <a:ea typeface="Candara"/>
                <a:cs typeface="Candara"/>
                <a:sym typeface="Candara"/>
              </a:rPr>
              <a:t>1. TUND: Sissejuhatus</a:t>
            </a:r>
            <a:endParaRPr lang="et-EE" sz="4000" b="1" i="0" u="none" strike="noStrike" cap="none" dirty="0" smtClean="0">
              <a:solidFill>
                <a:schemeClr val="lt1"/>
              </a:solidFill>
              <a:latin typeface="Candara"/>
              <a:ea typeface="Candara"/>
              <a:cs typeface="Candara"/>
              <a:sym typeface="Candara"/>
            </a:endParaRPr>
          </a:p>
          <a:p>
            <a:pPr marL="0" marR="0" lvl="0" indent="0" algn="ctr" rtl="0">
              <a:lnSpc>
                <a:spcPct val="100000"/>
              </a:lnSpc>
              <a:spcBef>
                <a:spcPts val="1200"/>
              </a:spcBef>
              <a:spcAft>
                <a:spcPts val="0"/>
              </a:spcAft>
              <a:buClr>
                <a:srgbClr val="000000"/>
              </a:buClr>
              <a:buSzPts val="4000"/>
              <a:buFont typeface="Arial"/>
              <a:buNone/>
            </a:pPr>
            <a:endParaRPr sz="4000" b="0" i="0" u="none" strike="noStrike" cap="none" dirty="0">
              <a:solidFill>
                <a:schemeClr val="dk1"/>
              </a:solidFill>
              <a:latin typeface="Times New Roman"/>
              <a:ea typeface="Times New Roman"/>
              <a:cs typeface="Times New Roman"/>
              <a:sym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pic>
        <p:nvPicPr>
          <p:cNvPr id="330" name="Google Shape;330;p22"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331" name="Google Shape;331;p22"/>
          <p:cNvSpPr/>
          <p:nvPr/>
        </p:nvSpPr>
        <p:spPr>
          <a:xfrm>
            <a:off x="360486" y="0"/>
            <a:ext cx="10698811" cy="735918"/>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332" name="Google Shape;332;p22"/>
          <p:cNvSpPr/>
          <p:nvPr/>
        </p:nvSpPr>
        <p:spPr>
          <a:xfrm>
            <a:off x="0" y="1"/>
            <a:ext cx="10911016" cy="735918"/>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333" name="Google Shape;333;p22"/>
          <p:cNvSpPr txBox="1"/>
          <p:nvPr/>
        </p:nvSpPr>
        <p:spPr>
          <a:xfrm>
            <a:off x="180243" y="89587"/>
            <a:ext cx="10911016" cy="615513"/>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3600"/>
              <a:buFont typeface="Arial"/>
              <a:buNone/>
            </a:pPr>
            <a:r>
              <a:rPr lang="et-EE" sz="3400" b="1" i="0" u="none" strike="noStrike" cap="none" dirty="0" smtClean="0">
                <a:solidFill>
                  <a:schemeClr val="lt1"/>
                </a:solidFill>
                <a:latin typeface="Candara"/>
                <a:ea typeface="Candara"/>
                <a:cs typeface="Candara"/>
                <a:sym typeface="Candara"/>
              </a:rPr>
              <a:t>Interaktiivne tegevus 1: </a:t>
            </a:r>
            <a:r>
              <a:rPr lang="et-EE" sz="3400" b="1" dirty="0" smtClean="0">
                <a:solidFill>
                  <a:schemeClr val="lt1"/>
                </a:solidFill>
                <a:latin typeface="Candara"/>
                <a:ea typeface="Candara"/>
                <a:cs typeface="Candara"/>
                <a:sym typeface="Candara"/>
              </a:rPr>
              <a:t>„</a:t>
            </a:r>
            <a:r>
              <a:rPr lang="et-EE" sz="3400" b="1" i="0" u="none" strike="noStrike" cap="none" dirty="0" smtClean="0">
                <a:solidFill>
                  <a:schemeClr val="lt1"/>
                </a:solidFill>
                <a:latin typeface="Candara"/>
                <a:ea typeface="Candara"/>
                <a:cs typeface="Candara"/>
                <a:sym typeface="Candara"/>
              </a:rPr>
              <a:t>Euroopa kodaniku pass“</a:t>
            </a:r>
            <a:endParaRPr lang="et-EE" sz="3400" b="0" i="0" u="none" strike="noStrike" cap="none" dirty="0">
              <a:solidFill>
                <a:schemeClr val="lt1"/>
              </a:solidFill>
              <a:latin typeface="Candara"/>
              <a:ea typeface="Candara"/>
              <a:cs typeface="Candara"/>
              <a:sym typeface="Candara"/>
            </a:endParaRPr>
          </a:p>
        </p:txBody>
      </p:sp>
      <p:sp>
        <p:nvSpPr>
          <p:cNvPr id="334" name="Google Shape;334;p22"/>
          <p:cNvSpPr txBox="1"/>
          <p:nvPr/>
        </p:nvSpPr>
        <p:spPr>
          <a:xfrm>
            <a:off x="820725" y="1082200"/>
            <a:ext cx="8838300" cy="4847440"/>
          </a:xfrm>
          <a:prstGeom prst="rect">
            <a:avLst/>
          </a:prstGeom>
          <a:noFill/>
          <a:ln>
            <a:noFill/>
          </a:ln>
        </p:spPr>
        <p:txBody>
          <a:bodyPr spcFirstLastPara="1" wrap="square" lIns="91425" tIns="45700" rIns="91425" bIns="45700" anchor="t" anchorCtr="0">
            <a:spAutoFit/>
          </a:bodyPr>
          <a:lstStyle/>
          <a:p>
            <a:pPr lvl="0" algn="just">
              <a:buSzPts val="1600"/>
            </a:pPr>
            <a:r>
              <a:rPr lang="et-EE" sz="2200" b="1" dirty="0" smtClean="0">
                <a:latin typeface="Candara"/>
                <a:ea typeface="Candara"/>
                <a:cs typeface="Candara"/>
                <a:sym typeface="Candara"/>
              </a:rPr>
              <a:t>„Euroopa kodaniku pass“</a:t>
            </a:r>
            <a:endParaRPr lang="et-EE" sz="1800" b="0" i="0" u="none" strike="noStrike" cap="none" dirty="0" smtClean="0">
              <a:solidFill>
                <a:srgbClr val="000000"/>
              </a:solidFill>
              <a:sym typeface="Arial"/>
            </a:endParaRPr>
          </a:p>
          <a:p>
            <a:pPr lvl="0" algn="just">
              <a:spcBef>
                <a:spcPts val="600"/>
              </a:spcBef>
              <a:buSzPts val="2200"/>
            </a:pPr>
            <a:r>
              <a:rPr lang="et-EE" sz="2200" dirty="0" smtClean="0">
                <a:latin typeface="Candara"/>
                <a:ea typeface="Candara"/>
                <a:cs typeface="Candara"/>
                <a:sym typeface="Candara"/>
              </a:rPr>
              <a:t>Tegemist on loova tegevusega, mille käigus palutakse osalejatel koostada „Euroopa kodaniku pass“. Lisaks isikuandmetele kirjeldavad osalejad selles passis ennast, tuues välja teavet oma riigi, kultuuri, kunstilise ja ajaloolise pärandi jms kohta. Samuti võivad nad end väljendada graafiliselt ja loominguliselt.</a:t>
            </a:r>
            <a:endParaRPr lang="et-EE" sz="1800" b="0" i="0" u="none" strike="noStrike" cap="none" dirty="0" smtClean="0">
              <a:solidFill>
                <a:srgbClr val="000000"/>
              </a:solidFill>
              <a:sym typeface="Arial"/>
            </a:endParaRPr>
          </a:p>
          <a:p>
            <a:pPr marL="0" marR="0" lvl="0" indent="0" algn="just" rtl="0">
              <a:lnSpc>
                <a:spcPct val="100000"/>
              </a:lnSpc>
              <a:spcBef>
                <a:spcPts val="600"/>
              </a:spcBef>
              <a:spcAft>
                <a:spcPts val="0"/>
              </a:spcAft>
              <a:buClr>
                <a:srgbClr val="000000"/>
              </a:buClr>
              <a:buSzPts val="2200"/>
              <a:buFont typeface="Arial"/>
              <a:buNone/>
            </a:pPr>
            <a:endParaRPr lang="et-EE" sz="2200" b="0" i="0" u="none" strike="noStrike" cap="none" dirty="0" smtClean="0">
              <a:solidFill>
                <a:srgbClr val="000000"/>
              </a:solidFill>
              <a:latin typeface="Candara"/>
              <a:ea typeface="Candara"/>
              <a:cs typeface="Candara"/>
              <a:sym typeface="Candara"/>
            </a:endParaRPr>
          </a:p>
          <a:p>
            <a:pPr lvl="0" algn="just">
              <a:spcBef>
                <a:spcPts val="1800"/>
              </a:spcBef>
              <a:buSzPts val="2200"/>
            </a:pPr>
            <a:r>
              <a:rPr lang="et-EE" sz="2200" u="sng" dirty="0" smtClean="0">
                <a:solidFill>
                  <a:schemeClr val="dk1"/>
                </a:solidFill>
                <a:latin typeface="Candara"/>
                <a:ea typeface="Candara"/>
                <a:cs typeface="Candara"/>
                <a:sym typeface="Candara"/>
              </a:rPr>
              <a:t>Vajalikud materjalid</a:t>
            </a:r>
            <a:r>
              <a:rPr lang="et-EE" sz="2200" dirty="0" smtClean="0">
                <a:solidFill>
                  <a:schemeClr val="dk1"/>
                </a:solidFill>
                <a:latin typeface="Candara"/>
                <a:ea typeface="Candara"/>
                <a:cs typeface="Candara"/>
                <a:sym typeface="Candara"/>
              </a:rPr>
              <a:t>: projektor ja ekraan, internetiühendus, valge tahvel ja markerid, jaotusmaterjalid põhimõistete kohta.</a:t>
            </a:r>
            <a:endParaRPr lang="et-EE" sz="1800" b="0" i="0" u="none" strike="noStrike" cap="none" dirty="0" smtClean="0">
              <a:solidFill>
                <a:srgbClr val="000000"/>
              </a:solidFill>
              <a:sym typeface="Arial"/>
            </a:endParaRPr>
          </a:p>
          <a:p>
            <a:pPr lvl="0" algn="just">
              <a:spcBef>
                <a:spcPts val="2400"/>
              </a:spcBef>
              <a:buSzPts val="2200"/>
            </a:pPr>
            <a:r>
              <a:rPr lang="et-EE" sz="2200" dirty="0" smtClean="0">
                <a:latin typeface="Candara"/>
                <a:ea typeface="Candara"/>
                <a:cs typeface="Candara"/>
                <a:sym typeface="Candara"/>
              </a:rPr>
              <a:t>Osalejad võivad oma passi koostada individuaalselt või väikestes rühmades. Rühmatöö on soovitatav, kuna see soodustab loovust ning võib olla eriti toetav osalejatele, kellel on ühine päritolu, keel või kultuur.</a:t>
            </a:r>
            <a:endParaRPr lang="et-EE" sz="1600" b="0" i="0" u="none" strike="noStrike" cap="none" dirty="0">
              <a:solidFill>
                <a:srgbClr val="000000"/>
              </a:solidFill>
              <a:latin typeface="Candara"/>
              <a:ea typeface="Candara"/>
              <a:cs typeface="Candara"/>
              <a:sym typeface="Candara"/>
            </a:endParaRPr>
          </a:p>
        </p:txBody>
      </p:sp>
      <p:pic>
        <p:nvPicPr>
          <p:cNvPr id="335" name="Google Shape;335;p22"/>
          <p:cNvPicPr preferRelativeResize="0"/>
          <p:nvPr/>
        </p:nvPicPr>
        <p:blipFill rotWithShape="1">
          <a:blip r:embed="rId4">
            <a:alphaModFix/>
          </a:blip>
          <a:srcRect/>
          <a:stretch/>
        </p:blipFill>
        <p:spPr>
          <a:xfrm>
            <a:off x="9932751" y="1082200"/>
            <a:ext cx="1612475" cy="1970376"/>
          </a:xfrm>
          <a:prstGeom prst="rect">
            <a:avLst/>
          </a:prstGeom>
          <a:noFill/>
          <a:ln>
            <a:noFill/>
          </a:ln>
        </p:spPr>
      </p:pic>
      <p:pic>
        <p:nvPicPr>
          <p:cNvPr id="336" name="Google Shape;336;p22"/>
          <p:cNvPicPr preferRelativeResize="0"/>
          <p:nvPr/>
        </p:nvPicPr>
        <p:blipFill rotWithShape="1">
          <a:blip r:embed="rId5">
            <a:alphaModFix/>
          </a:blip>
          <a:srcRect/>
          <a:stretch/>
        </p:blipFill>
        <p:spPr>
          <a:xfrm>
            <a:off x="9816725" y="3906275"/>
            <a:ext cx="2249375" cy="2075848"/>
          </a:xfrm>
          <a:prstGeom prst="rect">
            <a:avLst/>
          </a:prstGeom>
          <a:noFill/>
          <a:ln>
            <a:noFill/>
          </a:ln>
          <a:effectLst>
            <a:outerShdw blurRad="57150" dist="19050" dir="5400000" algn="bl" rotWithShape="0">
              <a:srgbClr val="000000">
                <a:alpha val="49803"/>
              </a:srgbClr>
            </a:outerShdw>
          </a:effectLst>
        </p:spPr>
      </p:pic>
      <p:sp>
        <p:nvSpPr>
          <p:cNvPr id="337" name="Google Shape;337;p22"/>
          <p:cNvSpPr txBox="1"/>
          <p:nvPr/>
        </p:nvSpPr>
        <p:spPr>
          <a:xfrm>
            <a:off x="9470399" y="6090600"/>
            <a:ext cx="2721600" cy="1015632"/>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t-EE" sz="1200" dirty="0" smtClean="0">
                <a:latin typeface="Candara" panose="020E0502030303020204" pitchFamily="34" charset="0"/>
              </a:rPr>
              <a:t>Allikas</a:t>
            </a:r>
            <a:r>
              <a:rPr lang="en-US" sz="1200" b="0" i="0" u="none" strike="noStrike" cap="none" dirty="0" smtClean="0">
                <a:solidFill>
                  <a:srgbClr val="000000"/>
                </a:solidFill>
                <a:latin typeface="Candara" panose="020E0502030303020204" pitchFamily="34" charset="0"/>
                <a:sym typeface="Arial"/>
              </a:rPr>
              <a:t>: </a:t>
            </a:r>
            <a:r>
              <a:rPr lang="en-US" sz="1200" b="0" i="0" u="none" strike="noStrike" cap="none" dirty="0">
                <a:solidFill>
                  <a:srgbClr val="000000"/>
                </a:solidFill>
                <a:latin typeface="Candara" panose="020E0502030303020204" pitchFamily="34" charset="0"/>
                <a:sym typeface="Arial"/>
              </a:rPr>
              <a:t>Freepik, </a:t>
            </a:r>
            <a:r>
              <a:rPr lang="et-EE" sz="1200" dirty="0" smtClean="0">
                <a:latin typeface="Candara" panose="020E0502030303020204" pitchFamily="34" charset="0"/>
              </a:rPr>
              <a:t>autor:</a:t>
            </a:r>
            <a:r>
              <a:rPr lang="en-US" sz="1200" b="0" i="0" u="none" strike="noStrike" cap="none" dirty="0" smtClean="0">
                <a:solidFill>
                  <a:srgbClr val="000000"/>
                </a:solidFill>
                <a:latin typeface="Candara" panose="020E0502030303020204" pitchFamily="34" charset="0"/>
                <a:sym typeface="Arial"/>
              </a:rPr>
              <a:t> </a:t>
            </a:r>
            <a:r>
              <a:rPr lang="en-US" sz="1200" b="0" i="0" u="none" strike="noStrike" cap="none" dirty="0">
                <a:solidFill>
                  <a:srgbClr val="000000"/>
                </a:solidFill>
                <a:latin typeface="Candara" panose="020E0502030303020204" pitchFamily="34" charset="0"/>
                <a:sym typeface="Arial"/>
              </a:rPr>
              <a:t>macrovector</a:t>
            </a:r>
            <a:endParaRPr sz="1200" b="0" i="0" u="none" strike="noStrike" cap="none" dirty="0">
              <a:solidFill>
                <a:srgbClr val="000000"/>
              </a:solidFill>
              <a:latin typeface="Candara" panose="020E0502030303020204" pitchFamily="34" charset="0"/>
              <a:sym typeface="Arial"/>
            </a:endParaRPr>
          </a:p>
          <a:p>
            <a:pPr marL="0" marR="0" lvl="0" indent="0" algn="l" rtl="0">
              <a:lnSpc>
                <a:spcPct val="100000"/>
              </a:lnSpc>
              <a:spcBef>
                <a:spcPts val="0"/>
              </a:spcBef>
              <a:spcAft>
                <a:spcPts val="0"/>
              </a:spcAft>
              <a:buClr>
                <a:srgbClr val="000000"/>
              </a:buClr>
              <a:buSzPts val="700"/>
              <a:buFont typeface="Arial"/>
              <a:buNone/>
            </a:pPr>
            <a:r>
              <a:rPr lang="en-US" sz="700" b="0" i="0" u="sng" strike="noStrike" cap="none" dirty="0">
                <a:solidFill>
                  <a:srgbClr val="0563C1"/>
                </a:solidFill>
                <a:latin typeface="Candara" panose="020E0502030303020204" pitchFamily="34" charset="0"/>
                <a:sym typeface="Arial"/>
                <a:hlinkClick r:id="rId6">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https://www.freepik.com/free-vector/creative-people-flat-design-concept-with-human-hands-holding-brushes-drawing-little-persons-involved-art-music-dancing-vector-illustration_37421460.htm#fromView=search&amp;page=1&amp;position=3&amp;uuid=0d99e143-8f99-442d-ba97-4ed4e83f8ea4</a:t>
            </a:r>
            <a:endParaRPr sz="700" b="0" i="0" u="none" strike="noStrike" cap="none" dirty="0">
              <a:solidFill>
                <a:srgbClr val="000000"/>
              </a:solidFill>
              <a:latin typeface="Candara" panose="020E0502030303020204" pitchFamily="34" charset="0"/>
              <a:sym typeface="Arial"/>
            </a:endParaRPr>
          </a:p>
          <a:p>
            <a:pPr marL="0" marR="0" lvl="0" indent="0" algn="l" rtl="0">
              <a:lnSpc>
                <a:spcPct val="100000"/>
              </a:lnSpc>
              <a:spcBef>
                <a:spcPts val="0"/>
              </a:spcBef>
              <a:spcAft>
                <a:spcPts val="0"/>
              </a:spcAft>
              <a:buClr>
                <a:srgbClr val="000000"/>
              </a:buClr>
              <a:buSzPts val="700"/>
              <a:buFont typeface="Arial"/>
              <a:buNone/>
            </a:pPr>
            <a:endParaRPr sz="700" b="0" i="0" u="none" strike="noStrike" cap="none" dirty="0">
              <a:solidFill>
                <a:srgbClr val="000000"/>
              </a:solidFill>
              <a:latin typeface="Arial"/>
              <a:ea typeface="Arial"/>
              <a:cs typeface="Arial"/>
              <a:sym typeface="Arial"/>
            </a:endParaRPr>
          </a:p>
        </p:txBody>
      </p:sp>
      <p:sp>
        <p:nvSpPr>
          <p:cNvPr id="338" name="Google Shape;338;p22"/>
          <p:cNvSpPr txBox="1"/>
          <p:nvPr/>
        </p:nvSpPr>
        <p:spPr>
          <a:xfrm>
            <a:off x="9966900" y="3051613"/>
            <a:ext cx="1728600" cy="723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700"/>
              <a:buFont typeface="Arial"/>
              <a:buNone/>
            </a:pPr>
            <a:r>
              <a:rPr lang="en-US" sz="700" b="0" i="0" u="sng" strike="noStrike" cap="none" dirty="0">
                <a:solidFill>
                  <a:schemeClr val="hlink"/>
                </a:solidFill>
                <a:latin typeface="Arial"/>
                <a:ea typeface="Arial"/>
                <a:cs typeface="Arial"/>
                <a:sym typeface="Arial"/>
                <a:hlinkClick r:id="rId7"/>
              </a:rPr>
              <a:t>https://www.freepik.com/free-vector/passport-with-flight-tickets-white-background_24459631.htm#fromView=search&amp;page=1&amp;position=7&amp;uuid=1ecf90dc-5acd-42af-978b-3a79b3ede379</a:t>
            </a:r>
            <a:r>
              <a:rPr lang="en-US" sz="700" b="0" i="0" u="none" strike="noStrike" cap="none" dirty="0">
                <a:solidFill>
                  <a:srgbClr val="000000"/>
                </a:solidFill>
                <a:latin typeface="Arial"/>
                <a:ea typeface="Arial"/>
                <a:cs typeface="Arial"/>
                <a:sym typeface="Arial"/>
              </a:rPr>
              <a:t> </a:t>
            </a:r>
            <a:endParaRPr sz="700" b="0" i="0" u="none" strike="noStrike" cap="none" dirty="0">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pic>
        <p:nvPicPr>
          <p:cNvPr id="343" name="Google Shape;343;p23"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344" name="Google Shape;344;p23"/>
          <p:cNvSpPr/>
          <p:nvPr/>
        </p:nvSpPr>
        <p:spPr>
          <a:xfrm>
            <a:off x="360486" y="0"/>
            <a:ext cx="10698811" cy="735918"/>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345" name="Google Shape;345;p23"/>
          <p:cNvSpPr/>
          <p:nvPr/>
        </p:nvSpPr>
        <p:spPr>
          <a:xfrm>
            <a:off x="0" y="1"/>
            <a:ext cx="10911016" cy="735918"/>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346" name="Google Shape;346;p23"/>
          <p:cNvSpPr txBox="1"/>
          <p:nvPr/>
        </p:nvSpPr>
        <p:spPr>
          <a:xfrm>
            <a:off x="0" y="89588"/>
            <a:ext cx="10911016" cy="646331"/>
          </a:xfrm>
          <a:prstGeom prst="rect">
            <a:avLst/>
          </a:prstGeom>
          <a:noFill/>
          <a:ln>
            <a:noFill/>
          </a:ln>
        </p:spPr>
        <p:txBody>
          <a:bodyPr spcFirstLastPara="1" wrap="square" lIns="91425" tIns="45700" rIns="91425" bIns="45700" anchor="t" anchorCtr="0">
            <a:spAutoFit/>
          </a:bodyPr>
          <a:lstStyle/>
          <a:p>
            <a:pPr marL="457200" lvl="1">
              <a:buSzPts val="3600"/>
            </a:pPr>
            <a:r>
              <a:rPr lang="et-EE" sz="3600" b="1" dirty="0" smtClean="0">
                <a:solidFill>
                  <a:schemeClr val="lt1"/>
                </a:solidFill>
                <a:latin typeface="Candara"/>
                <a:ea typeface="Candara"/>
                <a:cs typeface="Candara"/>
                <a:sym typeface="Candara"/>
              </a:rPr>
              <a:t>Interaktiivne tegevus </a:t>
            </a:r>
            <a:r>
              <a:rPr lang="et-EE" sz="3600" b="1" i="0" u="none" strike="noStrike" cap="none" dirty="0" smtClean="0">
                <a:solidFill>
                  <a:schemeClr val="lt1"/>
                </a:solidFill>
                <a:latin typeface="Candara"/>
                <a:ea typeface="Candara"/>
                <a:cs typeface="Candara"/>
                <a:sym typeface="Candara"/>
              </a:rPr>
              <a:t>2</a:t>
            </a:r>
            <a:r>
              <a:rPr lang="et-EE" sz="3600" b="1" i="1" u="none" strike="noStrike" cap="none" dirty="0" smtClean="0">
                <a:solidFill>
                  <a:schemeClr val="lt1"/>
                </a:solidFill>
                <a:latin typeface="Candara"/>
                <a:ea typeface="Candara"/>
                <a:cs typeface="Candara"/>
                <a:sym typeface="Candara"/>
              </a:rPr>
              <a:t>:</a:t>
            </a:r>
            <a:r>
              <a:rPr lang="et-EE" sz="3600" b="1" i="0" u="none" strike="noStrike" cap="none" dirty="0" smtClean="0">
                <a:solidFill>
                  <a:schemeClr val="lt1"/>
                </a:solidFill>
                <a:latin typeface="Candara"/>
                <a:ea typeface="Candara"/>
                <a:cs typeface="Candara"/>
                <a:sym typeface="Candara"/>
              </a:rPr>
              <a:t> Film</a:t>
            </a:r>
            <a:r>
              <a:rPr lang="et-EE" sz="3600" b="0" i="0" u="none" strike="noStrike" cap="none" dirty="0" smtClean="0">
                <a:solidFill>
                  <a:schemeClr val="lt1"/>
                </a:solidFill>
                <a:latin typeface="Candara"/>
                <a:ea typeface="Candara"/>
                <a:cs typeface="Candara"/>
                <a:sym typeface="Candara"/>
              </a:rPr>
              <a:t> </a:t>
            </a:r>
            <a:endParaRPr lang="et-EE" sz="3600" b="0" i="0" u="none" strike="noStrike" cap="none" dirty="0">
              <a:solidFill>
                <a:schemeClr val="lt1"/>
              </a:solidFill>
              <a:latin typeface="Candara"/>
              <a:ea typeface="Candara"/>
              <a:cs typeface="Candara"/>
              <a:sym typeface="Candara"/>
            </a:endParaRPr>
          </a:p>
        </p:txBody>
      </p:sp>
      <p:sp>
        <p:nvSpPr>
          <p:cNvPr id="347" name="Google Shape;347;p23"/>
          <p:cNvSpPr txBox="1"/>
          <p:nvPr/>
        </p:nvSpPr>
        <p:spPr>
          <a:xfrm>
            <a:off x="501625" y="1305350"/>
            <a:ext cx="7944600" cy="5478382"/>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000"/>
              <a:buFont typeface="Arial"/>
              <a:buNone/>
            </a:pPr>
            <a:r>
              <a:rPr lang="et-EE" sz="2000" b="1" i="0" u="none" strike="noStrike" cap="none" dirty="0" smtClean="0">
                <a:solidFill>
                  <a:srgbClr val="000000"/>
                </a:solidFill>
                <a:latin typeface="Candara"/>
                <a:ea typeface="Candara"/>
                <a:cs typeface="Candara"/>
                <a:sym typeface="Candara"/>
              </a:rPr>
              <a:t>Filmi vaatamine</a:t>
            </a:r>
            <a:endParaRPr lang="et-EE" sz="1600" b="0" i="0" u="none" strike="noStrike" cap="none" dirty="0" smtClean="0">
              <a:solidFill>
                <a:srgbClr val="000000"/>
              </a:solidFill>
              <a:sym typeface="Arial"/>
            </a:endParaRPr>
          </a:p>
          <a:p>
            <a:pPr lvl="0" algn="just">
              <a:spcBef>
                <a:spcPts val="600"/>
              </a:spcBef>
              <a:buSzPts val="2000"/>
            </a:pPr>
            <a:r>
              <a:rPr lang="et-EE" sz="2000" dirty="0" smtClean="0">
                <a:latin typeface="Candara"/>
                <a:ea typeface="Candara"/>
                <a:cs typeface="Candara"/>
                <a:sym typeface="Candara"/>
              </a:rPr>
              <a:t>See tegevus on rahustav, kuid samas võib olla väga kasulik arutelu käivitamiseks. Tegevus seisneb lühifilmi vaatamises. Itaalia kontekstis võib näiteks kasutada filmi „Zoran, il mio nipote scemo“ („Zoran – minu rumal vennapoeg“).</a:t>
            </a:r>
          </a:p>
          <a:p>
            <a:pPr lvl="0" algn="just">
              <a:spcBef>
                <a:spcPts val="600"/>
              </a:spcBef>
              <a:buSzPts val="2000"/>
            </a:pPr>
            <a:r>
              <a:rPr lang="et-EE" sz="2000" dirty="0" smtClean="0">
                <a:latin typeface="Candara"/>
                <a:ea typeface="Candara"/>
                <a:cs typeface="Candara"/>
                <a:sym typeface="Candara"/>
              </a:rPr>
              <a:t>Film peaks käsitlema kultuuridevahelise või põlvkondadevahelise suhtluse probleeme ja väljakutseid.</a:t>
            </a:r>
          </a:p>
          <a:p>
            <a:pPr lvl="0" algn="just">
              <a:spcBef>
                <a:spcPts val="600"/>
              </a:spcBef>
              <a:buSzPts val="2000"/>
            </a:pPr>
            <a:r>
              <a:rPr lang="et-EE" sz="2000" dirty="0" smtClean="0">
                <a:latin typeface="Candara"/>
                <a:ea typeface="Candara"/>
                <a:cs typeface="Candara"/>
                <a:sym typeface="Candara"/>
              </a:rPr>
              <a:t>Pärast video vaatamist järgneb arutelu, mis keskendub filmi peamistele teemadele.</a:t>
            </a:r>
          </a:p>
          <a:p>
            <a:pPr lvl="0" algn="just">
              <a:spcBef>
                <a:spcPts val="600"/>
              </a:spcBef>
              <a:buSzPts val="2000"/>
            </a:pPr>
            <a:r>
              <a:rPr lang="et-EE" sz="2000" dirty="0" smtClean="0">
                <a:latin typeface="Candara"/>
                <a:ea typeface="Candara"/>
                <a:cs typeface="Candara"/>
                <a:sym typeface="Candara"/>
              </a:rPr>
              <a:t>Koolitajate ülesanne on arutelu suunata, püüdes kaasata kõiki osalejaid ning koguda erinevaid vaatenurki.</a:t>
            </a:r>
          </a:p>
          <a:p>
            <a:pPr lvl="0" algn="just">
              <a:spcBef>
                <a:spcPts val="600"/>
              </a:spcBef>
              <a:buSzPts val="2000"/>
            </a:pPr>
            <a:r>
              <a:rPr lang="et-EE" sz="2000" dirty="0" smtClean="0">
                <a:latin typeface="Candara"/>
                <a:ea typeface="Candara"/>
                <a:cs typeface="Candara"/>
                <a:sym typeface="Candara"/>
              </a:rPr>
              <a:t>Koolitaja võib kasutada tahvlit ja markereid, et koostada mõiste- või mõttekaart (nn mulldiagramm), kuhu koondatakse osalejate seisukohad ja tähelepanekud.</a:t>
            </a:r>
            <a:endParaRPr lang="et-EE" sz="2000" b="0" i="0" u="none" strike="noStrike" cap="none" dirty="0" smtClean="0">
              <a:solidFill>
                <a:srgbClr val="000000"/>
              </a:solidFill>
              <a:latin typeface="Candara"/>
              <a:ea typeface="Candara"/>
              <a:cs typeface="Candara"/>
              <a:sym typeface="Candara"/>
            </a:endParaRPr>
          </a:p>
          <a:p>
            <a:pPr lvl="0" algn="just">
              <a:spcBef>
                <a:spcPts val="600"/>
              </a:spcBef>
              <a:buSzPts val="2000"/>
            </a:pPr>
            <a:r>
              <a:rPr lang="et-EE" sz="2000" u="sng" dirty="0" smtClean="0">
                <a:latin typeface="Candara"/>
                <a:ea typeface="Candara"/>
                <a:cs typeface="Candara"/>
                <a:sym typeface="Candara"/>
              </a:rPr>
              <a:t>Vajalikud materjalid</a:t>
            </a:r>
            <a:r>
              <a:rPr lang="et-EE" sz="2000" dirty="0" smtClean="0">
                <a:latin typeface="Candara"/>
                <a:ea typeface="Candara"/>
                <a:cs typeface="Candara"/>
                <a:sym typeface="Candara"/>
              </a:rPr>
              <a:t>: projektor ja ekraan, internetiühendus, valge tahvel ja markerid.</a:t>
            </a:r>
            <a:endParaRPr lang="et-EE" sz="2000" b="0" i="0" u="none" strike="noStrike" cap="none" dirty="0">
              <a:solidFill>
                <a:schemeClr val="dk1"/>
              </a:solidFill>
              <a:latin typeface="Candara"/>
              <a:ea typeface="Candara"/>
              <a:cs typeface="Candara"/>
              <a:sym typeface="Candara"/>
            </a:endParaRPr>
          </a:p>
        </p:txBody>
      </p:sp>
      <p:pic>
        <p:nvPicPr>
          <p:cNvPr id="348" name="Google Shape;348;p23"/>
          <p:cNvPicPr preferRelativeResize="0"/>
          <p:nvPr/>
        </p:nvPicPr>
        <p:blipFill rotWithShape="1">
          <a:blip r:embed="rId4">
            <a:alphaModFix/>
          </a:blip>
          <a:srcRect/>
          <a:stretch/>
        </p:blipFill>
        <p:spPr>
          <a:xfrm>
            <a:off x="8628725" y="1746350"/>
            <a:ext cx="3190200" cy="1993875"/>
          </a:xfrm>
          <a:prstGeom prst="rect">
            <a:avLst/>
          </a:prstGeom>
          <a:noFill/>
          <a:ln>
            <a:noFill/>
          </a:ln>
          <a:effectLst>
            <a:outerShdw blurRad="57150" dist="19050" dir="5400000" algn="bl" rotWithShape="0">
              <a:srgbClr val="000000">
                <a:alpha val="49803"/>
              </a:srgb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pic>
        <p:nvPicPr>
          <p:cNvPr id="353" name="Google Shape;353;p24"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354" name="Google Shape;354;p24"/>
          <p:cNvSpPr/>
          <p:nvPr/>
        </p:nvSpPr>
        <p:spPr>
          <a:xfrm>
            <a:off x="360486" y="0"/>
            <a:ext cx="10698811" cy="735918"/>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355" name="Google Shape;355;p24"/>
          <p:cNvSpPr/>
          <p:nvPr/>
        </p:nvSpPr>
        <p:spPr>
          <a:xfrm>
            <a:off x="0" y="1"/>
            <a:ext cx="10911016" cy="735918"/>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356" name="Google Shape;356;p24"/>
          <p:cNvSpPr txBox="1"/>
          <p:nvPr/>
        </p:nvSpPr>
        <p:spPr>
          <a:xfrm>
            <a:off x="0" y="89588"/>
            <a:ext cx="10911016" cy="615513"/>
          </a:xfrm>
          <a:prstGeom prst="rect">
            <a:avLst/>
          </a:prstGeom>
          <a:noFill/>
          <a:ln>
            <a:noFill/>
          </a:ln>
        </p:spPr>
        <p:txBody>
          <a:bodyPr spcFirstLastPara="1" wrap="square" lIns="91425" tIns="45700" rIns="91425" bIns="45700" anchor="t" anchorCtr="0">
            <a:spAutoFit/>
          </a:bodyPr>
          <a:lstStyle/>
          <a:p>
            <a:pPr marL="457200" lvl="1">
              <a:buSzPts val="3600"/>
            </a:pPr>
            <a:r>
              <a:rPr lang="et-EE" sz="3400" b="1" dirty="0" smtClean="0">
                <a:solidFill>
                  <a:schemeClr val="lt1"/>
                </a:solidFill>
                <a:latin typeface="Candara"/>
                <a:ea typeface="Candara"/>
                <a:cs typeface="Candara"/>
                <a:sym typeface="Candara"/>
              </a:rPr>
              <a:t>Interaktiivne tegevus </a:t>
            </a:r>
            <a:r>
              <a:rPr lang="et-EE" sz="3400" b="1" i="0" u="none" strike="noStrike" cap="none" dirty="0" smtClean="0">
                <a:solidFill>
                  <a:schemeClr val="lt1"/>
                </a:solidFill>
                <a:latin typeface="Candara"/>
                <a:ea typeface="Candara"/>
                <a:cs typeface="Candara"/>
                <a:sym typeface="Candara"/>
              </a:rPr>
              <a:t>3: Rollimäng</a:t>
            </a:r>
            <a:r>
              <a:rPr lang="et-EE" sz="3400" b="1" dirty="0" smtClean="0">
                <a:solidFill>
                  <a:schemeClr val="lt1"/>
                </a:solidFill>
                <a:latin typeface="Candara"/>
                <a:ea typeface="Candara"/>
                <a:cs typeface="Candara"/>
                <a:sym typeface="Candara"/>
              </a:rPr>
              <a:t> „</a:t>
            </a:r>
            <a:r>
              <a:rPr lang="et-EE" sz="3400" b="1" i="0" u="none" strike="noStrike" cap="none" dirty="0" smtClean="0">
                <a:solidFill>
                  <a:schemeClr val="lt1"/>
                </a:solidFill>
                <a:latin typeface="Candara"/>
                <a:ea typeface="Candara"/>
                <a:cs typeface="Candara"/>
                <a:sym typeface="Candara"/>
              </a:rPr>
              <a:t>Arva ära päritolu“</a:t>
            </a:r>
            <a:endParaRPr lang="et-EE" sz="3400" b="0" i="0" u="none" strike="noStrike" cap="none" dirty="0">
              <a:solidFill>
                <a:schemeClr val="lt1"/>
              </a:solidFill>
              <a:latin typeface="Candara"/>
              <a:ea typeface="Candara"/>
              <a:cs typeface="Candara"/>
              <a:sym typeface="Candara"/>
            </a:endParaRPr>
          </a:p>
        </p:txBody>
      </p:sp>
      <p:sp>
        <p:nvSpPr>
          <p:cNvPr id="357" name="Google Shape;357;p24"/>
          <p:cNvSpPr txBox="1"/>
          <p:nvPr/>
        </p:nvSpPr>
        <p:spPr>
          <a:xfrm>
            <a:off x="254391" y="980812"/>
            <a:ext cx="10911000" cy="570921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000"/>
              <a:buFont typeface="Arial"/>
              <a:buNone/>
            </a:pPr>
            <a:r>
              <a:rPr lang="et-EE" sz="2000" b="1" i="0" u="none" strike="noStrike" cap="none" dirty="0" smtClean="0">
                <a:solidFill>
                  <a:srgbClr val="000000"/>
                </a:solidFill>
                <a:latin typeface="Candara"/>
                <a:ea typeface="Candara"/>
                <a:cs typeface="Candara"/>
                <a:sym typeface="Candara"/>
              </a:rPr>
              <a:t>Arva ära päritolu</a:t>
            </a:r>
            <a:endParaRPr lang="et-EE" sz="1800" b="0" i="0" u="none" strike="noStrike" cap="none" dirty="0" smtClean="0">
              <a:solidFill>
                <a:srgbClr val="000000"/>
              </a:solidFill>
              <a:sym typeface="Arial"/>
            </a:endParaRPr>
          </a:p>
          <a:p>
            <a:pPr lvl="0" algn="just">
              <a:spcBef>
                <a:spcPts val="600"/>
              </a:spcBef>
              <a:buSzPts val="2000"/>
            </a:pPr>
            <a:r>
              <a:rPr lang="et-EE" sz="2000" dirty="0" smtClean="0">
                <a:latin typeface="Candara"/>
                <a:ea typeface="Candara"/>
                <a:cs typeface="Candara"/>
                <a:sym typeface="Candara"/>
              </a:rPr>
              <a:t>Selle tegevuse puhul jagatakse osalejad väikestesse rühmadesse,</a:t>
            </a:r>
          </a:p>
          <a:p>
            <a:pPr lvl="0" algn="just">
              <a:spcBef>
                <a:spcPts val="600"/>
              </a:spcBef>
              <a:buSzPts val="2000"/>
            </a:pPr>
            <a:r>
              <a:rPr lang="et-EE" sz="2000" dirty="0" smtClean="0">
                <a:latin typeface="Candara"/>
                <a:ea typeface="Candara"/>
                <a:cs typeface="Candara"/>
                <a:sym typeface="Candara"/>
              </a:rPr>
              <a:t>igas rühmas 4–5 inimest. Eelduseks on, et keegi ei tea teiste osalejate</a:t>
            </a:r>
          </a:p>
          <a:p>
            <a:pPr lvl="0" algn="just">
              <a:spcBef>
                <a:spcPts val="600"/>
              </a:spcBef>
              <a:buSzPts val="2000"/>
            </a:pPr>
            <a:r>
              <a:rPr lang="et-EE" sz="2000" dirty="0" smtClean="0">
                <a:latin typeface="Candara"/>
                <a:ea typeface="Candara"/>
                <a:cs typeface="Candara"/>
                <a:sym typeface="Candara"/>
              </a:rPr>
              <a:t>geograafilist päritolu. </a:t>
            </a:r>
            <a:endParaRPr lang="et-EE" sz="1800" b="0" i="0" u="none" strike="noStrike" cap="none" dirty="0" smtClean="0">
              <a:solidFill>
                <a:srgbClr val="000000"/>
              </a:solidFill>
              <a:sym typeface="Arial"/>
            </a:endParaRPr>
          </a:p>
          <a:p>
            <a:pPr lvl="0" algn="just">
              <a:spcBef>
                <a:spcPts val="600"/>
              </a:spcBef>
              <a:buSzPts val="2000"/>
            </a:pPr>
            <a:r>
              <a:rPr lang="et-EE" sz="2000" dirty="0" smtClean="0">
                <a:latin typeface="Candara"/>
                <a:ea typeface="Candara"/>
                <a:cs typeface="Candara"/>
                <a:sym typeface="Candara"/>
              </a:rPr>
              <a:t>Iga osaleja jutustab ühe episoodi oma elust või kirjeldab mõnda eset</a:t>
            </a:r>
          </a:p>
          <a:p>
            <a:pPr lvl="0" algn="just">
              <a:spcBef>
                <a:spcPts val="600"/>
              </a:spcBef>
              <a:buSzPts val="2000"/>
            </a:pPr>
            <a:r>
              <a:rPr lang="et-EE" sz="2000" dirty="0" smtClean="0">
                <a:latin typeface="Candara"/>
                <a:ea typeface="Candara"/>
                <a:cs typeface="Candara"/>
                <a:sym typeface="Candara"/>
              </a:rPr>
              <a:t>või rooga, mis viitab tema kultuuripärandile (nt „hommikul käisin mošees palvetamas… lõunaks sõime saia ja </a:t>
            </a:r>
            <a:r>
              <a:rPr lang="et-EE" sz="2000" i="1" dirty="0" smtClean="0">
                <a:latin typeface="Candara"/>
                <a:ea typeface="Candara"/>
                <a:cs typeface="Candara"/>
                <a:sym typeface="Candara"/>
              </a:rPr>
              <a:t>panella</a:t>
            </a:r>
            <a:r>
              <a:rPr lang="et-EE" sz="2000" dirty="0" smtClean="0">
                <a:latin typeface="Candara"/>
                <a:ea typeface="Candara"/>
                <a:cs typeface="Candara"/>
                <a:sym typeface="Candara"/>
              </a:rPr>
              <a:t>’sid“). Teised rühmaliikmed peavad ära arvama, kust see inimene pärit on.</a:t>
            </a:r>
          </a:p>
          <a:p>
            <a:pPr lvl="0" algn="just">
              <a:spcBef>
                <a:spcPts val="600"/>
              </a:spcBef>
              <a:buSzPts val="2000"/>
            </a:pPr>
            <a:endParaRPr lang="et-EE" sz="2000" b="0" i="0" u="none" strike="noStrike" cap="none" dirty="0" smtClean="0">
              <a:solidFill>
                <a:srgbClr val="000000"/>
              </a:solidFill>
              <a:latin typeface="Candara"/>
              <a:ea typeface="Candara"/>
              <a:cs typeface="Candara"/>
              <a:sym typeface="Candara"/>
            </a:endParaRPr>
          </a:p>
          <a:p>
            <a:pPr lvl="0" algn="just">
              <a:spcBef>
                <a:spcPts val="600"/>
              </a:spcBef>
              <a:buSzPts val="2000"/>
            </a:pPr>
            <a:r>
              <a:rPr lang="et-EE" sz="2000" u="sng" dirty="0" smtClean="0">
                <a:solidFill>
                  <a:schemeClr val="dk1"/>
                </a:solidFill>
                <a:latin typeface="Candara"/>
                <a:ea typeface="Candara"/>
                <a:cs typeface="Candara"/>
                <a:sym typeface="Candara"/>
              </a:rPr>
              <a:t>Vajalikud materjalid</a:t>
            </a:r>
            <a:r>
              <a:rPr lang="et-EE" sz="2000" dirty="0" smtClean="0">
                <a:solidFill>
                  <a:schemeClr val="dk1"/>
                </a:solidFill>
                <a:latin typeface="Candara"/>
                <a:ea typeface="Candara"/>
                <a:cs typeface="Candara"/>
                <a:sym typeface="Candara"/>
              </a:rPr>
              <a:t>: projektor ja ekraan, internetiühendus, valge tahvel ja markerid.</a:t>
            </a:r>
            <a:endParaRPr lang="et-EE" sz="1800" b="0" i="0" u="none" strike="noStrike" cap="none" dirty="0" smtClean="0">
              <a:solidFill>
                <a:srgbClr val="000000"/>
              </a:solidFill>
              <a:sym typeface="Arial"/>
            </a:endParaRPr>
          </a:p>
          <a:p>
            <a:pPr marL="0" marR="0" lvl="0" indent="0" algn="just" rtl="0">
              <a:lnSpc>
                <a:spcPct val="100000"/>
              </a:lnSpc>
              <a:spcBef>
                <a:spcPts val="600"/>
              </a:spcBef>
              <a:spcAft>
                <a:spcPts val="0"/>
              </a:spcAft>
              <a:buClr>
                <a:srgbClr val="000000"/>
              </a:buClr>
              <a:buSzPts val="2000"/>
              <a:buFont typeface="Arial"/>
              <a:buNone/>
            </a:pPr>
            <a:endParaRPr lang="et-EE" sz="2000" b="0" i="0" u="none" strike="noStrike" cap="none" dirty="0" smtClean="0">
              <a:solidFill>
                <a:srgbClr val="000000"/>
              </a:solidFill>
              <a:latin typeface="Candara"/>
              <a:ea typeface="Candara"/>
              <a:cs typeface="Candara"/>
              <a:sym typeface="Candara"/>
            </a:endParaRPr>
          </a:p>
          <a:p>
            <a:pPr lvl="0" algn="just">
              <a:spcBef>
                <a:spcPts val="600"/>
              </a:spcBef>
              <a:buSzPts val="2000"/>
            </a:pPr>
            <a:r>
              <a:rPr lang="et-EE" sz="2000" b="0" i="0" u="none" strike="noStrike" cap="none" dirty="0" smtClean="0">
                <a:solidFill>
                  <a:srgbClr val="000000"/>
                </a:solidFill>
                <a:latin typeface="Candara"/>
                <a:ea typeface="Candara"/>
                <a:cs typeface="Candara"/>
                <a:sym typeface="Candara"/>
              </a:rPr>
              <a:t>(*) </a:t>
            </a:r>
            <a:r>
              <a:rPr lang="et-EE" sz="2000" dirty="0" smtClean="0">
                <a:latin typeface="Candara"/>
                <a:ea typeface="Candara"/>
                <a:cs typeface="Candara"/>
                <a:sym typeface="Candara"/>
              </a:rPr>
              <a:t>Variatsioon kahes rühmas: 1. rühm – „võõrustajad“. Näitavad pilte kunstiteostest või kultuuripärandi objektidest eri riikidest (nt Colosseum, Eiffeli torn jne). Iga pilt või pildikogu viitab ühele või mitmele rühmas osalevale inimesele, kes on sellest paigast pärit. 2. rühm – „reisijad“. Reisijatelt küsitakse, millised neist monumentidest neid kõige rohkem kõnetavad ja milliseid nad sooviksid tulevikus külastada. Valitud pildi põhjal annavad võõrustajate rühma osalejad teavet selle paiga ja sellega seotud pärandi kohta.</a:t>
            </a:r>
            <a:endParaRPr lang="et-EE" sz="1800" b="0" i="0" u="none" strike="noStrike" cap="none" dirty="0">
              <a:solidFill>
                <a:srgbClr val="000000"/>
              </a:solidFill>
              <a:sym typeface="Arial"/>
            </a:endParaRPr>
          </a:p>
        </p:txBody>
      </p:sp>
      <p:pic>
        <p:nvPicPr>
          <p:cNvPr id="358" name="Google Shape;358;p24"/>
          <p:cNvPicPr preferRelativeResize="0"/>
          <p:nvPr/>
        </p:nvPicPr>
        <p:blipFill rotWithShape="1">
          <a:blip r:embed="rId4">
            <a:alphaModFix/>
          </a:blip>
          <a:srcRect/>
          <a:stretch/>
        </p:blipFill>
        <p:spPr>
          <a:xfrm>
            <a:off x="7903292" y="1137798"/>
            <a:ext cx="3007724" cy="1720100"/>
          </a:xfrm>
          <a:prstGeom prst="rect">
            <a:avLst/>
          </a:prstGeom>
          <a:noFill/>
          <a:ln>
            <a:noFill/>
          </a:ln>
          <a:effectLst>
            <a:outerShdw blurRad="57150" dist="19050" dir="5400000" algn="bl" rotWithShape="0">
              <a:srgbClr val="000000">
                <a:alpha val="49803"/>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pic>
        <p:nvPicPr>
          <p:cNvPr id="363" name="Google Shape;363;p25"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364" name="Google Shape;364;p25"/>
          <p:cNvSpPr/>
          <p:nvPr/>
        </p:nvSpPr>
        <p:spPr>
          <a:xfrm>
            <a:off x="360486" y="0"/>
            <a:ext cx="10698811" cy="735918"/>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365" name="Google Shape;365;p25"/>
          <p:cNvSpPr/>
          <p:nvPr/>
        </p:nvSpPr>
        <p:spPr>
          <a:xfrm>
            <a:off x="0" y="1"/>
            <a:ext cx="10911016" cy="735918"/>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366" name="Google Shape;366;p25"/>
          <p:cNvSpPr txBox="1"/>
          <p:nvPr/>
        </p:nvSpPr>
        <p:spPr>
          <a:xfrm>
            <a:off x="0" y="89588"/>
            <a:ext cx="10911016" cy="523180"/>
          </a:xfrm>
          <a:prstGeom prst="rect">
            <a:avLst/>
          </a:prstGeom>
          <a:noFill/>
          <a:ln>
            <a:noFill/>
          </a:ln>
        </p:spPr>
        <p:txBody>
          <a:bodyPr spcFirstLastPara="1" wrap="square" lIns="91425" tIns="45700" rIns="91425" bIns="45700" anchor="t" anchorCtr="0">
            <a:spAutoFit/>
          </a:bodyPr>
          <a:lstStyle/>
          <a:p>
            <a:pPr marL="457200" lvl="1">
              <a:buSzPts val="2400"/>
            </a:pPr>
            <a:r>
              <a:rPr lang="et-EE" sz="2800" b="1" dirty="0" smtClean="0">
                <a:solidFill>
                  <a:schemeClr val="lt1"/>
                </a:solidFill>
                <a:latin typeface="Candara"/>
                <a:ea typeface="Candara"/>
                <a:cs typeface="Candara"/>
                <a:sym typeface="Candara"/>
              </a:rPr>
              <a:t>Interaktiivne tegevus </a:t>
            </a:r>
            <a:r>
              <a:rPr lang="et-EE" sz="2800" b="1" i="0" u="none" strike="noStrike" cap="none" dirty="0" smtClean="0">
                <a:solidFill>
                  <a:schemeClr val="lt1"/>
                </a:solidFill>
                <a:latin typeface="Candara"/>
                <a:ea typeface="Candara"/>
                <a:cs typeface="Candara"/>
                <a:sym typeface="Candara"/>
              </a:rPr>
              <a:t>4: Rollimäng „Kuhu </a:t>
            </a:r>
            <a:r>
              <a:rPr lang="et-EE" sz="2800" b="1" dirty="0" smtClean="0">
                <a:solidFill>
                  <a:schemeClr val="lt1"/>
                </a:solidFill>
                <a:latin typeface="Candara"/>
                <a:ea typeface="Candara"/>
                <a:cs typeface="Candara"/>
                <a:sym typeface="Candara"/>
              </a:rPr>
              <a:t>sa</a:t>
            </a:r>
            <a:r>
              <a:rPr lang="et-EE" sz="2800" b="1" i="0" u="none" strike="noStrike" cap="none" dirty="0" smtClean="0">
                <a:solidFill>
                  <a:schemeClr val="lt1"/>
                </a:solidFill>
                <a:latin typeface="Candara"/>
                <a:ea typeface="Candara"/>
                <a:cs typeface="Candara"/>
                <a:sym typeface="Candara"/>
              </a:rPr>
              <a:t> tahaksid reisida?“</a:t>
            </a:r>
            <a:endParaRPr lang="et-EE" sz="2800" b="0" i="0" u="none" strike="noStrike" cap="none" dirty="0">
              <a:solidFill>
                <a:schemeClr val="lt1"/>
              </a:solidFill>
              <a:latin typeface="Candara"/>
              <a:ea typeface="Candara"/>
              <a:cs typeface="Candara"/>
              <a:sym typeface="Candara"/>
            </a:endParaRPr>
          </a:p>
        </p:txBody>
      </p:sp>
      <p:sp>
        <p:nvSpPr>
          <p:cNvPr id="367" name="Google Shape;367;p25"/>
          <p:cNvSpPr txBox="1"/>
          <p:nvPr/>
        </p:nvSpPr>
        <p:spPr>
          <a:xfrm>
            <a:off x="360486" y="1359771"/>
            <a:ext cx="10911000" cy="4170332"/>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600"/>
              </a:spcBef>
              <a:spcAft>
                <a:spcPts val="0"/>
              </a:spcAft>
              <a:buClr>
                <a:srgbClr val="000000"/>
              </a:buClr>
              <a:buSzPts val="2000"/>
              <a:buFont typeface="Arial"/>
              <a:buNone/>
            </a:pPr>
            <a:r>
              <a:rPr lang="et-EE" sz="2000" b="1" i="0" u="none" strike="noStrike" cap="none" dirty="0" smtClean="0">
                <a:solidFill>
                  <a:srgbClr val="000000"/>
                </a:solidFill>
                <a:latin typeface="Candara"/>
                <a:ea typeface="Candara"/>
                <a:cs typeface="Candara"/>
                <a:sym typeface="Candara"/>
              </a:rPr>
              <a:t>Kuhu </a:t>
            </a:r>
            <a:r>
              <a:rPr lang="et-EE" sz="2000" b="1" dirty="0" smtClean="0">
                <a:latin typeface="Candara"/>
                <a:ea typeface="Candara"/>
                <a:cs typeface="Candara"/>
                <a:sym typeface="Candara"/>
              </a:rPr>
              <a:t>sa</a:t>
            </a:r>
            <a:r>
              <a:rPr lang="et-EE" sz="2000" b="1" i="0" u="none" strike="noStrike" cap="none" dirty="0" smtClean="0">
                <a:solidFill>
                  <a:srgbClr val="000000"/>
                </a:solidFill>
                <a:latin typeface="Candara"/>
                <a:ea typeface="Candara"/>
                <a:cs typeface="Candara"/>
                <a:sym typeface="Candara"/>
              </a:rPr>
              <a:t> tahaksid reisida?</a:t>
            </a:r>
            <a:endParaRPr lang="et-EE" sz="1800" b="0" i="0" u="none" strike="noStrike" cap="none" dirty="0" smtClean="0">
              <a:solidFill>
                <a:srgbClr val="000000"/>
              </a:solidFill>
              <a:sym typeface="Arial"/>
            </a:endParaRPr>
          </a:p>
          <a:p>
            <a:pPr lvl="0" algn="just">
              <a:spcBef>
                <a:spcPts val="600"/>
              </a:spcBef>
              <a:buSzPts val="2000"/>
            </a:pPr>
            <a:r>
              <a:rPr lang="et-EE" sz="2000" dirty="0" smtClean="0">
                <a:latin typeface="Candara"/>
                <a:ea typeface="Candara"/>
                <a:cs typeface="Candara"/>
                <a:sym typeface="Candara"/>
              </a:rPr>
              <a:t>Selle tegevuse puhul jagatakse rühm kaheks: 1. rühm: võõrustajad, 2. rühm: reisijad.</a:t>
            </a:r>
            <a:endParaRPr lang="et-EE" sz="1800" b="0" i="0" u="none" strike="noStrike" cap="none" dirty="0" smtClean="0">
              <a:solidFill>
                <a:srgbClr val="000000"/>
              </a:solidFill>
              <a:sym typeface="Arial"/>
            </a:endParaRPr>
          </a:p>
          <a:p>
            <a:pPr lvl="0" algn="just">
              <a:spcBef>
                <a:spcPts val="600"/>
              </a:spcBef>
              <a:buSzPts val="2000"/>
            </a:pPr>
            <a:r>
              <a:rPr lang="et-EE" sz="2000" dirty="0" smtClean="0">
                <a:latin typeface="Candara"/>
                <a:ea typeface="Candara"/>
                <a:cs typeface="Candara"/>
                <a:sym typeface="Candara"/>
              </a:rPr>
              <a:t>Iga võõrustaja näitab 4–5 pilti, mis kujutavad nende riigi kunstiteoseid või kultuuripärandit (nt Colosseum, Eiffeli torn jne). Pildikogusid on mitu.</a:t>
            </a:r>
            <a:endParaRPr lang="et-EE" sz="1800" b="0" i="0" u="none" strike="noStrike" cap="none" dirty="0" smtClean="0">
              <a:solidFill>
                <a:srgbClr val="000000"/>
              </a:solidFill>
              <a:sym typeface="Arial"/>
            </a:endParaRPr>
          </a:p>
          <a:p>
            <a:pPr marL="0" marR="0" lvl="0" indent="0" algn="just" rtl="0">
              <a:lnSpc>
                <a:spcPct val="100000"/>
              </a:lnSpc>
              <a:spcBef>
                <a:spcPts val="600"/>
              </a:spcBef>
              <a:spcAft>
                <a:spcPts val="0"/>
              </a:spcAft>
              <a:buClr>
                <a:srgbClr val="000000"/>
              </a:buClr>
              <a:buSzPts val="2000"/>
              <a:buFont typeface="Arial"/>
              <a:buNone/>
            </a:pPr>
            <a:endParaRPr lang="et-EE" sz="2000" b="0" i="0" u="none" strike="noStrike" cap="none" dirty="0" smtClean="0">
              <a:solidFill>
                <a:srgbClr val="000000"/>
              </a:solidFill>
              <a:latin typeface="Candara"/>
              <a:ea typeface="Candara"/>
              <a:cs typeface="Candara"/>
              <a:sym typeface="Candara"/>
            </a:endParaRPr>
          </a:p>
          <a:p>
            <a:pPr lvl="0" algn="just">
              <a:spcBef>
                <a:spcPts val="600"/>
              </a:spcBef>
              <a:buSzPts val="2000"/>
            </a:pPr>
            <a:r>
              <a:rPr lang="et-EE" sz="2000" dirty="0" smtClean="0">
                <a:latin typeface="Candara"/>
                <a:ea typeface="Candara"/>
                <a:cs typeface="Candara"/>
                <a:sym typeface="Candara"/>
              </a:rPr>
              <a:t>Reisijad valivad piltide hulgast selle riigi, kuhu nad sooviksid oma järgmisel reisil minna. </a:t>
            </a:r>
            <a:endParaRPr lang="et-EE" sz="1800" b="0" i="0" u="none" strike="noStrike" cap="none" dirty="0" smtClean="0">
              <a:solidFill>
                <a:srgbClr val="000000"/>
              </a:solidFill>
              <a:sym typeface="Arial"/>
            </a:endParaRPr>
          </a:p>
          <a:p>
            <a:pPr lvl="0" algn="just">
              <a:spcBef>
                <a:spcPts val="600"/>
              </a:spcBef>
              <a:buSzPts val="2000"/>
            </a:pPr>
            <a:r>
              <a:rPr lang="et-EE" sz="2000" dirty="0" smtClean="0">
                <a:latin typeface="Candara"/>
                <a:ea typeface="Candara"/>
                <a:cs typeface="Candara"/>
                <a:sym typeface="Candara"/>
              </a:rPr>
              <a:t>Valitud pildi põhjal võtavad võõrustajad reisijad justkui oma riigis vastu ning „juhatavad“ neid ringreisil, kirjeldades ja näidates oma maa loodus- ja kultuuripärandit.</a:t>
            </a:r>
          </a:p>
          <a:p>
            <a:pPr lvl="0" algn="just">
              <a:spcBef>
                <a:spcPts val="600"/>
              </a:spcBef>
              <a:buSzPts val="2000"/>
            </a:pPr>
            <a:r>
              <a:rPr lang="et-EE" sz="2000" u="sng" dirty="0" smtClean="0">
                <a:solidFill>
                  <a:schemeClr val="dk1"/>
                </a:solidFill>
                <a:latin typeface="Candara"/>
                <a:ea typeface="Candara"/>
                <a:cs typeface="Candara"/>
                <a:sym typeface="Candara"/>
              </a:rPr>
              <a:t>Vajalikud materjalid</a:t>
            </a:r>
            <a:r>
              <a:rPr lang="et-EE" sz="2000" dirty="0" smtClean="0">
                <a:solidFill>
                  <a:schemeClr val="dk1"/>
                </a:solidFill>
                <a:latin typeface="Candara"/>
                <a:ea typeface="Candara"/>
                <a:cs typeface="Candara"/>
                <a:sym typeface="Candara"/>
              </a:rPr>
              <a:t>: projektor ja ekraan, internetiühendus, valge tahvel ja markerid.</a:t>
            </a:r>
            <a:endParaRPr lang="et-EE" sz="1800" b="0" i="0" u="none" strike="noStrike" cap="none" dirty="0" smtClean="0">
              <a:solidFill>
                <a:srgbClr val="000000"/>
              </a:solidFill>
              <a:sym typeface="Arial"/>
            </a:endParaRPr>
          </a:p>
          <a:p>
            <a:pPr marL="0" marR="0" lvl="0" indent="0" algn="just" rtl="0">
              <a:lnSpc>
                <a:spcPct val="100000"/>
              </a:lnSpc>
              <a:spcBef>
                <a:spcPts val="600"/>
              </a:spcBef>
              <a:spcAft>
                <a:spcPts val="0"/>
              </a:spcAft>
              <a:buClr>
                <a:srgbClr val="000000"/>
              </a:buClr>
              <a:buSzPts val="2000"/>
              <a:buFont typeface="Arial"/>
              <a:buNone/>
            </a:pPr>
            <a:endParaRPr lang="et-EE" sz="2000" b="0" i="0" u="none" strike="noStrike" cap="none" dirty="0" smtClean="0">
              <a:solidFill>
                <a:schemeClr val="dk1"/>
              </a:solidFill>
              <a:latin typeface="Candara"/>
              <a:ea typeface="Candara"/>
              <a:cs typeface="Candara"/>
              <a:sym typeface="Candara"/>
            </a:endParaRPr>
          </a:p>
          <a:p>
            <a:pPr lvl="0" algn="just">
              <a:spcBef>
                <a:spcPts val="600"/>
              </a:spcBef>
              <a:buSzPts val="2000"/>
            </a:pPr>
            <a:r>
              <a:rPr lang="et-EE" sz="2000" dirty="0" smtClean="0">
                <a:solidFill>
                  <a:schemeClr val="dk1"/>
                </a:solidFill>
                <a:latin typeface="Candara"/>
                <a:ea typeface="Candara"/>
                <a:cs typeface="Candara"/>
                <a:sym typeface="Candara"/>
              </a:rPr>
              <a:t>See tegevus on seotud 2. õppetunniga ning kihelkonnakaardi koostamisega.</a:t>
            </a:r>
            <a:endParaRPr lang="et-EE" sz="1800" b="0" i="0" u="none" strike="noStrike" cap="none" dirty="0">
              <a:solidFill>
                <a:srgbClr val="000000"/>
              </a:solidFil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pic>
        <p:nvPicPr>
          <p:cNvPr id="372" name="Google Shape;372;p26"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373" name="Google Shape;373;p26"/>
          <p:cNvSpPr/>
          <p:nvPr/>
        </p:nvSpPr>
        <p:spPr>
          <a:xfrm>
            <a:off x="360486" y="0"/>
            <a:ext cx="10698811" cy="735918"/>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374" name="Google Shape;374;p26"/>
          <p:cNvSpPr/>
          <p:nvPr/>
        </p:nvSpPr>
        <p:spPr>
          <a:xfrm>
            <a:off x="0" y="1"/>
            <a:ext cx="10911016" cy="735918"/>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375" name="Google Shape;375;p26"/>
          <p:cNvSpPr txBox="1"/>
          <p:nvPr/>
        </p:nvSpPr>
        <p:spPr>
          <a:xfrm>
            <a:off x="0" y="89588"/>
            <a:ext cx="10911016" cy="646331"/>
          </a:xfrm>
          <a:prstGeom prst="rect">
            <a:avLst/>
          </a:prstGeom>
          <a:noFill/>
          <a:ln>
            <a:noFill/>
          </a:ln>
        </p:spPr>
        <p:txBody>
          <a:bodyPr spcFirstLastPara="1" wrap="square" lIns="91425" tIns="45700" rIns="91425" bIns="45700" anchor="t" anchorCtr="0">
            <a:spAutoFit/>
          </a:bodyPr>
          <a:lstStyle/>
          <a:p>
            <a:pPr marL="457200" lvl="1">
              <a:buSzPts val="3600"/>
            </a:pPr>
            <a:r>
              <a:rPr lang="et-EE" sz="3600" b="1" dirty="0">
                <a:solidFill>
                  <a:schemeClr val="lt1"/>
                </a:solidFill>
                <a:latin typeface="Candara"/>
                <a:ea typeface="Candara"/>
                <a:cs typeface="Candara"/>
                <a:sym typeface="Candara"/>
              </a:rPr>
              <a:t>Arutelu ja refleksioon</a:t>
            </a:r>
            <a:endParaRPr lang="et-EE" sz="3600" dirty="0">
              <a:solidFill>
                <a:schemeClr val="lt1"/>
              </a:solidFill>
              <a:latin typeface="Candara"/>
              <a:ea typeface="Candara"/>
              <a:cs typeface="Candara"/>
              <a:sym typeface="Candara"/>
            </a:endParaRPr>
          </a:p>
        </p:txBody>
      </p:sp>
      <p:sp>
        <p:nvSpPr>
          <p:cNvPr id="376" name="Google Shape;376;p26"/>
          <p:cNvSpPr txBox="1"/>
          <p:nvPr/>
        </p:nvSpPr>
        <p:spPr>
          <a:xfrm>
            <a:off x="534386" y="735918"/>
            <a:ext cx="8717190" cy="5632271"/>
          </a:xfrm>
          <a:prstGeom prst="rect">
            <a:avLst/>
          </a:prstGeom>
          <a:noFill/>
          <a:ln>
            <a:noFill/>
          </a:ln>
        </p:spPr>
        <p:txBody>
          <a:bodyPr spcFirstLastPara="1" wrap="square" lIns="91425" tIns="45700" rIns="91425" bIns="45700" anchor="t" anchorCtr="0">
            <a:spAutoFit/>
          </a:bodyPr>
          <a:lstStyle/>
          <a:p>
            <a:pPr lvl="0">
              <a:spcBef>
                <a:spcPts val="600"/>
              </a:spcBef>
              <a:buSzPts val="2000"/>
            </a:pPr>
            <a:r>
              <a:rPr lang="et-EE" sz="2000" b="1" dirty="0" smtClean="0">
                <a:latin typeface="Candara"/>
                <a:ea typeface="Candara"/>
                <a:cs typeface="Candara"/>
                <a:sym typeface="Candara"/>
              </a:rPr>
              <a:t>Küsimused rühmaaruteluks:</a:t>
            </a:r>
          </a:p>
          <a:p>
            <a:pPr marL="342900" lvl="0" indent="-342900">
              <a:spcBef>
                <a:spcPts val="600"/>
              </a:spcBef>
              <a:buClr>
                <a:schemeClr val="dk1"/>
              </a:buClr>
              <a:buSzPts val="2000"/>
              <a:buFont typeface="Candara"/>
              <a:buAutoNum type="arabicParenR"/>
            </a:pPr>
            <a:r>
              <a:rPr lang="et-EE" sz="2000" dirty="0" smtClean="0">
                <a:solidFill>
                  <a:schemeClr val="dk1"/>
                </a:solidFill>
                <a:latin typeface="Candara"/>
                <a:ea typeface="Candara"/>
                <a:cs typeface="Candara"/>
                <a:sym typeface="Candara"/>
              </a:rPr>
              <a:t>Kas oled ise kunagi kogenud suhtlusprobleeme? (nt mitmekultuurilises, kultuuridevahelises või kultuurideüleses suhtluses)</a:t>
            </a:r>
            <a:endParaRPr lang="et-EE" sz="1600" b="0" i="0" u="none" strike="noStrike" cap="none" dirty="0" smtClean="0">
              <a:solidFill>
                <a:srgbClr val="000000"/>
              </a:solidFill>
              <a:sym typeface="Arial"/>
            </a:endParaRPr>
          </a:p>
          <a:p>
            <a:pPr marL="342900" lvl="0" indent="-342900">
              <a:spcBef>
                <a:spcPts val="600"/>
              </a:spcBef>
              <a:buClr>
                <a:schemeClr val="dk1"/>
              </a:buClr>
              <a:buSzPts val="2000"/>
              <a:buFont typeface="Candara"/>
              <a:buAutoNum type="arabicParenR"/>
            </a:pPr>
            <a:r>
              <a:rPr lang="et-EE" sz="2000" dirty="0" smtClean="0">
                <a:solidFill>
                  <a:schemeClr val="dk1"/>
                </a:solidFill>
                <a:latin typeface="Candara"/>
                <a:ea typeface="Candara"/>
                <a:cs typeface="Candara"/>
                <a:sym typeface="Candara"/>
              </a:rPr>
              <a:t>Milliseid takistusi Sinu arvates suhtluses veel ette tuleb ja miks?</a:t>
            </a:r>
          </a:p>
          <a:p>
            <a:pPr marL="342900" lvl="0" indent="-342900">
              <a:spcBef>
                <a:spcPts val="600"/>
              </a:spcBef>
              <a:buClr>
                <a:schemeClr val="dk1"/>
              </a:buClr>
              <a:buSzPts val="2000"/>
              <a:buFont typeface="Candara"/>
              <a:buAutoNum type="arabicParenR"/>
            </a:pPr>
            <a:r>
              <a:rPr lang="et-EE" sz="2000" dirty="0" smtClean="0">
                <a:solidFill>
                  <a:schemeClr val="dk1"/>
                </a:solidFill>
                <a:latin typeface="Candara"/>
                <a:ea typeface="Candara"/>
                <a:cs typeface="Candara"/>
                <a:sym typeface="Candara"/>
              </a:rPr>
              <a:t>Kas Sinu arvates on kaasaegsed tehnoloogiad suhtluses pigem takistuseks või toeks?</a:t>
            </a:r>
          </a:p>
          <a:p>
            <a:pPr marL="342900" lvl="0" indent="-342900">
              <a:spcBef>
                <a:spcPts val="600"/>
              </a:spcBef>
              <a:buClr>
                <a:schemeClr val="dk1"/>
              </a:buClr>
              <a:buSzPts val="2000"/>
              <a:buFont typeface="Candara"/>
              <a:buAutoNum type="arabicParenR"/>
            </a:pPr>
            <a:r>
              <a:rPr lang="et-EE" sz="2000" dirty="0" smtClean="0">
                <a:solidFill>
                  <a:schemeClr val="dk1"/>
                </a:solidFill>
                <a:latin typeface="Candara"/>
                <a:ea typeface="Candara"/>
                <a:cs typeface="Candara"/>
                <a:sym typeface="Candara"/>
              </a:rPr>
              <a:t>Milline suhtlusviis sobib kõige paremini kultuuri- ja looduspärandi edasiandmiseks? (verbaalne, visuaalne, muusikaline jne)</a:t>
            </a:r>
          </a:p>
          <a:p>
            <a:pPr marL="342900" lvl="0" indent="-342900">
              <a:spcBef>
                <a:spcPts val="600"/>
              </a:spcBef>
              <a:buClr>
                <a:schemeClr val="dk1"/>
              </a:buClr>
              <a:buSzPts val="2000"/>
              <a:buFont typeface="Candara"/>
              <a:buAutoNum type="arabicParenR"/>
            </a:pPr>
            <a:r>
              <a:rPr lang="et-EE" sz="2000" dirty="0" smtClean="0">
                <a:solidFill>
                  <a:schemeClr val="dk1"/>
                </a:solidFill>
                <a:latin typeface="Candara"/>
                <a:ea typeface="Candara"/>
                <a:cs typeface="Candara"/>
                <a:sym typeface="Candara"/>
              </a:rPr>
              <a:t>Kas Sinu arvates on suhtlus suure vanusevahega põlvkondade vahel võimalik?</a:t>
            </a:r>
          </a:p>
          <a:p>
            <a:pPr marL="0" marR="0" lvl="0" indent="0" algn="l" rtl="0">
              <a:lnSpc>
                <a:spcPct val="100000"/>
              </a:lnSpc>
              <a:spcBef>
                <a:spcPts val="600"/>
              </a:spcBef>
              <a:spcAft>
                <a:spcPts val="0"/>
              </a:spcAft>
              <a:buClr>
                <a:srgbClr val="000000"/>
              </a:buClr>
              <a:buSzPts val="2000"/>
              <a:buFont typeface="Arial"/>
              <a:buNone/>
            </a:pPr>
            <a:r>
              <a:rPr lang="et-EE" sz="2000" b="1" i="0" u="none" strike="noStrike" cap="none" dirty="0" smtClean="0">
                <a:solidFill>
                  <a:schemeClr val="dk1"/>
                </a:solidFill>
                <a:latin typeface="Candara"/>
                <a:ea typeface="Candara"/>
                <a:cs typeface="Candara"/>
                <a:sym typeface="Candara"/>
              </a:rPr>
              <a:t>Kokkuvõte: </a:t>
            </a:r>
            <a:endParaRPr lang="et-EE" sz="1600" b="0" i="0" u="none" strike="noStrike" cap="none" dirty="0" smtClean="0">
              <a:solidFill>
                <a:srgbClr val="000000"/>
              </a:solidFill>
              <a:sym typeface="Arial"/>
            </a:endParaRPr>
          </a:p>
          <a:p>
            <a:pPr lvl="0" algn="just">
              <a:spcBef>
                <a:spcPts val="600"/>
              </a:spcBef>
              <a:buSzPts val="2000"/>
            </a:pPr>
            <a:r>
              <a:rPr lang="et-EE" sz="2000" dirty="0" smtClean="0">
                <a:solidFill>
                  <a:schemeClr val="dk1"/>
                </a:solidFill>
                <a:latin typeface="Candara"/>
                <a:ea typeface="Candara"/>
                <a:cs typeface="Candara"/>
                <a:sym typeface="Candara"/>
              </a:rPr>
              <a:t>Suhtluse tee on lõputu. Suhtlus peab pidevalt muutuma ja kohanema, et väljendada uusi mõisteid, ideid, tundeid ja emotsioone, mis on seotud muutuvate ühiskondadega. Väljakutse seisneb selles, kuidas anda edasi mineviku pärandit ja säilitada identiteeti nii, et see ei looks tõkkeid eri kultuuride vahel.</a:t>
            </a:r>
            <a:endParaRPr lang="et-EE" sz="1600" b="0" i="0" u="none" strike="noStrike" cap="none" dirty="0">
              <a:solidFill>
                <a:srgbClr val="000000"/>
              </a:solidFill>
              <a:sym typeface="Arial"/>
            </a:endParaRPr>
          </a:p>
        </p:txBody>
      </p:sp>
      <p:pic>
        <p:nvPicPr>
          <p:cNvPr id="377" name="Google Shape;377;p26"/>
          <p:cNvPicPr preferRelativeResize="0"/>
          <p:nvPr/>
        </p:nvPicPr>
        <p:blipFill rotWithShape="1">
          <a:blip r:embed="rId4">
            <a:alphaModFix/>
          </a:blip>
          <a:srcRect/>
          <a:stretch/>
        </p:blipFill>
        <p:spPr>
          <a:xfrm>
            <a:off x="8931300" y="1348600"/>
            <a:ext cx="3137951" cy="2050084"/>
          </a:xfrm>
          <a:prstGeom prst="rect">
            <a:avLst/>
          </a:prstGeom>
          <a:noFill/>
          <a:ln>
            <a:noFill/>
          </a:ln>
          <a:effectLst>
            <a:outerShdw blurRad="57150" dist="19050" dir="5400000" algn="bl" rotWithShape="0">
              <a:srgbClr val="000000">
                <a:alpha val="49803"/>
              </a:srgbClr>
            </a:outerShdw>
          </a:effectLst>
        </p:spPr>
      </p:pic>
      <p:sp>
        <p:nvSpPr>
          <p:cNvPr id="378" name="Google Shape;378;p26"/>
          <p:cNvSpPr txBox="1"/>
          <p:nvPr/>
        </p:nvSpPr>
        <p:spPr>
          <a:xfrm>
            <a:off x="9251576" y="3667760"/>
            <a:ext cx="2679712" cy="877133"/>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t-EE" sz="1200" dirty="0" smtClean="0">
                <a:latin typeface="Candara" panose="020E0502030303020204" pitchFamily="34" charset="0"/>
              </a:rPr>
              <a:t>Allikas: </a:t>
            </a:r>
            <a:r>
              <a:rPr lang="en-US" sz="1200" b="0" i="0" u="none" strike="noStrike" cap="none" dirty="0" smtClean="0">
                <a:solidFill>
                  <a:srgbClr val="000000"/>
                </a:solidFill>
                <a:latin typeface="Candara" panose="020E0502030303020204" pitchFamily="34" charset="0"/>
                <a:sym typeface="Arial"/>
              </a:rPr>
              <a:t>Freepik</a:t>
            </a:r>
            <a:r>
              <a:rPr lang="et-EE" sz="1200" dirty="0">
                <a:latin typeface="Candara" panose="020E0502030303020204" pitchFamily="34" charset="0"/>
              </a:rPr>
              <a:t> </a:t>
            </a:r>
            <a:r>
              <a:rPr lang="et-EE" sz="1200" dirty="0" smtClean="0">
                <a:latin typeface="Candara" panose="020E0502030303020204" pitchFamily="34" charset="0"/>
              </a:rPr>
              <a:t>(tasuta foto), autor:</a:t>
            </a:r>
            <a:r>
              <a:rPr lang="en-US" sz="1200" b="0" i="0" u="none" strike="noStrike" cap="none" dirty="0" smtClean="0">
                <a:solidFill>
                  <a:srgbClr val="000000"/>
                </a:solidFill>
                <a:latin typeface="Candara" panose="020E0502030303020204" pitchFamily="34" charset="0"/>
                <a:sym typeface="Arial"/>
              </a:rPr>
              <a:t> </a:t>
            </a:r>
            <a:r>
              <a:rPr lang="en-US" sz="1200" b="0" i="0" u="none" strike="noStrike" cap="none" dirty="0">
                <a:solidFill>
                  <a:srgbClr val="000000"/>
                </a:solidFill>
                <a:latin typeface="Candara" panose="020E0502030303020204" pitchFamily="34" charset="0"/>
                <a:sym typeface="Arial"/>
              </a:rPr>
              <a:t>pch.vector</a:t>
            </a:r>
            <a:endParaRPr sz="1200" b="0" i="0" u="none" strike="noStrike" cap="none" dirty="0">
              <a:solidFill>
                <a:srgbClr val="000000"/>
              </a:solidFill>
              <a:latin typeface="Candara" panose="020E0502030303020204" pitchFamily="34" charset="0"/>
              <a:sym typeface="Arial"/>
            </a:endParaRPr>
          </a:p>
          <a:p>
            <a:pPr marL="0" marR="0" lvl="0" indent="0" algn="l" rtl="0">
              <a:lnSpc>
                <a:spcPct val="100000"/>
              </a:lnSpc>
              <a:spcBef>
                <a:spcPts val="0"/>
              </a:spcBef>
              <a:spcAft>
                <a:spcPts val="0"/>
              </a:spcAft>
              <a:buClr>
                <a:srgbClr val="000000"/>
              </a:buClr>
              <a:buSzPts val="700"/>
              <a:buFont typeface="Arial"/>
              <a:buNone/>
            </a:pPr>
            <a:r>
              <a:rPr lang="en-US" sz="700" b="0" i="0" u="sng" strike="noStrike" cap="none" dirty="0">
                <a:solidFill>
                  <a:srgbClr val="0563C1"/>
                </a:solidFill>
                <a:latin typeface="Candara" panose="020E0502030303020204" pitchFamily="34" charset="0"/>
                <a:sym typeface="Arial"/>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https://www.freepik.com/free-vector/people-talking-arguing_9176206.htm#fromView=search&amp;page=1&amp;position=32&amp;uuid=9ec0301a-dddf-4d25-a241-a5349c9e3205</a:t>
            </a:r>
            <a:r>
              <a:rPr lang="en-US" sz="700" b="0" i="0" u="none" strike="noStrike" cap="none" dirty="0">
                <a:solidFill>
                  <a:srgbClr val="000000"/>
                </a:solidFill>
                <a:latin typeface="Candara" panose="020E0502030303020204" pitchFamily="34" charset="0"/>
                <a:sym typeface="Arial"/>
              </a:rPr>
              <a:t> </a:t>
            </a:r>
            <a:endParaRPr sz="700" b="0" i="0" u="none" strike="noStrike" cap="none" dirty="0">
              <a:solidFill>
                <a:srgbClr val="000000"/>
              </a:solidFill>
              <a:latin typeface="Candara" panose="020E0502030303020204" pitchFamily="34" charset="0"/>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7">
          <a:extLst>
            <a:ext uri="{FF2B5EF4-FFF2-40B4-BE49-F238E27FC236}">
              <a16:creationId xmlns:a16="http://schemas.microsoft.com/office/drawing/2014/main" xmlns="" id="{9EA4C163-C377-5F3F-82D3-4A560710F417}"/>
            </a:ext>
          </a:extLst>
        </p:cNvPr>
        <p:cNvGrpSpPr/>
        <p:nvPr/>
      </p:nvGrpSpPr>
      <p:grpSpPr>
        <a:xfrm>
          <a:off x="0" y="0"/>
          <a:ext cx="0" cy="0"/>
          <a:chOff x="0" y="0"/>
          <a:chExt cx="0" cy="0"/>
        </a:xfrm>
      </p:grpSpPr>
      <p:pic>
        <p:nvPicPr>
          <p:cNvPr id="78" name="Google Shape;78;p5" descr="A logo with a tree in the middle&#10;&#10;Description automatically generated">
            <a:extLst>
              <a:ext uri="{FF2B5EF4-FFF2-40B4-BE49-F238E27FC236}">
                <a16:creationId xmlns:a16="http://schemas.microsoft.com/office/drawing/2014/main" xmlns="" id="{45074A1D-3119-10C1-BCB2-7F9F0E0F9826}"/>
              </a:ext>
            </a:extLst>
          </p:cNvPr>
          <p:cNvPicPr preferRelativeResize="0"/>
          <p:nvPr/>
        </p:nvPicPr>
        <p:blipFill rotWithShape="1">
          <a:blip r:embed="rId4">
            <a:alphaModFix/>
          </a:blip>
          <a:srcRect/>
          <a:stretch/>
        </p:blipFill>
        <p:spPr>
          <a:xfrm>
            <a:off x="5117361" y="401642"/>
            <a:ext cx="1614744" cy="1625941"/>
          </a:xfrm>
          <a:prstGeom prst="rect">
            <a:avLst/>
          </a:prstGeom>
          <a:noFill/>
          <a:ln>
            <a:noFill/>
          </a:ln>
        </p:spPr>
      </p:pic>
      <p:sp>
        <p:nvSpPr>
          <p:cNvPr id="79" name="Google Shape;79;p5">
            <a:extLst>
              <a:ext uri="{FF2B5EF4-FFF2-40B4-BE49-F238E27FC236}">
                <a16:creationId xmlns:a16="http://schemas.microsoft.com/office/drawing/2014/main" xmlns="" id="{BE77E335-EF72-CE4C-DC9F-3366EF8DE954}"/>
              </a:ext>
            </a:extLst>
          </p:cNvPr>
          <p:cNvSpPr txBox="1"/>
          <p:nvPr/>
        </p:nvSpPr>
        <p:spPr>
          <a:xfrm>
            <a:off x="0" y="2708872"/>
            <a:ext cx="12191999" cy="523180"/>
          </a:xfrm>
          <a:prstGeom prst="rect">
            <a:avLst/>
          </a:prstGeom>
          <a:solidFill>
            <a:srgbClr val="72BC59"/>
          </a:solidFill>
          <a:ln>
            <a:noFill/>
          </a:ln>
        </p:spPr>
        <p:txBody>
          <a:bodyPr spcFirstLastPara="1" wrap="square" lIns="91425" tIns="45700" rIns="91425" bIns="45700" anchor="t" anchorCtr="0">
            <a:spAutoFit/>
          </a:bodyPr>
          <a:lstStyle/>
          <a:p>
            <a:pPr lvl="0" algn="ctr">
              <a:buSzPts val="2800"/>
            </a:pPr>
            <a:r>
              <a:rPr lang="en-US" sz="2800" dirty="0" err="1" smtClean="0">
                <a:solidFill>
                  <a:schemeClr val="bg1"/>
                </a:solidFill>
                <a:latin typeface="Candara" pitchFamily="34" charset="0"/>
              </a:rPr>
              <a:t>Aitäh</a:t>
            </a:r>
            <a:r>
              <a:rPr lang="en-US" sz="2800" dirty="0" smtClean="0">
                <a:solidFill>
                  <a:schemeClr val="bg1"/>
                </a:solidFill>
                <a:latin typeface="Candara" pitchFamily="34" charset="0"/>
              </a:rPr>
              <a:t> </a:t>
            </a:r>
            <a:r>
              <a:rPr lang="en-US" sz="2800" dirty="0" err="1" smtClean="0">
                <a:solidFill>
                  <a:schemeClr val="bg1"/>
                </a:solidFill>
                <a:latin typeface="Candara" pitchFamily="34" charset="0"/>
              </a:rPr>
              <a:t>tähelepanu</a:t>
            </a:r>
            <a:r>
              <a:rPr lang="en-US" sz="2800" dirty="0" smtClean="0">
                <a:solidFill>
                  <a:schemeClr val="bg1"/>
                </a:solidFill>
                <a:latin typeface="Candara" pitchFamily="34" charset="0"/>
              </a:rPr>
              <a:t> </a:t>
            </a:r>
            <a:r>
              <a:rPr lang="en-US" sz="2800" dirty="0" err="1" smtClean="0">
                <a:solidFill>
                  <a:schemeClr val="bg1"/>
                </a:solidFill>
                <a:latin typeface="Candara" pitchFamily="34" charset="0"/>
              </a:rPr>
              <a:t>eest</a:t>
            </a:r>
            <a:endParaRPr dirty="0">
              <a:solidFill>
                <a:schemeClr val="bg1"/>
              </a:solidFill>
              <a:latin typeface="Candara" pitchFamily="34" charset="0"/>
            </a:endParaRPr>
          </a:p>
        </p:txBody>
      </p:sp>
      <p:sp>
        <p:nvSpPr>
          <p:cNvPr id="80" name="Google Shape;80;p5">
            <a:extLst>
              <a:ext uri="{FF2B5EF4-FFF2-40B4-BE49-F238E27FC236}">
                <a16:creationId xmlns:a16="http://schemas.microsoft.com/office/drawing/2014/main" xmlns="" id="{5BC8D6D7-24F3-A431-1DB9-07722AF93252}"/>
              </a:ext>
            </a:extLst>
          </p:cNvPr>
          <p:cNvSpPr txBox="1"/>
          <p:nvPr/>
        </p:nvSpPr>
        <p:spPr>
          <a:xfrm>
            <a:off x="3048000" y="2141384"/>
            <a:ext cx="6096000"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dirty="0">
                <a:solidFill>
                  <a:srgbClr val="7F7F7F"/>
                </a:solidFill>
                <a:latin typeface="Calibri"/>
                <a:ea typeface="Calibri"/>
                <a:cs typeface="Calibri"/>
                <a:sym typeface="Calibri"/>
              </a:rPr>
              <a:t>2023-1-EE01-KA220-ADU-000150753</a:t>
            </a:r>
            <a:endParaRPr sz="1400" b="0" i="0" u="none" strike="noStrike" cap="none" dirty="0">
              <a:solidFill>
                <a:schemeClr val="dk1"/>
              </a:solidFill>
              <a:latin typeface="Times New Roman"/>
              <a:ea typeface="Times New Roman"/>
              <a:cs typeface="Times New Roman"/>
              <a:sym typeface="Times New Roman"/>
            </a:endParaRPr>
          </a:p>
        </p:txBody>
      </p:sp>
      <p:pic>
        <p:nvPicPr>
          <p:cNvPr id="84" name="Google Shape;84;p5" descr="A logo of a person holding a pen&#10;&#10;Description automatically generated">
            <a:extLst>
              <a:ext uri="{FF2B5EF4-FFF2-40B4-BE49-F238E27FC236}">
                <a16:creationId xmlns:a16="http://schemas.microsoft.com/office/drawing/2014/main" xmlns="" id="{F9D1DA8D-D4C4-7907-0694-F8605C238371}"/>
              </a:ext>
            </a:extLst>
          </p:cNvPr>
          <p:cNvPicPr preferRelativeResize="0"/>
          <p:nvPr/>
        </p:nvPicPr>
        <p:blipFill rotWithShape="1">
          <a:blip r:embed="rId5">
            <a:alphaModFix/>
          </a:blip>
          <a:srcRect/>
          <a:stretch/>
        </p:blipFill>
        <p:spPr>
          <a:xfrm>
            <a:off x="506364" y="4406422"/>
            <a:ext cx="1018108" cy="1028604"/>
          </a:xfrm>
          <a:prstGeom prst="rect">
            <a:avLst/>
          </a:prstGeom>
          <a:noFill/>
          <a:ln>
            <a:noFill/>
          </a:ln>
        </p:spPr>
      </p:pic>
      <p:sp>
        <p:nvSpPr>
          <p:cNvPr id="2" name="Google Shape;80;p5">
            <a:extLst>
              <a:ext uri="{FF2B5EF4-FFF2-40B4-BE49-F238E27FC236}">
                <a16:creationId xmlns:a16="http://schemas.microsoft.com/office/drawing/2014/main" xmlns="" id="{60AE485B-6786-A879-4B54-0B8C00087AB2}"/>
              </a:ext>
            </a:extLst>
          </p:cNvPr>
          <p:cNvSpPr txBox="1"/>
          <p:nvPr/>
        </p:nvSpPr>
        <p:spPr>
          <a:xfrm>
            <a:off x="3218507" y="3480723"/>
            <a:ext cx="6096000" cy="523180"/>
          </a:xfrm>
          <a:prstGeom prst="rect">
            <a:avLst/>
          </a:prstGeom>
          <a:noFill/>
          <a:ln>
            <a:noFill/>
          </a:ln>
        </p:spPr>
        <p:txBody>
          <a:bodyPr spcFirstLastPara="1" wrap="square" lIns="91425" tIns="45700" rIns="91425" bIns="45700" anchor="t" anchorCtr="0">
            <a:spAutoFit/>
          </a:bodyPr>
          <a:lstStyle/>
          <a:p>
            <a:pPr lvl="0" algn="ctr">
              <a:buSzPts val="1600"/>
            </a:pPr>
            <a:r>
              <a:rPr lang="en-US" sz="2800" dirty="0" err="1" smtClean="0">
                <a:solidFill>
                  <a:schemeClr val="tx2">
                    <a:lumMod val="50000"/>
                  </a:schemeClr>
                </a:solidFill>
                <a:latin typeface="Candara" pitchFamily="34" charset="0"/>
              </a:rPr>
              <a:t>Partnerid</a:t>
            </a:r>
            <a:r>
              <a:rPr lang="en-GB" sz="2800" b="1" i="0" u="none" strike="noStrike" cap="none" dirty="0" smtClean="0">
                <a:solidFill>
                  <a:schemeClr val="tx2">
                    <a:lumMod val="50000"/>
                  </a:schemeClr>
                </a:solidFill>
                <a:latin typeface="Candara" pitchFamily="34" charset="0"/>
                <a:ea typeface="Calibri"/>
                <a:cs typeface="Calibri"/>
                <a:sym typeface="Calibri"/>
              </a:rPr>
              <a:t> </a:t>
            </a:r>
            <a:endParaRPr sz="2800" b="0" i="0" u="none" strike="noStrike" cap="none" dirty="0">
              <a:solidFill>
                <a:schemeClr val="tx2">
                  <a:lumMod val="50000"/>
                </a:schemeClr>
              </a:solidFill>
              <a:latin typeface="Candara" pitchFamily="34" charset="0"/>
              <a:ea typeface="Times New Roman"/>
              <a:cs typeface="Times New Roman"/>
              <a:sym typeface="Times New Roman"/>
            </a:endParaRPr>
          </a:p>
        </p:txBody>
      </p:sp>
      <p:pic>
        <p:nvPicPr>
          <p:cNvPr id="1026" name="Picture 2" descr="A green text on a black background&#10;&#10;Description automatically generated">
            <a:extLst>
              <a:ext uri="{FF2B5EF4-FFF2-40B4-BE49-F238E27FC236}">
                <a16:creationId xmlns:a16="http://schemas.microsoft.com/office/drawing/2014/main" xmlns="" id="{3B45D439-3297-79AA-CACA-7096D6D590B0}"/>
              </a:ext>
            </a:extLst>
          </p:cNvPr>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1962338" y="4752724"/>
            <a:ext cx="1676400" cy="400050"/>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a:extLst>
              <a:ext uri="{FF2B5EF4-FFF2-40B4-BE49-F238E27FC236}">
                <a16:creationId xmlns:a16="http://schemas.microsoft.com/office/drawing/2014/main" xmlns="" id="{CEACFF9F-2E19-236D-B5DE-BA61F8D477D4}"/>
              </a:ext>
            </a:extLst>
          </p:cNvPr>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3969614" y="4704157"/>
            <a:ext cx="866775" cy="542925"/>
          </a:xfrm>
          <a:prstGeom prst="rect">
            <a:avLst/>
          </a:prstGeom>
          <a:noFill/>
          <a:extLst>
            <a:ext uri="{909E8E84-426E-40DD-AFC4-6F175D3DCCD1}">
              <a14:hiddenFill xmlns:a14="http://schemas.microsoft.com/office/drawing/2010/main" xmlns="">
                <a:solidFill>
                  <a:srgbClr val="FFFFFF"/>
                </a:solidFill>
              </a14:hiddenFill>
            </a:ext>
          </a:extLst>
        </p:spPr>
      </p:pic>
      <p:pic>
        <p:nvPicPr>
          <p:cNvPr id="1030" name="Picture 6" descr="A red bird on a green leaf&#10;&#10;Description automatically generated">
            <a:extLst>
              <a:ext uri="{FF2B5EF4-FFF2-40B4-BE49-F238E27FC236}">
                <a16:creationId xmlns:a16="http://schemas.microsoft.com/office/drawing/2014/main" xmlns="" id="{64376610-9F6A-7D97-9F5A-E9A5DBD20FBE}"/>
              </a:ext>
            </a:extLst>
          </p:cNvPr>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5167265" y="4723206"/>
            <a:ext cx="971550" cy="504825"/>
          </a:xfrm>
          <a:prstGeom prst="rect">
            <a:avLst/>
          </a:prstGeom>
          <a:noFill/>
          <a:extLst>
            <a:ext uri="{909E8E84-426E-40DD-AFC4-6F175D3DCCD1}">
              <a14:hiddenFill xmlns:a14="http://schemas.microsoft.com/office/drawing/2010/main" xmlns="">
                <a:solidFill>
                  <a:srgbClr val="FFFFFF"/>
                </a:solidFill>
              </a14:hiddenFill>
            </a:ext>
          </a:extLst>
        </p:spPr>
      </p:pic>
      <p:pic>
        <p:nvPicPr>
          <p:cNvPr id="1032" name="Picture 8" descr="Icon&#10;&#10;Description automatically generated">
            <a:extLst>
              <a:ext uri="{FF2B5EF4-FFF2-40B4-BE49-F238E27FC236}">
                <a16:creationId xmlns:a16="http://schemas.microsoft.com/office/drawing/2014/main" xmlns="" id="{787E2769-AEC9-4756-9372-748CDF945564}"/>
              </a:ext>
            </a:extLst>
          </p:cNvPr>
          <p:cNvPicPr>
            <a:picLocks noChangeAspect="1" noChangeArrowheads="1"/>
          </p:cNvPicPr>
          <p:nvPr/>
        </p:nvPicPr>
        <p:blipFill>
          <a:blip r:embed="rId9">
            <a:extLst>
              <a:ext uri="{28A0092B-C50C-407E-A947-70E740481C1C}">
                <a14:useLocalDpi xmlns:a14="http://schemas.microsoft.com/office/drawing/2010/main" xmlns="" val="0"/>
              </a:ext>
            </a:extLst>
          </a:blip>
          <a:srcRect/>
          <a:stretch>
            <a:fillRect/>
          </a:stretch>
        </p:blipFill>
        <p:spPr bwMode="auto">
          <a:xfrm>
            <a:off x="6535659" y="4630211"/>
            <a:ext cx="1257300" cy="581025"/>
          </a:xfrm>
          <a:prstGeom prst="rect">
            <a:avLst/>
          </a:prstGeom>
          <a:noFill/>
          <a:extLst>
            <a:ext uri="{909E8E84-426E-40DD-AFC4-6F175D3DCCD1}">
              <a14:hiddenFill xmlns:a14="http://schemas.microsoft.com/office/drawing/2010/main" xmlns="">
                <a:solidFill>
                  <a:srgbClr val="FFFFFF"/>
                </a:solidFill>
              </a14:hiddenFill>
            </a:ext>
          </a:extLst>
        </p:spPr>
      </p:pic>
      <p:pic>
        <p:nvPicPr>
          <p:cNvPr id="1034" name="Picture 10" descr="A building with red lights&#10;&#10;Description automatically generated">
            <a:extLst>
              <a:ext uri="{FF2B5EF4-FFF2-40B4-BE49-F238E27FC236}">
                <a16:creationId xmlns:a16="http://schemas.microsoft.com/office/drawing/2014/main" xmlns="" id="{31B41789-03F6-70DF-6C37-3B809119B07B}"/>
              </a:ext>
            </a:extLst>
          </p:cNvPr>
          <p:cNvPicPr>
            <a:picLocks noChangeAspect="1" noChangeArrowheads="1"/>
          </p:cNvPicPr>
          <p:nvPr/>
        </p:nvPicPr>
        <p:blipFill>
          <a:blip r:embed="rId10">
            <a:extLst>
              <a:ext uri="{28A0092B-C50C-407E-A947-70E740481C1C}">
                <a14:useLocalDpi xmlns:a14="http://schemas.microsoft.com/office/drawing/2010/main" xmlns="" val="0"/>
              </a:ext>
            </a:extLst>
          </a:blip>
          <a:srcRect/>
          <a:stretch>
            <a:fillRect/>
          </a:stretch>
        </p:blipFill>
        <p:spPr bwMode="auto">
          <a:xfrm>
            <a:off x="8328717" y="4619374"/>
            <a:ext cx="771525" cy="533400"/>
          </a:xfrm>
          <a:prstGeom prst="rect">
            <a:avLst/>
          </a:prstGeom>
          <a:noFill/>
          <a:extLst>
            <a:ext uri="{909E8E84-426E-40DD-AFC4-6F175D3DCCD1}">
              <a14:hiddenFill xmlns:a14="http://schemas.microsoft.com/office/drawing/2010/main" xmlns="">
                <a:solidFill>
                  <a:srgbClr val="FFFFFF"/>
                </a:solidFill>
              </a14:hiddenFill>
            </a:ext>
          </a:extLst>
        </p:spPr>
      </p:pic>
      <p:pic>
        <p:nvPicPr>
          <p:cNvPr id="1036" name="Picture 12" descr="A blue and black logo&#10;&#10;Description automatically generated">
            <a:extLst>
              <a:ext uri="{FF2B5EF4-FFF2-40B4-BE49-F238E27FC236}">
                <a16:creationId xmlns:a16="http://schemas.microsoft.com/office/drawing/2014/main" xmlns="" id="{C9B3BA7D-83AB-3CA7-81BA-35DE5F9EB790}"/>
              </a:ext>
            </a:extLst>
          </p:cNvPr>
          <p:cNvPicPr>
            <a:picLocks noChangeAspect="1" noChangeArrowheads="1"/>
          </p:cNvPicPr>
          <p:nvPr/>
        </p:nvPicPr>
        <p:blipFill>
          <a:blip r:embed="rId11">
            <a:extLst>
              <a:ext uri="{28A0092B-C50C-407E-A947-70E740481C1C}">
                <a14:useLocalDpi xmlns:a14="http://schemas.microsoft.com/office/drawing/2010/main" xmlns="" val="0"/>
              </a:ext>
            </a:extLst>
          </a:blip>
          <a:srcRect/>
          <a:stretch>
            <a:fillRect/>
          </a:stretch>
        </p:blipFill>
        <p:spPr bwMode="auto">
          <a:xfrm>
            <a:off x="9803732" y="4843604"/>
            <a:ext cx="1881904" cy="309170"/>
          </a:xfrm>
          <a:prstGeom prst="rect">
            <a:avLst/>
          </a:prstGeom>
          <a:noFill/>
          <a:extLst>
            <a:ext uri="{909E8E84-426E-40DD-AFC4-6F175D3DCCD1}">
              <a14:hiddenFill xmlns:a14="http://schemas.microsoft.com/office/drawing/2010/main" xmlns="">
                <a:solidFill>
                  <a:srgbClr val="FFFFFF"/>
                </a:solidFill>
              </a14:hiddenFill>
            </a:ext>
          </a:extLst>
        </p:spPr>
      </p:pic>
      <p:sp>
        <p:nvSpPr>
          <p:cNvPr id="15" name="Google Shape;87;p1">
            <a:extLst>
              <a:ext uri="{FF2B5EF4-FFF2-40B4-BE49-F238E27FC236}">
                <a16:creationId xmlns="" xmlns:a16="http://schemas.microsoft.com/office/drawing/2014/main" id="{9FFF2E58-2E28-BE29-B86E-1A0B409A2824}"/>
              </a:ext>
            </a:extLst>
          </p:cNvPr>
          <p:cNvSpPr txBox="1"/>
          <p:nvPr/>
        </p:nvSpPr>
        <p:spPr>
          <a:xfrm>
            <a:off x="2630156" y="6221372"/>
            <a:ext cx="7738961" cy="430847"/>
          </a:xfrm>
          <a:prstGeom prst="rect">
            <a:avLst/>
          </a:prstGeom>
          <a:noFill/>
          <a:ln>
            <a:noFill/>
          </a:ln>
        </p:spPr>
        <p:txBody>
          <a:bodyPr spcFirstLastPara="1" wrap="square" lIns="91425" tIns="45700" rIns="91425" bIns="45700" anchor="t" anchorCtr="0">
            <a:spAutoFit/>
          </a:bodyPr>
          <a:lstStyle/>
          <a:p>
            <a:pPr lvl="0" algn="just">
              <a:buSzPts val="1050"/>
            </a:pPr>
            <a:r>
              <a:rPr lang="et-EE" sz="1100" i="1" dirty="0" smtClean="0">
                <a:solidFill>
                  <a:srgbClr val="222222"/>
                </a:solidFill>
                <a:latin typeface="Calibri" panose="020F0502020204030204" pitchFamily="34" charset="0"/>
              </a:rPr>
              <a:t>Rahastanud Euroopa Liit. Käesolevas materjalis esitatud seisukohad ja arvamused on üksnes autori(te) omad ega pruugi kajastada Euroopa Liidu ega Haridus- ja Noorteameti seisukohti. Euroopa Liit ega toetuse andja ei vastuta nende eest.</a:t>
            </a:r>
            <a:endParaRPr lang="et-EE" sz="1100" b="0" i="0" u="none" strike="noStrike" cap="none" dirty="0">
              <a:solidFill>
                <a:schemeClr val="dk1"/>
              </a:solidFill>
              <a:latin typeface="Times New Roman"/>
              <a:ea typeface="Times New Roman"/>
              <a:cs typeface="Times New Roman"/>
              <a:sym typeface="Times New Roman"/>
            </a:endParaRPr>
          </a:p>
        </p:txBody>
      </p:sp>
      <p:pic>
        <p:nvPicPr>
          <p:cNvPr id="17" name="16 - Εικόνα" descr="ET_Co-fundedbytheEU_RGB_POS.png"/>
          <p:cNvPicPr>
            <a:picLocks noChangeAspect="1"/>
          </p:cNvPicPr>
          <p:nvPr/>
        </p:nvPicPr>
        <p:blipFill>
          <a:blip r:embed="rId12"/>
          <a:stretch>
            <a:fillRect/>
          </a:stretch>
        </p:blipFill>
        <p:spPr>
          <a:xfrm>
            <a:off x="408373" y="6156558"/>
            <a:ext cx="2068212" cy="519313"/>
          </a:xfrm>
          <a:prstGeom prst="rect">
            <a:avLst/>
          </a:prstGeom>
        </p:spPr>
      </p:pic>
      <p:pic>
        <p:nvPicPr>
          <p:cNvPr id="18" name="17 - Εικόνα" descr="cc-brand-1.png"/>
          <p:cNvPicPr>
            <a:picLocks noChangeAspect="1"/>
          </p:cNvPicPr>
          <p:nvPr/>
        </p:nvPicPr>
        <p:blipFill>
          <a:blip r:embed="rId13"/>
          <a:stretch>
            <a:fillRect/>
          </a:stretch>
        </p:blipFill>
        <p:spPr>
          <a:xfrm>
            <a:off x="10617693" y="6041931"/>
            <a:ext cx="1574307" cy="816069"/>
          </a:xfrm>
          <a:prstGeom prst="rect">
            <a:avLst/>
          </a:prstGeom>
        </p:spPr>
      </p:pic>
    </p:spTree>
    <p:custDataLst>
      <p:tags r:id="rId1"/>
    </p:custDataLst>
    <p:extLst>
      <p:ext uri="{BB962C8B-B14F-4D97-AF65-F5344CB8AC3E}">
        <p14:creationId xmlns:p14="http://schemas.microsoft.com/office/powerpoint/2010/main" xmlns="" val="1229119951"/>
      </p:ext>
    </p:extLst>
  </p:cSld>
  <p:clrMapOvr>
    <a:masterClrMapping/>
  </p:clrMapOvr>
  <mc:AlternateContent xmlns:mc="http://schemas.openxmlformats.org/markup-compatibility/2006">
    <mc:Choice xmlns:p14="http://schemas.microsoft.com/office/powerpoint/2010/main" xmlns="" Requires="p14">
      <p:transition spd="slow" p14:dur="3400" advClick="0" advTm="2000">
        <p14:reveal/>
      </p:transition>
    </mc:Choice>
    <mc:Fallback>
      <p:transition spd="slow" advClick="0" advTm="2000">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SLIDE_INDENT_LEVEL" val="1"/>
  <p:tag name="ISPRING_CUSTOM_TIMING_USED" val="0"/>
  <p:tag name="GENSWF_SLIDE_UID" val="{566D9898-A9F0-4ABE-A76C-E164E5C73CE1}:274"/>
</p:tagLst>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1685</TotalTime>
  <Words>788</Words>
  <Application>Microsoft Office PowerPoint</Application>
  <PresentationFormat>Προσαρμογή</PresentationFormat>
  <Paragraphs>59</Paragraphs>
  <Slides>8</Slides>
  <Notes>8</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8</vt:i4>
      </vt:variant>
    </vt:vector>
  </HeadingPairs>
  <TitlesOfParts>
    <vt:vector size="13" baseType="lpstr">
      <vt:lpstr>Arial</vt:lpstr>
      <vt:lpstr>Candara</vt:lpstr>
      <vt:lpstr>Calibri</vt:lpstr>
      <vt:lpstr>Times New Roman</vt:lpstr>
      <vt:lpstr>Office Theme</vt:lpstr>
      <vt:lpstr>Διαφάνεια 1</vt:lpstr>
      <vt:lpstr>Διαφάνεια 2</vt:lpstr>
      <vt:lpstr>Διαφάνεια 3</vt:lpstr>
      <vt:lpstr>Διαφάνεια 4</vt:lpstr>
      <vt:lpstr>Διαφάνεια 5</vt:lpstr>
      <vt:lpstr>Διαφάνεια 6</vt:lpstr>
      <vt:lpstr>Διαφάνεια 7</vt:lpstr>
      <vt:lpstr>Διαφάνεια 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Fernandez</dc:creator>
  <cp:lastModifiedBy>Νικολέττα</cp:lastModifiedBy>
  <cp:revision>163</cp:revision>
  <dcterms:created xsi:type="dcterms:W3CDTF">2024-06-10T15:48:53Z</dcterms:created>
  <dcterms:modified xsi:type="dcterms:W3CDTF">2026-05-06T19:43:38Z</dcterms:modified>
</cp:coreProperties>
</file>