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74" r:id="rId5"/>
    <p:sldId id="275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xEImJ16leXcJcVBjpnX9sL5pK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a Tamm" initials="ET" lastIdx="1" clrIdx="0">
    <p:extLst>
      <p:ext uri="{19B8F6BF-5375-455C-9EA6-DF929625EA0E}">
        <p15:presenceInfo xmlns:p15="http://schemas.microsoft.com/office/powerpoint/2012/main" xmlns="" userId="Elina Tam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094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70380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9592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2" name="Google Shape;30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83629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02685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t-EE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KOOLITUSPROGRAMM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lvl="0" algn="ctr"/>
            <a:r>
              <a:rPr lang="et-EE" sz="28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ÕPPEMOODUL 4: Kultuuridevaheline ja põlvkondadevaheline suhtlus</a:t>
            </a:r>
            <a:endParaRPr lang="et-EE" sz="28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9 - Εικόνα" descr="E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738554" y="1590682"/>
            <a:ext cx="10876084" cy="4197376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70313" y="2074783"/>
            <a:ext cx="8686801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t-EE" sz="28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2. TUND: 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 algn="ctr">
              <a:spcBef>
                <a:spcPts val="1200"/>
              </a:spcBef>
              <a:buSzPts val="2800"/>
            </a:pPr>
            <a:r>
              <a:rPr lang="et-EE" sz="28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Kihelkonnakaardid kui kultuuri- ja looduspärandi avastamise vahend erinevuste esiletõstmise kaudu</a:t>
            </a:r>
            <a:endParaRPr lang="et-EE" sz="2800" b="1" i="0" u="none" strike="noStrike" cap="none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2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</a:t>
            </a:r>
            <a:r>
              <a:rPr lang="et-EE" sz="3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aktiivne tegevus</a:t>
            </a:r>
            <a:endParaRPr lang="et-EE"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52"/>
          <p:cNvSpPr txBox="1"/>
          <p:nvPr/>
        </p:nvSpPr>
        <p:spPr>
          <a:xfrm>
            <a:off x="254524" y="784565"/>
            <a:ext cx="10836735" cy="97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8" lvl="0" indent="-33338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t-EE" sz="2400" dirty="0" smtClean="0">
                <a:solidFill>
                  <a:srgbClr val="548135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Selles tegevuses jagatakse rühm vähemalt kaheks alarühmaks. Võimaluse korral moodustage mittehomogeensed rühmad: </a:t>
            </a:r>
            <a:r>
              <a:rPr lang="en-US" sz="2400" dirty="0" smtClean="0">
                <a:solidFill>
                  <a:srgbClr val="548135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segiläbi </a:t>
            </a:r>
            <a:r>
              <a:rPr lang="et-EE" sz="2400" dirty="0" smtClean="0">
                <a:solidFill>
                  <a:srgbClr val="548135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mehed ja naised, noored ja vanemad, kohalikud elanikud ja uued kogukonnaliikmed.</a:t>
            </a:r>
            <a:endParaRPr lang="et-EE" sz="2400" b="0" i="1" u="none" strike="noStrike" cap="none" dirty="0">
              <a:solidFill>
                <a:srgbClr val="548135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2"/>
          <p:cNvSpPr/>
          <p:nvPr/>
        </p:nvSpPr>
        <p:spPr>
          <a:xfrm>
            <a:off x="258427" y="1797529"/>
            <a:ext cx="1096685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1200"/>
              </a:spcBef>
              <a:buSzPts val="2000"/>
            </a:pPr>
            <a:r>
              <a:rPr lang="et-EE" sz="2000" b="1" dirty="0" smtClean="0">
                <a:latin typeface="Candara"/>
                <a:ea typeface="Candara"/>
                <a:cs typeface="Candara"/>
                <a:sym typeface="Candara"/>
              </a:rPr>
              <a:t>Koostame koos kihelkonnakaarte</a:t>
            </a:r>
          </a:p>
          <a:p>
            <a:pPr lvl="0">
              <a:spcBef>
                <a:spcPts val="1200"/>
              </a:spcBef>
              <a:buSzPts val="2000"/>
            </a:pP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Võtame ette 3. õppemooduli 1. tunni käigus valminud kaardid ja analüüsime neid. Valime elemendid, mida soovime kaardile kanda, et tõsta esile kohalikku pärandit: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– monumentaalne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– arhitektuuriline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– arheoloogiline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– looduslik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– gastronoomiline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t-EE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t-EE" sz="20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just">
              <a:buSzPts val="2000"/>
            </a:pP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Valime ka materjalid, mida soovime kasutada: fotod, joonistused, legendid, lood, retseptid, ajaloolised andmed jne.</a:t>
            </a:r>
          </a:p>
          <a:p>
            <a:pPr lvl="0" algn="just">
              <a:buSzPts val="2000"/>
            </a:pPr>
            <a:endParaRPr lang="et-EE" sz="2000" b="0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just">
              <a:buSzPts val="2000"/>
            </a:pP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Tuletame meelde küsimused, mida peame endal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e 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kihelkonnakaardi koostamisel</a:t>
            </a:r>
            <a:r>
              <a:rPr lang="en-US" sz="2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smtClean="0">
                <a:latin typeface="Candara"/>
                <a:ea typeface="Candara"/>
                <a:cs typeface="Candara"/>
                <a:sym typeface="Candara"/>
              </a:rPr>
              <a:t>esitama</a:t>
            </a:r>
            <a:r>
              <a:rPr lang="et-EE" sz="2000" dirty="0" smtClean="0">
                <a:latin typeface="Candara"/>
                <a:ea typeface="Candara"/>
                <a:cs typeface="Candara"/>
                <a:sym typeface="Candara"/>
              </a:rPr>
              <a:t>. Lisaks küsigem ka: kas arvestame erinevaid vaatenurki? kas võtame arvesse arvamuste ja kogemuste erinevust nende seas, kes selles kohalikus keskkonnas elavad (erinevad põlvkonnad, erinevad kultuurid)?</a:t>
            </a:r>
            <a:endParaRPr lang="et-EE" sz="20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t-EE" sz="3600" b="1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Arutelu ja refleksioon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640498" y="962775"/>
            <a:ext cx="8197200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457200">
              <a:spcBef>
                <a:spcPts val="600"/>
              </a:spcBef>
              <a:buSzPts val="2400"/>
              <a:buAutoNum type="arabicParenR"/>
            </a:pPr>
            <a:r>
              <a:rPr lang="et-EE" sz="2400" dirty="0" smtClean="0">
                <a:latin typeface="Candara"/>
                <a:ea typeface="Candara"/>
                <a:cs typeface="Candara"/>
                <a:sym typeface="Candara"/>
              </a:rPr>
              <a:t>Palun võtke kokku peamised punktid, mida me arutasime.</a:t>
            </a:r>
            <a:br>
              <a:rPr lang="et-EE" sz="2400" dirty="0" smtClean="0">
                <a:latin typeface="Candara"/>
                <a:ea typeface="Candara"/>
                <a:cs typeface="Candara"/>
                <a:sym typeface="Candara"/>
              </a:rPr>
            </a:br>
            <a:endParaRPr lang="et-EE" sz="2400" dirty="0" smtClean="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457200">
              <a:spcBef>
                <a:spcPts val="600"/>
              </a:spcBef>
              <a:buSzPts val="2400"/>
              <a:buAutoNum type="arabicParenR"/>
            </a:pPr>
            <a:r>
              <a:rPr lang="et-EE" sz="2400" dirty="0" smtClean="0">
                <a:latin typeface="Candara"/>
                <a:ea typeface="Candara"/>
                <a:cs typeface="Candara"/>
                <a:sym typeface="Candara"/>
              </a:rPr>
              <a:t>Arutleme, kuidas esitleda meie loodud kaarte kohalikule kogukonnale: kas ja kuidas peaksime korraldama ürituse? Keda tuleks kaasata? Milline oleks sobivaim koht (konverentsiruum, vallamaja, kool)?</a:t>
            </a:r>
            <a:br>
              <a:rPr lang="et-EE" sz="2400" dirty="0" smtClean="0">
                <a:latin typeface="Candara"/>
                <a:ea typeface="Candara"/>
                <a:cs typeface="Candara"/>
                <a:sym typeface="Candara"/>
              </a:rPr>
            </a:br>
            <a:endParaRPr lang="et-EE" sz="2400" dirty="0" smtClean="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457200">
              <a:spcBef>
                <a:spcPts val="600"/>
              </a:spcBef>
              <a:buSzPts val="2400"/>
              <a:buAutoNum type="arabicParenR"/>
            </a:pPr>
            <a:r>
              <a:rPr lang="et-EE" sz="2400" dirty="0" smtClean="0">
                <a:latin typeface="Candara"/>
                <a:ea typeface="Candara"/>
                <a:cs typeface="Candara"/>
                <a:sym typeface="Candara"/>
              </a:rPr>
              <a:t>Palun avaldage oma arvamust tunni sisu ja tegevuste kohta.</a:t>
            </a:r>
          </a:p>
        </p:txBody>
      </p:sp>
      <p:pic>
        <p:nvPicPr>
          <p:cNvPr id="318" name="Google Shape;3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19" name="Google Shape;319;p26"/>
          <p:cNvSpPr txBox="1"/>
          <p:nvPr/>
        </p:nvSpPr>
        <p:spPr>
          <a:xfrm>
            <a:off x="8931288" y="3605450"/>
            <a:ext cx="30000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t-EE" sz="1200" dirty="0" smtClean="0">
                <a:latin typeface="Candara" panose="020E0502030303020204" pitchFamily="34" charset="0"/>
              </a:rPr>
              <a:t>Allikas:</a:t>
            </a:r>
            <a:r>
              <a:rPr lang="et-EE" sz="1200" b="0" i="0" u="none" strike="noStrike" cap="none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</a:rPr>
              <a:t> Freepik, tasuta foto, autor: pch.vector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t-EE" sz="700" b="0" i="0" u="sng" strike="noStrike" cap="none" dirty="0" smtClean="0">
                <a:solidFill>
                  <a:srgbClr val="0563C1"/>
                </a:solidFill>
                <a:latin typeface="Candara" panose="020E0502030303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t-EE" sz="700" b="0" i="0" u="none" strike="noStrike" cap="none" dirty="0" smtClean="0">
                <a:solidFill>
                  <a:srgbClr val="000000"/>
                </a:solidFill>
                <a:latin typeface="Candara" panose="020E0502030303020204" pitchFamily="34" charset="0"/>
                <a:sym typeface="Arial"/>
              </a:rPr>
              <a:t> </a:t>
            </a:r>
            <a:endParaRPr lang="et-EE" sz="700" b="0" i="0" u="none" strike="noStrike" cap="none" dirty="0">
              <a:solidFill>
                <a:srgbClr val="000000"/>
              </a:solidFill>
              <a:latin typeface="Candara" panose="020E0502030303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Aitäh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tähelepanu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eest</a:t>
            </a:r>
            <a:endParaRPr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Partnerid</a:t>
            </a:r>
            <a:r>
              <a:rPr lang="en-GB" sz="2800" b="1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E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266</Words>
  <Application>Microsoft Office PowerPoint</Application>
  <PresentationFormat>Προσαρμογή</PresentationFormat>
  <Paragraphs>27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lastModifiedBy>Νικολέττα</cp:lastModifiedBy>
  <cp:revision>49</cp:revision>
  <dcterms:created xsi:type="dcterms:W3CDTF">2024-06-10T15:48:53Z</dcterms:created>
  <dcterms:modified xsi:type="dcterms:W3CDTF">2026-05-06T19:42:07Z</dcterms:modified>
</cp:coreProperties>
</file>