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Cambria Math" pitchFamily="18"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xEImJ16leXcJcVBjpnX9sL5pK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a Tamm" initials="ET" lastIdx="1" clrIdx="0">
    <p:extLst>
      <p:ext uri="{19B8F6BF-5375-455C-9EA6-DF929625EA0E}">
        <p15:presenceInfo xmlns:p15="http://schemas.microsoft.com/office/powerpoint/2012/main" xmlns="" userId="Elina Ta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2490943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70380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1" name="Google Shape;1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892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21719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0077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583925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902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1" name="Google Shape;22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84843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54292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3" name="Google Shape;29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3355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9592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 name="Google Shape;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37879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48246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6" name="Google Shape;1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9089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7" name="Google Shape;1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9000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50459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26971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15988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2" name="Google Shape;82;p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t-EE" sz="2800" b="1" dirty="0" smtClean="0">
                <a:solidFill>
                  <a:srgbClr val="FFFFFF"/>
                </a:solidFill>
                <a:latin typeface="Candara"/>
                <a:ea typeface="Candara"/>
                <a:cs typeface="Candara"/>
                <a:sym typeface="Candara"/>
              </a:rPr>
              <a:t>KOOLITUSPROGRAMM</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t-EE" sz="2800" b="1" dirty="0" smtClean="0">
                <a:solidFill>
                  <a:srgbClr val="FFFFFF"/>
                </a:solidFill>
                <a:latin typeface="Candara"/>
                <a:ea typeface="Candara"/>
                <a:cs typeface="Candara"/>
                <a:sym typeface="Candara"/>
              </a:rPr>
              <a:t>ÕPPEMOODUL 4: Kultuuridevaheline ja põlvkondadevaheline suhtlus</a:t>
            </a:r>
            <a:endParaRPr lang="et-EE" sz="2800" b="1" dirty="0">
              <a:solidFill>
                <a:srgbClr val="FFFFFF"/>
              </a:solidFill>
              <a:latin typeface="Candara"/>
              <a:ea typeface="Candara"/>
              <a:cs typeface="Candara"/>
              <a:sym typeface="Candara"/>
            </a:endParaRPr>
          </a:p>
        </p:txBody>
      </p:sp>
      <p:sp>
        <p:nvSpPr>
          <p:cNvPr id="83" name="Google Shape;83;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4" name="Google Shape;174;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5" name="Google Shape;175;p4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Kihelkonnakaart</a:t>
            </a:r>
          </a:p>
        </p:txBody>
      </p:sp>
      <p:sp>
        <p:nvSpPr>
          <p:cNvPr id="176" name="Google Shape;176;p45"/>
          <p:cNvSpPr/>
          <p:nvPr/>
        </p:nvSpPr>
        <p:spPr>
          <a:xfrm>
            <a:off x="282804" y="848413"/>
            <a:ext cx="11057641"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dirty="0" smtClean="0">
                <a:solidFill>
                  <a:srgbClr val="385623"/>
                </a:solidFill>
                <a:latin typeface="Candara"/>
                <a:ea typeface="Candara"/>
                <a:cs typeface="Candara"/>
                <a:sym typeface="Candara"/>
              </a:rPr>
              <a:t>Miks just kihelkonnakaardid?</a:t>
            </a:r>
            <a:endParaRPr lang="et-EE" sz="1400" b="0" i="0" u="none" strike="noStrike" cap="none" dirty="0" smtClean="0">
              <a:solidFill>
                <a:srgbClr val="000000"/>
              </a:solidFill>
              <a:sym typeface="Arial"/>
            </a:endParaRPr>
          </a:p>
          <a:p>
            <a:pPr marL="0" marR="0" lvl="0" indent="0" algn="l" rtl="0">
              <a:lnSpc>
                <a:spcPct val="100000"/>
              </a:lnSpc>
              <a:spcBef>
                <a:spcPts val="0"/>
              </a:spcBef>
              <a:spcAft>
                <a:spcPts val="0"/>
              </a:spcAft>
              <a:buClr>
                <a:srgbClr val="000000"/>
              </a:buClr>
              <a:buSzPts val="2000"/>
              <a:buFont typeface="Arial"/>
              <a:buNone/>
            </a:pPr>
            <a:r>
              <a:rPr lang="et-EE" sz="2000" b="0" i="0" u="none" strike="noStrike" cap="none" dirty="0" smtClean="0">
                <a:solidFill>
                  <a:schemeClr val="dk1"/>
                </a:solidFill>
                <a:latin typeface="Candara"/>
                <a:ea typeface="Candara"/>
                <a:cs typeface="Candara"/>
                <a:sym typeface="Candara"/>
              </a:rPr>
              <a:t>Palun vaadake: </a:t>
            </a:r>
            <a:r>
              <a:rPr lang="et-EE" sz="1600" b="0" i="0" u="sng" strike="noStrike" cap="none" dirty="0" smtClean="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t-EE" sz="1600" b="0" i="0" u="sng" strike="noStrike" cap="none" dirty="0" smtClean="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lang="et-EE" sz="2000" b="1" i="0" u="none" strike="noStrike" cap="none" dirty="0" smtClean="0">
              <a:solidFill>
                <a:srgbClr val="385623"/>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r>
              <a:rPr lang="et-EE" sz="2000" i="1" dirty="0" smtClean="0">
                <a:latin typeface="Candara"/>
                <a:ea typeface="Candara"/>
                <a:cs typeface="Candara"/>
                <a:sym typeface="Candara"/>
              </a:rPr>
              <a:t>Kihelkonnakaardi loomine tähendab kogukonna väärtuste ühist väljendamist ning sammude astumist aktiivse osaluse suunas – see tähendab oma elukeskkonna enda kätte võtmist.</a:t>
            </a:r>
          </a:p>
          <a:p>
            <a:pPr marL="0" marR="0" lvl="0" indent="0" algn="just" rtl="0">
              <a:lnSpc>
                <a:spcPct val="100000"/>
              </a:lnSpc>
              <a:spcBef>
                <a:spcPts val="0"/>
              </a:spcBef>
              <a:spcAft>
                <a:spcPts val="0"/>
              </a:spcAft>
              <a:buClr>
                <a:srgbClr val="000000"/>
              </a:buClr>
              <a:buSzPts val="2000"/>
              <a:buFont typeface="Arial"/>
              <a:buNone/>
            </a:pPr>
            <a:r>
              <a:rPr lang="et-EE" sz="2000" i="1" dirty="0" smtClean="0">
                <a:latin typeface="Candara"/>
                <a:ea typeface="Candara"/>
                <a:cs typeface="Candara"/>
                <a:sym typeface="Candara"/>
              </a:rPr>
              <a:t>Fookus on kohalikkusel – kõige väiksemal areenil, kus elu tegelikult aset leiab. See on territoorium, mille suhtes tunned kuuluvust, mis on Sulle tähenduslik, mille kohta Sul on teadmisi ja mille puhul tekivad kergesti hoolivus ja kaitsetahe. See on naabruskond, mida Sa tunned ja mis </a:t>
            </a:r>
            <a:r>
              <a:rPr lang="en-US" sz="2000" i="1" dirty="0" smtClean="0">
                <a:latin typeface="Candara"/>
                <a:ea typeface="Candara"/>
                <a:cs typeface="Candara"/>
                <a:sym typeface="Candara"/>
              </a:rPr>
              <a:t>on </a:t>
            </a:r>
            <a:r>
              <a:rPr lang="et-EE" sz="2000" i="1" dirty="0" smtClean="0">
                <a:latin typeface="Candara"/>
                <a:ea typeface="Candara"/>
                <a:cs typeface="Candara"/>
                <a:sym typeface="Candara"/>
              </a:rPr>
              <a:t>mingil moel Sind ennast kujundanud.</a:t>
            </a:r>
          </a:p>
          <a:p>
            <a:pPr lvl="0" algn="just">
              <a:buSzPts val="2000"/>
            </a:pPr>
            <a:r>
              <a:rPr lang="et-EE" sz="2000" i="1" dirty="0" smtClean="0">
                <a:latin typeface="Candara"/>
                <a:ea typeface="Candara"/>
                <a:cs typeface="Candara"/>
                <a:sym typeface="Candara"/>
              </a:rPr>
              <a:t>Oma koha tundmine, aktiivne osalemine</a:t>
            </a:r>
            <a:r>
              <a:rPr lang="en-US" sz="2000" i="1" dirty="0" smtClean="0">
                <a:latin typeface="Candara"/>
                <a:ea typeface="Candara"/>
                <a:cs typeface="Candara"/>
                <a:sym typeface="Candara"/>
              </a:rPr>
              <a:t> </a:t>
            </a:r>
            <a:r>
              <a:rPr lang="et-EE" sz="2000" i="1" dirty="0">
                <a:latin typeface="Candara"/>
                <a:ea typeface="Candara"/>
                <a:cs typeface="Candara"/>
                <a:sym typeface="Candara"/>
              </a:rPr>
              <a:t>selle eest </a:t>
            </a:r>
            <a:r>
              <a:rPr lang="et-EE" sz="2000" i="1" dirty="0" smtClean="0">
                <a:latin typeface="Candara"/>
                <a:ea typeface="Candara"/>
                <a:cs typeface="Candara"/>
                <a:sym typeface="Candara"/>
              </a:rPr>
              <a:t>hoolitsemises, tarkuse edasiandmine ning avatus uutele ideedele, inimestele, arengule ja muutustele – kooskõlas looduse ja kultuuriga, mis on selle koha siiani kandnud – võib </a:t>
            </a:r>
            <a:r>
              <a:rPr lang="en-US" sz="2000" i="1" dirty="0" smtClean="0">
                <a:latin typeface="Candara"/>
                <a:ea typeface="Candara"/>
                <a:cs typeface="Candara"/>
                <a:sym typeface="Candara"/>
              </a:rPr>
              <a:t>tekitada</a:t>
            </a:r>
            <a:r>
              <a:rPr lang="et-EE" sz="2000" i="1" dirty="0" smtClean="0">
                <a:latin typeface="Candara"/>
                <a:ea typeface="Candara"/>
                <a:cs typeface="Candara"/>
                <a:sym typeface="Candara"/>
              </a:rPr>
              <a:t> ka eriarvamusi. Kuid vestl</a:t>
            </a:r>
            <a:r>
              <a:rPr lang="en-US" sz="2000" i="1" dirty="0" err="1" smtClean="0">
                <a:latin typeface="Candara"/>
                <a:ea typeface="Candara"/>
                <a:cs typeface="Candara"/>
                <a:sym typeface="Candara"/>
              </a:rPr>
              <a:t>emine</a:t>
            </a:r>
            <a:r>
              <a:rPr lang="et-EE" sz="2000" i="1" dirty="0" smtClean="0">
                <a:latin typeface="Candara"/>
                <a:ea typeface="Candara"/>
                <a:cs typeface="Candara"/>
                <a:sym typeface="Candara"/>
              </a:rPr>
              <a:t>, sallivus ja mälestuste edasiandmine on tsiviliseeriva jõuga.</a:t>
            </a:r>
          </a:p>
          <a:p>
            <a:pPr marL="0" marR="0" lvl="0" indent="0" algn="just" rtl="0">
              <a:lnSpc>
                <a:spcPct val="100000"/>
              </a:lnSpc>
              <a:spcBef>
                <a:spcPts val="0"/>
              </a:spcBef>
              <a:spcAft>
                <a:spcPts val="0"/>
              </a:spcAft>
              <a:buClr>
                <a:srgbClr val="000000"/>
              </a:buClr>
              <a:buSzPts val="2000"/>
              <a:buFont typeface="Arial"/>
              <a:buNone/>
            </a:pPr>
            <a:r>
              <a:rPr lang="et-EE" sz="2000" i="1" dirty="0" smtClean="0">
                <a:latin typeface="Candara"/>
                <a:ea typeface="Candara"/>
                <a:cs typeface="Candara"/>
                <a:sym typeface="Candara"/>
              </a:rPr>
              <a:t>Milliseid teadmiste vorme me ka tulevikus ei vajaks, peavad inimlikkus ja kujutlusvõime nende korraldamisel olema esmatähtsad.</a:t>
            </a:r>
          </a:p>
          <a:p>
            <a:pPr marL="0" marR="0" lvl="0" indent="0" algn="just" rtl="0">
              <a:lnSpc>
                <a:spcPct val="100000"/>
              </a:lnSpc>
              <a:spcBef>
                <a:spcPts val="0"/>
              </a:spcBef>
              <a:spcAft>
                <a:spcPts val="0"/>
              </a:spcAft>
              <a:buClr>
                <a:srgbClr val="000000"/>
              </a:buClr>
              <a:buSzPts val="2000"/>
              <a:buFont typeface="Arial"/>
              <a:buNone/>
            </a:pPr>
            <a:r>
              <a:rPr lang="et-EE" sz="2000" i="1" dirty="0" smtClean="0">
                <a:latin typeface="Candara"/>
                <a:ea typeface="Candara"/>
                <a:cs typeface="Candara"/>
                <a:sym typeface="Candara"/>
              </a:rPr>
              <a:t>Kihelkonnakaarti luues saavad inimesed kokku, et paika panna raamistik, milles nad soovivad oma elukeskkonda näha; tuua esile see, mis on neile oluline; ning leida julgus rääkida kire ja veendumusega sellest, miks see kõik on tähtis.</a:t>
            </a:r>
            <a:endParaRPr lang="et-EE" sz="1400" b="0" i="0" u="none" strike="noStrike" cap="none" dirty="0">
              <a:solidFill>
                <a:srgbClr val="000000"/>
              </a:solidFil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2" name="Google Shape;182;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3" name="Google Shape;183;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dirty="0" smtClean="0">
                <a:solidFill>
                  <a:schemeClr val="lt1"/>
                </a:solidFill>
                <a:latin typeface="Candara"/>
                <a:ea typeface="Candara"/>
                <a:cs typeface="Candara"/>
                <a:sym typeface="Candara"/>
              </a:rPr>
              <a:t>Kihelkonnakaardi koostamine</a:t>
            </a:r>
            <a:endParaRPr lang="et-EE" sz="3600" b="1" i="0" u="none" strike="noStrike" cap="none" dirty="0">
              <a:solidFill>
                <a:schemeClr val="lt1"/>
              </a:solidFill>
              <a:latin typeface="Candara"/>
              <a:ea typeface="Candara"/>
              <a:cs typeface="Candara"/>
              <a:sym typeface="Candara"/>
            </a:endParaRPr>
          </a:p>
        </p:txBody>
      </p:sp>
      <p:pic>
        <p:nvPicPr>
          <p:cNvPr id="184" name="Google Shape;184;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
        <p:nvSpPr>
          <p:cNvPr id="185" name="Google Shape;185;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t-EE" dirty="0" smtClean="0">
                <a:latin typeface="Candara" panose="020E0502030303020204" pitchFamily="34" charset="0"/>
                <a:ea typeface="Calibri"/>
                <a:cs typeface="Calibri"/>
                <a:sym typeface="Calibri"/>
              </a:rPr>
              <a:t>Pilt:</a:t>
            </a:r>
            <a:r>
              <a:rPr lang="et-EE" sz="1400" b="0" i="0" u="none" strike="noStrike" cap="none" dirty="0" smtClean="0">
                <a:solidFill>
                  <a:srgbClr val="000000"/>
                </a:solidFill>
                <a:latin typeface="Candara" panose="020E0502030303020204" pitchFamily="34" charset="0"/>
                <a:ea typeface="Calibri"/>
                <a:cs typeface="Calibri"/>
                <a:sym typeface="Calibri"/>
              </a:rPr>
              <a:t> https://www.commonground.org.uk/places-people-parish-maps-%e2%80%a8by-sue-clifford/</a:t>
            </a:r>
            <a:endParaRPr lang="et-EE" sz="1400" b="0" i="0" u="none" strike="noStrike" cap="none" dirty="0">
              <a:solidFill>
                <a:srgbClr val="000000"/>
              </a:solidFill>
              <a:latin typeface="Candara" panose="020E0502030303020204" pitchFamily="34" charset="0"/>
              <a:ea typeface="Calibri"/>
              <a:cs typeface="Calibri"/>
              <a:sym typeface="Calibri"/>
            </a:endParaRPr>
          </a:p>
        </p:txBody>
      </p:sp>
      <p:sp>
        <p:nvSpPr>
          <p:cNvPr id="186" name="Google Shape;186;p46"/>
          <p:cNvSpPr/>
          <p:nvPr/>
        </p:nvSpPr>
        <p:spPr>
          <a:xfrm>
            <a:off x="6583051" y="984230"/>
            <a:ext cx="4927076" cy="3785611"/>
          </a:xfrm>
          <a:prstGeom prst="rect">
            <a:avLst/>
          </a:prstGeom>
          <a:noFill/>
          <a:ln>
            <a:noFill/>
          </a:ln>
        </p:spPr>
        <p:txBody>
          <a:bodyPr spcFirstLastPara="1" wrap="square" lIns="91425" tIns="45700" rIns="91425" bIns="45700" anchor="t" anchorCtr="0">
            <a:spAutoFit/>
          </a:bodyPr>
          <a:lstStyle/>
          <a:p>
            <a:pPr lvl="0">
              <a:buSzPts val="2400"/>
            </a:pPr>
            <a:r>
              <a:rPr lang="en-US" sz="2400" dirty="0" smtClean="0">
                <a:latin typeface="Candara" panose="020E0502030303020204" pitchFamily="34" charset="0"/>
                <a:ea typeface="Cambria Math" panose="02040503050406030204" pitchFamily="18" charset="0"/>
                <a:cs typeface="Candara"/>
                <a:sym typeface="Candara"/>
              </a:rPr>
              <a:t>Niisiis, </a:t>
            </a:r>
            <a:r>
              <a:rPr lang="et-EE" sz="2400" dirty="0" smtClean="0">
                <a:latin typeface="Candara" panose="020E0502030303020204" pitchFamily="34" charset="0"/>
                <a:ea typeface="Cambria Math" panose="02040503050406030204" pitchFamily="18" charset="0"/>
                <a:cs typeface="Candara"/>
                <a:sym typeface="Candara"/>
              </a:rPr>
              <a:t>kihelkonnakaart</a:t>
            </a:r>
            <a:r>
              <a:rPr lang="en-US" sz="2400" dirty="0" smtClean="0">
                <a:latin typeface="Candara" panose="020E0502030303020204" pitchFamily="34" charset="0"/>
                <a:ea typeface="Cambria Math" panose="02040503050406030204" pitchFamily="18" charset="0"/>
                <a:cs typeface="Candara"/>
                <a:sym typeface="Candara"/>
              </a:rPr>
              <a:t> </a:t>
            </a:r>
            <a:r>
              <a:rPr lang="et-EE" sz="2400" dirty="0">
                <a:latin typeface="Candara" panose="020E0502030303020204" pitchFamily="34" charset="0"/>
                <a:ea typeface="Cambria Math" panose="02040503050406030204" pitchFamily="18" charset="0"/>
                <a:cs typeface="Candara"/>
                <a:sym typeface="Candara"/>
              </a:rPr>
              <a:t>koostatakse </a:t>
            </a:r>
            <a:r>
              <a:rPr lang="et-EE" sz="2400" dirty="0" smtClean="0">
                <a:latin typeface="Candara" panose="020E0502030303020204" pitchFamily="34" charset="0"/>
                <a:ea typeface="Cambria Math" panose="02040503050406030204" pitchFamily="18" charset="0"/>
                <a:cs typeface="Candara"/>
                <a:sym typeface="Candara"/>
              </a:rPr>
              <a:t>rühmatööna – või täpsemalt öeldes: kogukonnatööna.</a:t>
            </a:r>
          </a:p>
          <a:p>
            <a:pPr lvl="0">
              <a:buSzPts val="2400"/>
            </a:pPr>
            <a:endParaRPr lang="et-EE" sz="2400" dirty="0" smtClean="0">
              <a:latin typeface="Candara" panose="020E0502030303020204" pitchFamily="34" charset="0"/>
              <a:ea typeface="Cambria Math" panose="02040503050406030204" pitchFamily="18" charset="0"/>
              <a:cs typeface="Candara"/>
              <a:sym typeface="Candara"/>
            </a:endParaRPr>
          </a:p>
          <a:p>
            <a:pPr lvl="0">
              <a:buSzPts val="2400"/>
            </a:pPr>
            <a:r>
              <a:rPr lang="et-EE" sz="2400" dirty="0" smtClean="0">
                <a:latin typeface="Candara" panose="020E0502030303020204" pitchFamily="34" charset="0"/>
                <a:ea typeface="Cambria Math" panose="02040503050406030204" pitchFamily="18" charset="0"/>
                <a:cs typeface="Candara"/>
                <a:sym typeface="Candara"/>
              </a:rPr>
              <a:t>Piirkonna elanikke (nii kohalikke kui ka uusi elanikke, noori ja vanu) saab kaasata kas otseselt kaardi loomisesse või intervjuude kaudu, et koguda teadmisi paiga ajaloo, legendide, vajaduste jms kohta.</a:t>
            </a:r>
            <a:endParaRPr lang="et-EE" sz="2400" b="0" i="0" u="none" strike="noStrike" cap="none" dirty="0">
              <a:solidFill>
                <a:srgbClr val="000000"/>
              </a:solidFill>
              <a:latin typeface="Candara" panose="020E0502030303020204" pitchFamily="34" charset="0"/>
              <a:ea typeface="Cambria Math" panose="02040503050406030204" pitchFamily="18" charset="0"/>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2" name="Google Shape;192;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3" name="Google Shape;193;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Kihelkonnakaardi koostamine</a:t>
            </a:r>
          </a:p>
        </p:txBody>
      </p:sp>
      <p:pic>
        <p:nvPicPr>
          <p:cNvPr id="194" name="Google Shape;194;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195" name="Google Shape;195;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196" name="Google Shape;196;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97" name="Google Shape;197;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
        <p:nvSpPr>
          <p:cNvPr id="198" name="Google Shape;198;p47"/>
          <p:cNvSpPr/>
          <p:nvPr/>
        </p:nvSpPr>
        <p:spPr>
          <a:xfrm>
            <a:off x="10560079" y="3161749"/>
            <a:ext cx="1422846" cy="193642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t-EE" dirty="0" smtClean="0">
                <a:latin typeface="Candara" panose="020E0502030303020204" pitchFamily="34" charset="0"/>
                <a:ea typeface="Calibri"/>
                <a:cs typeface="Calibri"/>
                <a:sym typeface="Calibri"/>
              </a:rPr>
              <a:t>Pildid allikast:</a:t>
            </a:r>
            <a:r>
              <a:rPr lang="en-US" sz="1400" b="0" i="0" u="none" strike="noStrike" cap="none" dirty="0" smtClean="0">
                <a:solidFill>
                  <a:srgbClr val="000000"/>
                </a:solidFill>
                <a:latin typeface="Candara" panose="020E0502030303020204" pitchFamily="34" charset="0"/>
                <a:ea typeface="Calibri"/>
                <a:cs typeface="Calibri"/>
                <a:sym typeface="Calibri"/>
              </a:rPr>
              <a:t> </a:t>
            </a:r>
            <a:r>
              <a:rPr lang="en-US" sz="1400" b="0" i="0" u="none" strike="noStrike" cap="none" dirty="0">
                <a:solidFill>
                  <a:srgbClr val="000000"/>
                </a:solidFill>
                <a:latin typeface="Candara" panose="020E0502030303020204" pitchFamily="34" charset="0"/>
                <a:ea typeface="Calibri"/>
                <a:cs typeface="Calibri"/>
                <a:sym typeface="Calibri"/>
              </a:rPr>
              <a:t>https://www.commonground.org.uk/places-people-parish-maps-%e2%80%a8by-sue-clifford/</a:t>
            </a:r>
            <a:endParaRPr sz="1400" b="0" i="0" u="none" strike="noStrike" cap="none" dirty="0">
              <a:solidFill>
                <a:srgbClr val="000000"/>
              </a:solidFill>
              <a:latin typeface="Candara" panose="020E0502030303020204" pitchFamily="34" charset="0"/>
              <a:ea typeface="Calibri"/>
              <a:cs typeface="Calibri"/>
              <a:sym typeface="Calibri"/>
            </a:endParaRPr>
          </a:p>
        </p:txBody>
      </p:sp>
      <p:sp>
        <p:nvSpPr>
          <p:cNvPr id="199" name="Google Shape;199;p47"/>
          <p:cNvSpPr/>
          <p:nvPr/>
        </p:nvSpPr>
        <p:spPr>
          <a:xfrm>
            <a:off x="2936240" y="662459"/>
            <a:ext cx="545591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t-EE" sz="2400" b="1" i="0" u="none" strike="noStrike" cap="none" dirty="0" smtClean="0">
                <a:solidFill>
                  <a:schemeClr val="dk1"/>
                </a:solidFill>
                <a:latin typeface="Candara"/>
                <a:ea typeface="Candara"/>
                <a:cs typeface="Candara"/>
                <a:sym typeface="Candara"/>
              </a:rPr>
              <a:t>Mõned näited kihelkonnakaartidest</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5" name="Google Shape;205;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6" name="Google Shape;206;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Kihelkonnakaardi koostamine</a:t>
            </a:r>
          </a:p>
        </p:txBody>
      </p:sp>
      <p:sp>
        <p:nvSpPr>
          <p:cNvPr id="207" name="Google Shape;207;p3"/>
          <p:cNvSpPr/>
          <p:nvPr/>
        </p:nvSpPr>
        <p:spPr>
          <a:xfrm>
            <a:off x="276519" y="1202588"/>
            <a:ext cx="10814739" cy="3785611"/>
          </a:xfrm>
          <a:prstGeom prst="rect">
            <a:avLst/>
          </a:prstGeom>
          <a:noFill/>
          <a:ln>
            <a:noFill/>
          </a:ln>
        </p:spPr>
        <p:txBody>
          <a:bodyPr spcFirstLastPara="1" wrap="square" lIns="91425" tIns="45700" rIns="91425" bIns="45700" anchor="t" anchorCtr="0">
            <a:spAutoFit/>
          </a:bodyPr>
          <a:lstStyle/>
          <a:p>
            <a:pPr lvl="0">
              <a:buSzPts val="2400"/>
            </a:pPr>
            <a:r>
              <a:rPr lang="et-EE" sz="2400" dirty="0" smtClean="0">
                <a:latin typeface="Candara"/>
                <a:ea typeface="Candara"/>
                <a:cs typeface="Candara"/>
                <a:sym typeface="Candara"/>
              </a:rPr>
              <a:t>Võime kasutada lihtsat Google’i kaarti, kus on kujutatud ainult teed ja viited legendi jaoks, ning seejärel seda edasi „läbi töötada“</a:t>
            </a:r>
          </a:p>
          <a:p>
            <a:pPr lvl="0">
              <a:buSzPts val="2400"/>
            </a:pPr>
            <a:endParaRPr lang="et-EE" sz="2400" dirty="0" smtClean="0">
              <a:latin typeface="Candara"/>
              <a:ea typeface="Candara"/>
              <a:cs typeface="Candara"/>
              <a:sym typeface="Candara"/>
            </a:endParaRPr>
          </a:p>
          <a:p>
            <a:pPr lvl="0">
              <a:buSzPts val="2400"/>
            </a:pPr>
            <a:r>
              <a:rPr lang="et-EE" sz="2400" dirty="0" smtClean="0">
                <a:latin typeface="Candara"/>
                <a:ea typeface="Candara"/>
                <a:cs typeface="Candara"/>
                <a:sym typeface="Candara"/>
              </a:rPr>
              <a:t>või</a:t>
            </a:r>
          </a:p>
          <a:p>
            <a:pPr lvl="0">
              <a:buSzPts val="2400"/>
            </a:pPr>
            <a:endParaRPr lang="et-EE" sz="2400" dirty="0" smtClean="0">
              <a:latin typeface="Candara"/>
              <a:ea typeface="Candara"/>
              <a:cs typeface="Candara"/>
              <a:sym typeface="Candara"/>
            </a:endParaRPr>
          </a:p>
          <a:p>
            <a:pPr lvl="0">
              <a:buSzPts val="2400"/>
            </a:pPr>
            <a:r>
              <a:rPr lang="et-EE" sz="2400" dirty="0" smtClean="0">
                <a:latin typeface="Candara"/>
                <a:ea typeface="Candara"/>
                <a:cs typeface="Candara"/>
                <a:sym typeface="Candara"/>
              </a:rPr>
              <a:t>luua kaar</a:t>
            </a:r>
            <a:r>
              <a:rPr lang="en-US" sz="2400" dirty="0" smtClean="0">
                <a:latin typeface="Candara"/>
                <a:ea typeface="Candara"/>
                <a:cs typeface="Candara"/>
                <a:sym typeface="Candara"/>
              </a:rPr>
              <a:t>di</a:t>
            </a:r>
            <a:r>
              <a:rPr lang="et-EE" sz="2400" dirty="0" smtClean="0">
                <a:latin typeface="Candara"/>
                <a:ea typeface="Candara"/>
                <a:cs typeface="Candara"/>
                <a:sym typeface="Candara"/>
              </a:rPr>
              <a:t> suurele paberile mõõdus 70 × 100 cm</a:t>
            </a:r>
          </a:p>
          <a:p>
            <a:pPr lvl="0">
              <a:buSzPts val="2400"/>
            </a:pPr>
            <a:r>
              <a:rPr lang="et-EE" sz="2400" dirty="0" smtClean="0">
                <a:latin typeface="Candara"/>
                <a:ea typeface="Candara"/>
                <a:cs typeface="Candara"/>
                <a:sym typeface="Candara"/>
              </a:rPr>
              <a:t>(või isegi suuremale).</a:t>
            </a:r>
          </a:p>
          <a:p>
            <a:pPr marL="0" marR="0" lvl="0" indent="0" algn="l" rtl="0">
              <a:lnSpc>
                <a:spcPct val="100000"/>
              </a:lnSpc>
              <a:spcBef>
                <a:spcPts val="0"/>
              </a:spcBef>
              <a:spcAft>
                <a:spcPts val="0"/>
              </a:spcAft>
              <a:buClr>
                <a:srgbClr val="000000"/>
              </a:buClr>
              <a:buSzPts val="2400"/>
              <a:buFont typeface="Arial"/>
              <a:buNone/>
            </a:pPr>
            <a:endParaRPr lang="et-EE" sz="2400" b="0" i="0" u="none" strike="noStrike" cap="none" dirty="0" smtClean="0">
              <a:solidFill>
                <a:srgbClr val="000000"/>
              </a:solidFill>
              <a:latin typeface="Candara"/>
              <a:ea typeface="Candara"/>
              <a:cs typeface="Candara"/>
              <a:sym typeface="Candara"/>
            </a:endParaRPr>
          </a:p>
          <a:p>
            <a:pPr lvl="0">
              <a:buSzPts val="2400"/>
            </a:pPr>
            <a:r>
              <a:rPr lang="et-EE" sz="2400" dirty="0" smtClean="0">
                <a:latin typeface="Candara"/>
                <a:ea typeface="Candara"/>
                <a:cs typeface="Candara"/>
                <a:sym typeface="Candara"/>
              </a:rPr>
              <a:t>Mõlemal juhul saame seejärel lisada pilte,</a:t>
            </a:r>
          </a:p>
          <a:p>
            <a:pPr lvl="0">
              <a:buSzPts val="2400"/>
            </a:pPr>
            <a:r>
              <a:rPr lang="et-EE" sz="2400" dirty="0" smtClean="0">
                <a:latin typeface="Candara"/>
                <a:ea typeface="Candara"/>
                <a:cs typeface="Candara"/>
                <a:sym typeface="Candara"/>
              </a:rPr>
              <a:t>fotosid, lugusid jms.</a:t>
            </a:r>
            <a:endParaRPr lang="et-EE" sz="2400" dirty="0">
              <a:latin typeface="Candara"/>
              <a:ea typeface="Candara"/>
              <a:cs typeface="Candara"/>
              <a:sym typeface="Candara"/>
            </a:endParaRPr>
          </a:p>
        </p:txBody>
      </p:sp>
      <p:pic>
        <p:nvPicPr>
          <p:cNvPr id="208" name="Google Shape;208;p3" descr="Vettori e Illustrazioni di Pennarelli con download gratuito | Freepik"/>
          <p:cNvPicPr preferRelativeResize="0"/>
          <p:nvPr/>
        </p:nvPicPr>
        <p:blipFill rotWithShape="1">
          <a:blip r:embed="rId4">
            <a:alphaModFix/>
          </a:blip>
          <a:srcRect b="31290"/>
          <a:stretch/>
        </p:blipFill>
        <p:spPr>
          <a:xfrm>
            <a:off x="8075840" y="1878454"/>
            <a:ext cx="3442689" cy="2231380"/>
          </a:xfrm>
          <a:prstGeom prst="rect">
            <a:avLst/>
          </a:prstGeom>
          <a:noFill/>
          <a:ln>
            <a:noFill/>
          </a:ln>
        </p:spPr>
      </p:pic>
      <p:pic>
        <p:nvPicPr>
          <p:cNvPr id="209" name="Google Shape;209;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210" name="Google Shape;210;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6" name="Google Shape;216;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7" name="Google Shape;217;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Kihelkonnakaardi koostamine</a:t>
            </a:r>
          </a:p>
        </p:txBody>
      </p:sp>
      <p:sp>
        <p:nvSpPr>
          <p:cNvPr id="218" name="Google Shape;218;p48"/>
          <p:cNvSpPr/>
          <p:nvPr/>
        </p:nvSpPr>
        <p:spPr>
          <a:xfrm>
            <a:off x="490193" y="1206632"/>
            <a:ext cx="10350632" cy="3785611"/>
          </a:xfrm>
          <a:prstGeom prst="rect">
            <a:avLst/>
          </a:prstGeom>
          <a:noFill/>
          <a:ln>
            <a:noFill/>
          </a:ln>
        </p:spPr>
        <p:txBody>
          <a:bodyPr spcFirstLastPara="1" wrap="square" lIns="91425" tIns="45700" rIns="91425" bIns="45700" anchor="t" anchorCtr="0">
            <a:spAutoFit/>
          </a:bodyPr>
          <a:lstStyle/>
          <a:p>
            <a:pPr lvl="0" algn="just">
              <a:buSzPts val="2400"/>
            </a:pPr>
            <a:r>
              <a:rPr lang="et-EE" sz="2400" dirty="0" smtClean="0">
                <a:latin typeface="Candara"/>
                <a:ea typeface="Candara"/>
                <a:cs typeface="Candara"/>
                <a:sym typeface="Candara"/>
              </a:rPr>
              <a:t>Samuti on võimalik koostada interaktiivne kaart, s.t digitaalne kaart, mis võib sisaldada pilte, videoid või helifaile.</a:t>
            </a:r>
          </a:p>
          <a:p>
            <a:pPr lvl="0" algn="just">
              <a:buSzPts val="2400"/>
            </a:pPr>
            <a:endParaRPr lang="et-EE" sz="2400" dirty="0" smtClean="0">
              <a:latin typeface="Candara"/>
              <a:ea typeface="Candara"/>
              <a:cs typeface="Candara"/>
              <a:sym typeface="Candara"/>
            </a:endParaRPr>
          </a:p>
          <a:p>
            <a:pPr lvl="0" algn="just">
              <a:buSzPts val="2400"/>
            </a:pPr>
            <a:r>
              <a:rPr lang="et-EE" sz="2400" dirty="0" smtClean="0">
                <a:latin typeface="Candara"/>
                <a:ea typeface="Candara"/>
                <a:cs typeface="Candara"/>
                <a:sym typeface="Candara"/>
              </a:rPr>
              <a:t>On olemas palju programme, mis võimaldavad interaktiivsete kaartide loomist.</a:t>
            </a:r>
          </a:p>
          <a:p>
            <a:pPr lvl="0" algn="just">
              <a:buSzPts val="2400"/>
            </a:pPr>
            <a:endParaRPr lang="et-EE" sz="2400" dirty="0" smtClean="0">
              <a:latin typeface="Candara"/>
              <a:ea typeface="Candara"/>
              <a:cs typeface="Candara"/>
              <a:sym typeface="Candara"/>
            </a:endParaRPr>
          </a:p>
          <a:p>
            <a:pPr lvl="0" algn="just">
              <a:buSzPts val="2400"/>
            </a:pPr>
            <a:r>
              <a:rPr lang="et-EE" sz="2400" dirty="0" smtClean="0">
                <a:latin typeface="Candara"/>
                <a:ea typeface="Candara"/>
                <a:cs typeface="Candara"/>
                <a:sym typeface="Candara"/>
              </a:rPr>
              <a:t>Tasuta lahendustest võib nimetada Google Mapsi ja Google Earthi, mille eeliseks on nende suur populaarsus kasutajate seas.</a:t>
            </a:r>
          </a:p>
          <a:p>
            <a:pPr lvl="0" algn="just">
              <a:buSzPts val="2400"/>
            </a:pPr>
            <a:endParaRPr lang="et-EE" sz="2400" dirty="0" smtClean="0">
              <a:latin typeface="Candara"/>
              <a:ea typeface="Candara"/>
              <a:cs typeface="Candara"/>
              <a:sym typeface="Candara"/>
            </a:endParaRPr>
          </a:p>
          <a:p>
            <a:pPr lvl="0" algn="just">
              <a:buSzPts val="2400"/>
            </a:pPr>
            <a:r>
              <a:rPr lang="et-EE" sz="2400" dirty="0" smtClean="0">
                <a:latin typeface="Candara"/>
                <a:ea typeface="Candara"/>
                <a:cs typeface="Candara"/>
                <a:sym typeface="Candara"/>
              </a:rPr>
              <a:t>Tasulistest lahendustest võib välja tuua ThingLinki, mis võimaldab luua väga </a:t>
            </a:r>
            <a:r>
              <a:rPr lang="en-US" sz="2400" dirty="0" smtClean="0">
                <a:latin typeface="Candara"/>
                <a:ea typeface="Candara"/>
                <a:cs typeface="Candara"/>
                <a:sym typeface="Candara"/>
              </a:rPr>
              <a:t>detailseid</a:t>
            </a:r>
            <a:r>
              <a:rPr lang="et-EE" sz="2400" dirty="0" smtClean="0">
                <a:latin typeface="Candara"/>
                <a:ea typeface="Candara"/>
                <a:cs typeface="Candara"/>
                <a:sym typeface="Candara"/>
              </a:rPr>
              <a:t> kaarte lihtsal viisil, kuid mille hind ei ole kõigile kättesaadav.</a:t>
            </a:r>
            <a:endParaRPr lang="et-EE" sz="1400" b="0" i="0" u="none" strike="noStrike" cap="none" dirty="0">
              <a:solidFill>
                <a:srgbClr val="000000"/>
              </a:solidFil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4" name="Google Shape;224;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5" name="Google Shape;225;p49"/>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Kihelkonnakaardi koostamine</a:t>
            </a:r>
          </a:p>
        </p:txBody>
      </p:sp>
      <p:sp>
        <p:nvSpPr>
          <p:cNvPr id="226" name="Google Shape;226;p49"/>
          <p:cNvSpPr txBox="1"/>
          <p:nvPr/>
        </p:nvSpPr>
        <p:spPr>
          <a:xfrm>
            <a:off x="755902" y="1317648"/>
            <a:ext cx="10515600" cy="4347861"/>
          </a:xfrm>
          <a:prstGeom prst="rect">
            <a:avLst/>
          </a:prstGeom>
          <a:noFill/>
          <a:ln>
            <a:noFill/>
          </a:ln>
        </p:spPr>
        <p:txBody>
          <a:bodyPr spcFirstLastPara="1" wrap="square" lIns="91425" tIns="45700" rIns="91425" bIns="45700" anchor="t" anchorCtr="0">
            <a:noAutofit/>
          </a:bodyPr>
          <a:lstStyle/>
          <a:p>
            <a:pPr lvl="0" algn="just">
              <a:lnSpc>
                <a:spcPct val="90000"/>
              </a:lnSpc>
              <a:spcBef>
                <a:spcPts val="1000"/>
              </a:spcBef>
              <a:buClr>
                <a:schemeClr val="dk1"/>
              </a:buClr>
              <a:buSzPts val="2400"/>
            </a:pPr>
            <a:r>
              <a:rPr lang="et-EE" sz="2400" dirty="0" smtClean="0">
                <a:solidFill>
                  <a:schemeClr val="dk1"/>
                </a:solidFill>
                <a:latin typeface="Candara" panose="020E0502030303020204" pitchFamily="34" charset="0"/>
                <a:ea typeface="Calibri"/>
                <a:cs typeface="Calibri"/>
                <a:sym typeface="Calibri"/>
              </a:rPr>
              <a:t>Kihelkonnakaardi konkreetne loomine algab mõne põhiküsimuse esitamisest:</a:t>
            </a:r>
            <a:endParaRPr lang="et-EE" sz="1400" b="0" i="0" u="none" strike="noStrike" cap="none" dirty="0" smtClean="0">
              <a:solidFill>
                <a:srgbClr val="000000"/>
              </a:solidFill>
              <a:latin typeface="Candara" panose="020E0502030303020204" pitchFamily="34" charset="0"/>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t-EE" sz="2400" b="0" i="0" u="none" strike="noStrike" cap="none" dirty="0" smtClean="0">
                <a:solidFill>
                  <a:schemeClr val="dk1"/>
                </a:solidFill>
                <a:latin typeface="Candara" panose="020E0502030303020204" pitchFamily="34" charset="0"/>
                <a:ea typeface="Calibri"/>
                <a:cs typeface="Calibri"/>
                <a:sym typeface="Calibri"/>
              </a:rPr>
              <a:t>Kus me oleme?</a:t>
            </a:r>
            <a:endParaRPr lang="et-EE" sz="1400" b="0" i="0" u="none" strike="noStrike" cap="none" dirty="0" smtClean="0">
              <a:solidFill>
                <a:srgbClr val="000000"/>
              </a:solidFill>
              <a:latin typeface="Candara" panose="020E0502030303020204" pitchFamily="34" charset="0"/>
              <a:sym typeface="Arial"/>
            </a:endParaRP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Mis teeb selle paiga teistest erinevaks?</a:t>
            </a: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Millistest „koostisosadest“ see paik koosneb?</a:t>
            </a: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Mis on oluline nii isiklikul kui ka kogukondlikul tasandil ja miks?</a:t>
            </a: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Millised on selle paiga looduslikud omadused?</a:t>
            </a: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Millised on inimeste individuaalsed teadmised?</a:t>
            </a: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Kuidas saame neid teadmisi jagada?</a:t>
            </a:r>
          </a:p>
          <a:p>
            <a:pPr marL="457200" lvl="0" indent="-406400">
              <a:lnSpc>
                <a:spcPct val="90000"/>
              </a:lnSpc>
              <a:spcBef>
                <a:spcPts val="1000"/>
              </a:spcBef>
              <a:buClr>
                <a:srgbClr val="548135"/>
              </a:buClr>
              <a:buSzPts val="2400"/>
              <a:buFont typeface="Noto Sans Symbols"/>
              <a:buChar char="❖"/>
            </a:pPr>
            <a:r>
              <a:rPr lang="et-EE" sz="2400" dirty="0" smtClean="0">
                <a:solidFill>
                  <a:schemeClr val="dk1"/>
                </a:solidFill>
                <a:latin typeface="Candara" panose="020E0502030303020204" pitchFamily="34" charset="0"/>
                <a:ea typeface="Calibri"/>
                <a:cs typeface="Calibri"/>
                <a:sym typeface="Calibri"/>
              </a:rPr>
              <a:t>Millist stiili kasutame ning kuidas me kaarti joonistame ja üles ehitame?</a:t>
            </a:r>
            <a:endParaRPr lang="et-EE" sz="2400" b="0" i="1" u="none" strike="noStrike" cap="none" dirty="0">
              <a:solidFill>
                <a:srgbClr val="BF9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2" name="Google Shape;232;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3" name="Google Shape;233;p5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Kihelkonnakaardi koostamine</a:t>
            </a:r>
          </a:p>
        </p:txBody>
      </p:sp>
      <p:grpSp>
        <p:nvGrpSpPr>
          <p:cNvPr id="234" name="Google Shape;234;p50"/>
          <p:cNvGrpSpPr/>
          <p:nvPr/>
        </p:nvGrpSpPr>
        <p:grpSpPr>
          <a:xfrm>
            <a:off x="3195540" y="1043211"/>
            <a:ext cx="5750118" cy="5721020"/>
            <a:chOff x="3097115" y="-12592"/>
            <a:chExt cx="5750118" cy="5721020"/>
          </a:xfrm>
        </p:grpSpPr>
        <p:sp>
          <p:nvSpPr>
            <p:cNvPr id="235" name="Google Shape;235;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6" name="Google Shape;236;p50"/>
            <p:cNvSpPr txBox="1"/>
            <p:nvPr/>
          </p:nvSpPr>
          <p:spPr>
            <a:xfrm>
              <a:off x="5621218" y="95025"/>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Otsi</a:t>
              </a:r>
              <a:endParaRPr sz="1200" b="0" i="0" u="none" strike="noStrike" cap="none" dirty="0">
                <a:solidFill>
                  <a:schemeClr val="dk1"/>
                </a:solidFill>
                <a:latin typeface="Candara"/>
                <a:ea typeface="Candara"/>
                <a:cs typeface="Candara"/>
                <a:sym typeface="Candara"/>
              </a:endParaRPr>
            </a:p>
          </p:txBody>
        </p:sp>
        <p:sp>
          <p:nvSpPr>
            <p:cNvPr id="237" name="Google Shape;237;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8" name="Google Shape;238;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39" name="Google Shape;239;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0" name="Google Shape;240;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Küsi</a:t>
              </a:r>
              <a:endParaRPr sz="1200" b="0" i="0" u="none" strike="noStrike" cap="none" dirty="0">
                <a:solidFill>
                  <a:schemeClr val="dk1"/>
                </a:solidFill>
                <a:latin typeface="Candara"/>
                <a:ea typeface="Candara"/>
                <a:cs typeface="Candara"/>
                <a:sym typeface="Candara"/>
              </a:endParaRPr>
            </a:p>
          </p:txBody>
        </p:sp>
        <p:sp>
          <p:nvSpPr>
            <p:cNvPr id="241" name="Google Shape;241;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2" name="Google Shape;242;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43" name="Google Shape;243;p50"/>
            <p:cNvSpPr/>
            <p:nvPr/>
          </p:nvSpPr>
          <p:spPr>
            <a:xfrm>
              <a:off x="7451473"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4" name="Google Shape;244;p50"/>
            <p:cNvSpPr txBox="1"/>
            <p:nvPr/>
          </p:nvSpPr>
          <p:spPr>
            <a:xfrm>
              <a:off x="7559090"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Kogu</a:t>
              </a:r>
              <a:endParaRPr sz="1200" b="0" i="0" u="none" strike="noStrike" cap="none" dirty="0">
                <a:solidFill>
                  <a:schemeClr val="dk1"/>
                </a:solidFill>
                <a:latin typeface="Candara"/>
                <a:ea typeface="Candara"/>
                <a:cs typeface="Candara"/>
                <a:sym typeface="Candara"/>
              </a:endParaRPr>
            </a:p>
          </p:txBody>
        </p:sp>
        <p:sp>
          <p:nvSpPr>
            <p:cNvPr id="245" name="Google Shape;245;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6" name="Google Shape;246;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47" name="Google Shape;247;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8" name="Google Shape;248;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Vali</a:t>
              </a:r>
              <a:endParaRPr sz="1200" b="0" i="0" u="none" strike="noStrike" cap="none" dirty="0">
                <a:solidFill>
                  <a:schemeClr val="dk1"/>
                </a:solidFill>
                <a:latin typeface="Candara"/>
                <a:ea typeface="Candara"/>
                <a:cs typeface="Candara"/>
                <a:sym typeface="Candara"/>
              </a:endParaRPr>
            </a:p>
          </p:txBody>
        </p:sp>
        <p:sp>
          <p:nvSpPr>
            <p:cNvPr id="249" name="Google Shape;249;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0" name="Google Shape;250;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51" name="Google Shape;251;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 name="Google Shape;252;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Pane</a:t>
              </a:r>
            </a:p>
            <a:p>
              <a:pPr marL="0" marR="0" lvl="0" indent="0" algn="ctr" rtl="0">
                <a:lnSpc>
                  <a:spcPct val="90000"/>
                </a:lnSpc>
                <a:spcBef>
                  <a:spcPts val="0"/>
                </a:spcBef>
                <a:spcAft>
                  <a:spcPts val="0"/>
                </a:spcAft>
                <a:buClr>
                  <a:srgbClr val="000000"/>
                </a:buClr>
                <a:buSzPts val="1200"/>
                <a:buFont typeface="Arial"/>
                <a:buNone/>
              </a:pPr>
              <a:r>
                <a:rPr lang="et-EE" sz="1200" dirty="0">
                  <a:solidFill>
                    <a:schemeClr val="dk1"/>
                  </a:solidFill>
                  <a:latin typeface="Candara"/>
                  <a:ea typeface="Candara"/>
                  <a:cs typeface="Candara"/>
                  <a:sym typeface="Candara"/>
                </a:rPr>
                <a:t>k</a:t>
              </a:r>
              <a:r>
                <a:rPr lang="et-EE" sz="1200" dirty="0" smtClean="0">
                  <a:solidFill>
                    <a:schemeClr val="dk1"/>
                  </a:solidFill>
                  <a:latin typeface="Candara"/>
                  <a:ea typeface="Candara"/>
                  <a:cs typeface="Candara"/>
                  <a:sym typeface="Candara"/>
                </a:rPr>
                <a:t>okku</a:t>
              </a:r>
              <a:endParaRPr sz="1200" b="0" i="0" u="none" strike="noStrike" cap="none" dirty="0">
                <a:solidFill>
                  <a:schemeClr val="dk1"/>
                </a:solidFill>
                <a:latin typeface="Candara"/>
                <a:ea typeface="Candara"/>
                <a:cs typeface="Candara"/>
                <a:sym typeface="Candara"/>
              </a:endParaRPr>
            </a:p>
          </p:txBody>
        </p:sp>
        <p:sp>
          <p:nvSpPr>
            <p:cNvPr id="253" name="Google Shape;253;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4" name="Google Shape;254;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55" name="Google Shape;255;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6" name="Google Shape;256;p50"/>
            <p:cNvSpPr txBox="1"/>
            <p:nvPr/>
          </p:nvSpPr>
          <p:spPr>
            <a:xfrm>
              <a:off x="7530048" y="4119056"/>
              <a:ext cx="548665"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Täienda</a:t>
              </a:r>
              <a:endParaRPr sz="1200" b="0" i="0" u="none" strike="noStrike" cap="none" dirty="0">
                <a:solidFill>
                  <a:schemeClr val="dk1"/>
                </a:solidFill>
                <a:latin typeface="Candara"/>
                <a:ea typeface="Candara"/>
                <a:cs typeface="Candara"/>
                <a:sym typeface="Candara"/>
              </a:endParaRPr>
            </a:p>
          </p:txBody>
        </p:sp>
        <p:sp>
          <p:nvSpPr>
            <p:cNvPr id="257" name="Google Shape;257;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8" name="Google Shape;258;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59" name="Google Shape;259;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0" name="Google Shape;260;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Seosta</a:t>
              </a:r>
              <a:endParaRPr sz="1200" b="0" i="0" u="none" strike="noStrike" cap="none" dirty="0">
                <a:solidFill>
                  <a:schemeClr val="dk1"/>
                </a:solidFill>
                <a:latin typeface="Candara"/>
                <a:ea typeface="Candara"/>
                <a:cs typeface="Candara"/>
                <a:sym typeface="Candara"/>
              </a:endParaRPr>
            </a:p>
          </p:txBody>
        </p:sp>
        <p:sp>
          <p:nvSpPr>
            <p:cNvPr id="261" name="Google Shape;261;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2" name="Google Shape;262;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63" name="Google Shape;263;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4" name="Google Shape;264;p50"/>
            <p:cNvSpPr txBox="1"/>
            <p:nvPr/>
          </p:nvSpPr>
          <p:spPr>
            <a:xfrm>
              <a:off x="5543099" y="5031850"/>
              <a:ext cx="675862" cy="560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Kujutle</a:t>
              </a:r>
              <a:endParaRPr sz="1200" b="0" i="0" u="none" strike="noStrike" cap="none" dirty="0">
                <a:solidFill>
                  <a:schemeClr val="dk1"/>
                </a:solidFill>
                <a:latin typeface="Candara"/>
                <a:ea typeface="Candara"/>
                <a:cs typeface="Candara"/>
                <a:sym typeface="Candara"/>
              </a:endParaRPr>
            </a:p>
          </p:txBody>
        </p:sp>
        <p:sp>
          <p:nvSpPr>
            <p:cNvPr id="265" name="Google Shape;265;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6" name="Google Shape;266;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67" name="Google Shape;267;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8" name="Google Shape;268;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Jutusta</a:t>
              </a:r>
              <a:endParaRPr sz="1200" b="0" i="0" u="none" strike="noStrike" cap="none" dirty="0">
                <a:solidFill>
                  <a:schemeClr val="dk1"/>
                </a:solidFill>
                <a:latin typeface="Candara"/>
                <a:ea typeface="Candara"/>
                <a:cs typeface="Candara"/>
                <a:sym typeface="Candara"/>
              </a:endParaRPr>
            </a:p>
          </p:txBody>
        </p:sp>
        <p:sp>
          <p:nvSpPr>
            <p:cNvPr id="269" name="Google Shape;269;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0" name="Google Shape;270;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71" name="Google Shape;271;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2" name="Google Shape;272;p50"/>
            <p:cNvSpPr txBox="1"/>
            <p:nvPr/>
          </p:nvSpPr>
          <p:spPr>
            <a:xfrm>
              <a:off x="3622275" y="4119056"/>
              <a:ext cx="652195"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Joonista</a:t>
              </a:r>
              <a:endParaRPr sz="1200" b="0" i="0" u="none" strike="noStrike" cap="none" dirty="0">
                <a:solidFill>
                  <a:schemeClr val="dk1"/>
                </a:solidFill>
                <a:latin typeface="Candara"/>
                <a:ea typeface="Candara"/>
                <a:cs typeface="Candara"/>
                <a:sym typeface="Candara"/>
              </a:endParaRPr>
            </a:p>
          </p:txBody>
        </p:sp>
        <p:sp>
          <p:nvSpPr>
            <p:cNvPr id="273" name="Google Shape;273;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4" name="Google Shape;274;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75" name="Google Shape;275;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Loo</a:t>
              </a:r>
              <a:endParaRPr sz="1200" b="0" i="0" u="none" strike="noStrike" cap="none" dirty="0">
                <a:solidFill>
                  <a:schemeClr val="dk1"/>
                </a:solidFill>
                <a:latin typeface="Candara"/>
                <a:ea typeface="Candara"/>
                <a:cs typeface="Candara"/>
                <a:sym typeface="Candara"/>
              </a:endParaRPr>
            </a:p>
          </p:txBody>
        </p:sp>
        <p:sp>
          <p:nvSpPr>
            <p:cNvPr id="277" name="Google Shape;277;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79" name="Google Shape;279;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Kaasa</a:t>
              </a:r>
              <a:endParaRPr sz="1200" b="0" i="0" u="none" strike="noStrike" cap="none" dirty="0">
                <a:solidFill>
                  <a:schemeClr val="dk1"/>
                </a:solidFill>
                <a:latin typeface="Candara"/>
                <a:ea typeface="Candara"/>
                <a:cs typeface="Candara"/>
                <a:sym typeface="Candara"/>
              </a:endParaRPr>
            </a:p>
          </p:txBody>
        </p:sp>
        <p:sp>
          <p:nvSpPr>
            <p:cNvPr id="281" name="Google Shape;281;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83" name="Google Shape;283;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dirty="0" smtClean="0">
                  <a:solidFill>
                    <a:schemeClr val="dk1"/>
                  </a:solidFill>
                  <a:latin typeface="Candara"/>
                  <a:ea typeface="Candara"/>
                  <a:cs typeface="Candara"/>
                  <a:sym typeface="Candara"/>
                </a:rPr>
                <a:t>Tea</a:t>
              </a:r>
              <a:endParaRPr sz="1200" b="0" i="0" u="none" strike="noStrike" cap="none" dirty="0">
                <a:solidFill>
                  <a:schemeClr val="dk1"/>
                </a:solidFill>
                <a:latin typeface="Candara"/>
                <a:ea typeface="Candara"/>
                <a:cs typeface="Candara"/>
                <a:sym typeface="Candara"/>
              </a:endParaRPr>
            </a:p>
          </p:txBody>
        </p:sp>
        <p:sp>
          <p:nvSpPr>
            <p:cNvPr id="285" name="Google Shape;285;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sp>
          <p:nvSpPr>
            <p:cNvPr id="287" name="Google Shape;287;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50"/>
            <p:cNvSpPr txBox="1"/>
            <p:nvPr/>
          </p:nvSpPr>
          <p:spPr>
            <a:xfrm>
              <a:off x="4520122" y="333724"/>
              <a:ext cx="62076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t-EE" sz="1200" b="0" i="0" u="none" strike="noStrike" cap="none" dirty="0" smtClean="0">
                  <a:solidFill>
                    <a:schemeClr val="dk1"/>
                  </a:solidFill>
                  <a:latin typeface="Candara"/>
                  <a:ea typeface="Candara"/>
                  <a:cs typeface="Candara"/>
                  <a:sym typeface="Candara"/>
                </a:rPr>
                <a:t>Hoolitse</a:t>
              </a:r>
              <a:endParaRPr sz="1200" b="0" i="0" u="none" strike="noStrike" cap="none" dirty="0">
                <a:solidFill>
                  <a:schemeClr val="dk1"/>
                </a:solidFill>
                <a:latin typeface="Candara"/>
                <a:ea typeface="Candara"/>
                <a:cs typeface="Candara"/>
                <a:sym typeface="Candara"/>
              </a:endParaRPr>
            </a:p>
          </p:txBody>
        </p:sp>
        <p:sp>
          <p:nvSpPr>
            <p:cNvPr id="289" name="Google Shape;289;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0" name="Google Shape;290;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6" name="Google Shape;296;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7" name="Google Shape;297;p5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Parim tava</a:t>
            </a:r>
            <a:endParaRPr lang="et-EE" sz="3600" b="1" i="0" u="none" strike="noStrike" cap="none" dirty="0">
              <a:solidFill>
                <a:schemeClr val="lt1"/>
              </a:solidFill>
              <a:latin typeface="Candara"/>
              <a:ea typeface="Candara"/>
              <a:cs typeface="Candara"/>
              <a:sym typeface="Candara"/>
            </a:endParaRPr>
          </a:p>
        </p:txBody>
      </p:sp>
      <p:sp>
        <p:nvSpPr>
          <p:cNvPr id="298" name="Google Shape;298;p51"/>
          <p:cNvSpPr/>
          <p:nvPr/>
        </p:nvSpPr>
        <p:spPr>
          <a:xfrm>
            <a:off x="392448" y="1012679"/>
            <a:ext cx="10770340" cy="45550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t-EE" sz="2400" dirty="0" smtClean="0">
                <a:latin typeface="Candara" panose="020E0502030303020204" pitchFamily="34" charset="0"/>
              </a:rPr>
              <a:t>Parima tavana oleme otsustanud tuua välja ühe oma varasema projekti: </a:t>
            </a:r>
            <a:r>
              <a:rPr lang="et-EE" sz="2400" b="1" dirty="0" smtClean="0">
                <a:latin typeface="Candara" panose="020E0502030303020204" pitchFamily="34" charset="0"/>
              </a:rPr>
              <a:t>Pro-Women. Täiendõppe teekonnad naistele kui uutele kultuuripärandi edendajatele kohaliku pärandi väärtustamiseks</a:t>
            </a:r>
            <a:r>
              <a:rPr lang="et-EE" sz="2400" dirty="0" smtClean="0">
                <a:latin typeface="Candara" panose="020E0502030303020204" pitchFamily="34" charset="0"/>
              </a:rPr>
              <a:t>.</a:t>
            </a:r>
          </a:p>
          <a:p>
            <a:pPr lvl="0" algn="just">
              <a:spcBef>
                <a:spcPts val="1200"/>
              </a:spcBef>
              <a:buSzPts val="2400"/>
            </a:pPr>
            <a:r>
              <a:rPr lang="et-EE" sz="2400" dirty="0" smtClean="0">
                <a:latin typeface="Candara" panose="020E0502030303020204" pitchFamily="34" charset="0"/>
              </a:rPr>
              <a:t>Projekti kaasrahastas Euroopa Liidu programm Erasmus+ täiskasvanuhariduse valdkonnas.</a:t>
            </a:r>
          </a:p>
          <a:p>
            <a:pPr lvl="0" algn="just">
              <a:spcBef>
                <a:spcPts val="1200"/>
              </a:spcBef>
              <a:buSzPts val="2400"/>
            </a:pPr>
            <a:r>
              <a:rPr lang="et-EE" sz="2400" dirty="0" smtClean="0">
                <a:latin typeface="Candara" panose="020E0502030303020204" pitchFamily="34" charset="0"/>
              </a:rPr>
              <a:t>Selle projekti raames katsetasime edukalt kihelkonnakaarte ning töötasime välja mitmeid teekondi kultuuri- ja looduspärandi väärtustamiseks.</a:t>
            </a:r>
          </a:p>
          <a:p>
            <a:pPr lvl="0" algn="just">
              <a:spcBef>
                <a:spcPts val="1200"/>
              </a:spcBef>
              <a:buSzPts val="2400"/>
            </a:pPr>
            <a:r>
              <a:rPr lang="et-EE" sz="2400" dirty="0" smtClean="0">
                <a:latin typeface="Candara" panose="020E0502030303020204" pitchFamily="34" charset="0"/>
              </a:rPr>
              <a:t>Projekti lõpptulemusena valmisid</a:t>
            </a:r>
          </a:p>
          <a:p>
            <a:pPr lvl="0" algn="just">
              <a:spcBef>
                <a:spcPts val="1200"/>
              </a:spcBef>
              <a:buSzPts val="2400"/>
            </a:pPr>
            <a:r>
              <a:rPr lang="et-EE" sz="2400" dirty="0" smtClean="0">
                <a:latin typeface="Candara" panose="020E0502030303020204" pitchFamily="34" charset="0"/>
              </a:rPr>
              <a:t>ka atlased.</a:t>
            </a:r>
            <a:endParaRPr lang="et-EE" sz="2400" b="0" i="0" u="none" strike="noStrike" cap="none" dirty="0" smtClean="0">
              <a:solidFill>
                <a:srgbClr val="000000"/>
              </a:solidFill>
              <a:latin typeface="Candara" panose="020E0502030303020204" pitchFamily="34" charset="0"/>
              <a:sym typeface="Arial"/>
            </a:endParaRPr>
          </a:p>
          <a:p>
            <a:pPr marL="0" marR="0" lvl="0" indent="0" algn="just" rtl="0">
              <a:lnSpc>
                <a:spcPct val="100000"/>
              </a:lnSpc>
              <a:spcBef>
                <a:spcPts val="1200"/>
              </a:spcBef>
              <a:spcAft>
                <a:spcPts val="0"/>
              </a:spcAft>
              <a:buClr>
                <a:srgbClr val="000000"/>
              </a:buClr>
              <a:buSzPts val="2400"/>
              <a:buFont typeface="Arial"/>
              <a:buNone/>
            </a:pPr>
            <a:r>
              <a:rPr lang="et-EE" sz="2400" b="0" i="0" u="sng" strike="noStrike" cap="none" dirty="0" smtClean="0">
                <a:solidFill>
                  <a:srgbClr val="000000"/>
                </a:solidFill>
                <a:latin typeface="Candara" panose="020E0502030303020204" pitchFamily="34" charset="0"/>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https://prowomen-project.eu/io3/</a:t>
            </a:r>
            <a:r>
              <a:rPr lang="et-EE" sz="2400" b="0" i="0" u="none" strike="noStrike" cap="none" dirty="0" smtClean="0">
                <a:solidFill>
                  <a:srgbClr val="000000"/>
                </a:solidFill>
                <a:latin typeface="Candara" panose="020E0502030303020204" pitchFamily="34" charset="0"/>
                <a:ea typeface="Candara"/>
                <a:cs typeface="Candara"/>
                <a:sym typeface="Candara"/>
              </a:rPr>
              <a:t> </a:t>
            </a:r>
            <a:endParaRPr lang="et-EE" sz="2400" b="0" i="0" u="none" strike="noStrike" cap="none" dirty="0">
              <a:solidFill>
                <a:srgbClr val="000000"/>
              </a:solidFill>
              <a:latin typeface="Candara" panose="020E0502030303020204" pitchFamily="34" charset="0"/>
              <a:ea typeface="Candara"/>
              <a:cs typeface="Candara"/>
              <a:sym typeface="Candara"/>
            </a:endParaRPr>
          </a:p>
        </p:txBody>
      </p:sp>
      <p:pic>
        <p:nvPicPr>
          <p:cNvPr id="299" name="Google Shape;299;p51"/>
          <p:cNvPicPr preferRelativeResize="0"/>
          <p:nvPr/>
        </p:nvPicPr>
        <p:blipFill rotWithShape="1">
          <a:blip r:embed="rId5">
            <a:alphaModFix/>
          </a:blip>
          <a:srcRect t="5593" b="11349"/>
          <a:stretch/>
        </p:blipFill>
        <p:spPr>
          <a:xfrm>
            <a:off x="5455508" y="3951280"/>
            <a:ext cx="6485053" cy="2906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3" name="Google Shape;93;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4" name="Google Shape;94;p2"/>
          <p:cNvSpPr txBox="1"/>
          <p:nvPr/>
        </p:nvSpPr>
        <p:spPr>
          <a:xfrm>
            <a:off x="1970313" y="2074783"/>
            <a:ext cx="8686801" cy="26468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t-EE" sz="2800" b="1" i="0" u="none" strike="noStrike" cap="none" dirty="0" smtClean="0">
                <a:solidFill>
                  <a:srgbClr val="FFFFFF"/>
                </a:solidFill>
                <a:latin typeface="Candara"/>
                <a:ea typeface="Candara"/>
                <a:cs typeface="Candara"/>
                <a:sym typeface="Candara"/>
              </a:rPr>
              <a:t>2. TUND: </a:t>
            </a:r>
            <a:endParaRPr lang="et-EE" sz="1400" b="0" i="0" u="none" strike="noStrike" cap="none" dirty="0" smtClean="0">
              <a:solidFill>
                <a:srgbClr val="000000"/>
              </a:solidFill>
              <a:sym typeface="Arial"/>
            </a:endParaRPr>
          </a:p>
          <a:p>
            <a:pPr lvl="0" algn="ctr">
              <a:spcBef>
                <a:spcPts val="1200"/>
              </a:spcBef>
              <a:buSzPts val="2800"/>
            </a:pPr>
            <a:r>
              <a:rPr lang="et-EE" sz="2800" b="1" dirty="0" smtClean="0">
                <a:solidFill>
                  <a:schemeClr val="lt1"/>
                </a:solidFill>
                <a:latin typeface="Candara"/>
                <a:ea typeface="Candara"/>
                <a:cs typeface="Candara"/>
                <a:sym typeface="Candara"/>
              </a:rPr>
              <a:t>Kihelkonnakaardid kui kultuuri- ja looduspärandi avastamise vahend erinevuste esiletõstmise kaudu</a:t>
            </a:r>
            <a:endParaRPr lang="et-EE" sz="2800" b="1" i="0" u="none" strike="noStrike" cap="none" dirty="0" smtClean="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a:buNone/>
            </a:pPr>
            <a:r>
              <a:rPr lang="et-EE" dirty="0" smtClean="0">
                <a:latin typeface="Candara" panose="020E0502030303020204" pitchFamily="34" charset="0"/>
              </a:rPr>
              <a:t>1. õppetunnis käsitlesime põlvkondadevahelise ja kultuuridevahelise suhtluse tähendust, põhimõtteid ja protsesse.</a:t>
            </a:r>
          </a:p>
          <a:p>
            <a:pPr marL="114300" lvl="0" indent="0" algn="just" rtl="0">
              <a:lnSpc>
                <a:spcPct val="90000"/>
              </a:lnSpc>
              <a:spcBef>
                <a:spcPts val="1000"/>
              </a:spcBef>
              <a:spcAft>
                <a:spcPts val="0"/>
              </a:spcAft>
              <a:buSzPts val="1800"/>
              <a:buNone/>
            </a:pPr>
            <a:endParaRPr lang="et-EE" dirty="0" smtClean="0">
              <a:latin typeface="Candara" panose="020E0502030303020204" pitchFamily="34" charset="0"/>
            </a:endParaRPr>
          </a:p>
          <a:p>
            <a:pPr marL="114300" lvl="0" indent="0" algn="just">
              <a:buNone/>
            </a:pPr>
            <a:r>
              <a:rPr lang="et-EE" dirty="0" smtClean="0">
                <a:latin typeface="Candara" panose="020E0502030303020204" pitchFamily="34" charset="0"/>
              </a:rPr>
              <a:t>2. õppetunnis uurime, kuidas saame põlvkondadevahelist ja kultuuridevahelist suhtlust paremini rakendada kultuuri- ja looduspärandi tundmaõppimisel ning säilitamisel.</a:t>
            </a:r>
            <a:endParaRPr lang="et-EE" dirty="0">
              <a:latin typeface="Candara" panose="020E0502030303020204" pitchFamily="34" charset="0"/>
            </a:endParaRPr>
          </a:p>
        </p:txBody>
      </p:sp>
      <p:pic>
        <p:nvPicPr>
          <p:cNvPr id="100" name="Google Shape;100;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1" name="Google Shape;101;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2" name="Google Shape;102;p1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Sissejuhatus</a:t>
            </a:r>
            <a:endParaRPr lang="et-EE" sz="36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buNone/>
            </a:pPr>
            <a:r>
              <a:rPr lang="et-EE" sz="2400" dirty="0" smtClean="0">
                <a:latin typeface="Candara" panose="020E0502030303020204" pitchFamily="34" charset="0"/>
              </a:rPr>
              <a:t>2. õppetund käsitleb järgmisi olulisi teemasid:</a:t>
            </a:r>
            <a:br>
              <a:rPr lang="et-EE" sz="2400" dirty="0" smtClean="0">
                <a:latin typeface="Candara" panose="020E0502030303020204" pitchFamily="34" charset="0"/>
              </a:rPr>
            </a:br>
            <a:endParaRPr lang="et-EE" sz="2400" dirty="0" smtClean="0">
              <a:latin typeface="Candara" panose="020E0502030303020204" pitchFamily="34" charset="0"/>
            </a:endParaRPr>
          </a:p>
          <a:p>
            <a:pPr lvl="0" algn="just"/>
            <a:r>
              <a:rPr lang="et-EE" sz="2400" dirty="0" smtClean="0">
                <a:latin typeface="Candara" panose="020E0502030303020204" pitchFamily="34" charset="0"/>
              </a:rPr>
              <a:t>Kihelkonnakaardid (mõiste, ajalugu ja tähendus)</a:t>
            </a:r>
          </a:p>
          <a:p>
            <a:pPr lvl="0" algn="just"/>
            <a:r>
              <a:rPr lang="et-EE" sz="2400" dirty="0" smtClean="0">
                <a:latin typeface="Candara" panose="020E0502030303020204" pitchFamily="34" charset="0"/>
              </a:rPr>
              <a:t>Kihelkonnakaardi loomise protsess</a:t>
            </a:r>
          </a:p>
          <a:p>
            <a:pPr lvl="0" algn="just"/>
            <a:r>
              <a:rPr lang="et-EE" sz="2400" dirty="0" smtClean="0">
                <a:latin typeface="Candara" panose="020E0502030303020204" pitchFamily="34" charset="0"/>
              </a:rPr>
              <a:t>Arutelu parimate praktikate üle</a:t>
            </a:r>
          </a:p>
          <a:p>
            <a:pPr lvl="0" algn="just"/>
            <a:r>
              <a:rPr lang="et-EE" sz="2400" dirty="0" smtClean="0">
                <a:latin typeface="Candara" panose="020E0502030303020204" pitchFamily="34" charset="0"/>
              </a:rPr>
              <a:t>Kihelkonnakaardi loomine</a:t>
            </a:r>
            <a:endParaRPr lang="et-EE" sz="2400" dirty="0">
              <a:latin typeface="Candara" panose="020E0502030303020204" pitchFamily="34" charset="0"/>
            </a:endParaRPr>
          </a:p>
        </p:txBody>
      </p:sp>
      <p:pic>
        <p:nvPicPr>
          <p:cNvPr id="108" name="Google Shape;108;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9" name="Google Shape;109;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0" name="Google Shape;110;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Sissejuhatus</a:t>
            </a:r>
            <a:endParaRPr lang="et-EE" sz="3600" b="1" i="0" u="none" strike="noStrike" cap="none" dirty="0">
              <a:solidFill>
                <a:schemeClr val="lt1"/>
              </a:solidFill>
              <a:latin typeface="Candara"/>
              <a:ea typeface="Candara"/>
              <a:cs typeface="Candara"/>
              <a:sym typeface="Candara"/>
            </a:endParaRPr>
          </a:p>
        </p:txBody>
      </p:sp>
      <p:sp>
        <p:nvSpPr>
          <p:cNvPr id="111" name="Google Shape;111;p39"/>
          <p:cNvSpPr/>
          <p:nvPr/>
        </p:nvSpPr>
        <p:spPr>
          <a:xfrm>
            <a:off x="392448" y="1119918"/>
            <a:ext cx="1557122" cy="461624"/>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400"/>
              <a:buFont typeface="Arial"/>
              <a:buNone/>
            </a:pPr>
            <a:r>
              <a:rPr lang="et-EE" sz="2400" b="1" i="0" u="none" strike="noStrike" cap="none" dirty="0" smtClean="0">
                <a:solidFill>
                  <a:srgbClr val="000000"/>
                </a:solidFill>
                <a:latin typeface="Candara" panose="020E0502030303020204" pitchFamily="34" charset="0"/>
                <a:sym typeface="Arial"/>
              </a:rPr>
              <a:t>Teemad</a:t>
            </a:r>
            <a:endParaRPr lang="et-EE" sz="2400" b="0" i="0" u="none" strike="noStrike" cap="none" dirty="0">
              <a:solidFill>
                <a:srgbClr val="000000"/>
              </a:solidFill>
              <a:latin typeface="Candara" panose="020E0502030303020204" pitchFamily="34" charset="0"/>
              <a:sym typeface="Arial"/>
            </a:endParaRPr>
          </a:p>
        </p:txBody>
      </p:sp>
      <p:pic>
        <p:nvPicPr>
          <p:cNvPr id="112" name="Google Shape;112;p39" descr="Flat Map Images - Free Download on Freepik"/>
          <p:cNvPicPr preferRelativeResize="0"/>
          <p:nvPr/>
        </p:nvPicPr>
        <p:blipFill rotWithShape="1">
          <a:blip r:embed="rId4">
            <a:alphaModFix/>
          </a:blip>
          <a:srcRect/>
          <a:stretch/>
        </p:blipFill>
        <p:spPr>
          <a:xfrm>
            <a:off x="8059769" y="2383825"/>
            <a:ext cx="3031490" cy="3031490"/>
          </a:xfrm>
          <a:prstGeom prst="rect">
            <a:avLst/>
          </a:prstGeom>
          <a:noFill/>
          <a:ln>
            <a:noFill/>
          </a:ln>
        </p:spPr>
      </p:pic>
      <p:sp>
        <p:nvSpPr>
          <p:cNvPr id="113" name="Google Shape;113;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t-EE" sz="1400" b="0" i="0" u="none" strike="noStrike" cap="none" dirty="0" smtClean="0">
                <a:solidFill>
                  <a:srgbClr val="0A0A0C"/>
                </a:solidFill>
                <a:latin typeface="Candara"/>
                <a:ea typeface="Candara"/>
                <a:cs typeface="Candara"/>
                <a:sym typeface="Candara"/>
              </a:rPr>
              <a:t>Foto: </a:t>
            </a:r>
            <a:r>
              <a:rPr lang="en-US" sz="1400" b="0" i="0" u="none" strike="noStrike" cap="none" dirty="0" smtClean="0">
                <a:solidFill>
                  <a:srgbClr val="0A0A0C"/>
                </a:solidFill>
                <a:latin typeface="Candara"/>
                <a:ea typeface="Candara"/>
                <a:cs typeface="Candara"/>
                <a:sym typeface="Candara"/>
              </a:rPr>
              <a:t>Freepik</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9" name="Google Shape;119;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0" name="Google Shape;120;p4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Sissejuhatus</a:t>
            </a:r>
            <a:endParaRPr lang="et-EE" sz="3600" b="1" i="0" u="none" strike="noStrike" cap="none" dirty="0">
              <a:solidFill>
                <a:schemeClr val="lt1"/>
              </a:solidFill>
              <a:latin typeface="Candara"/>
              <a:ea typeface="Candara"/>
              <a:cs typeface="Candara"/>
              <a:sym typeface="Candara"/>
            </a:endParaRPr>
          </a:p>
        </p:txBody>
      </p:sp>
      <p:sp>
        <p:nvSpPr>
          <p:cNvPr id="121" name="Google Shape;121;p40"/>
          <p:cNvSpPr/>
          <p:nvPr/>
        </p:nvSpPr>
        <p:spPr>
          <a:xfrm>
            <a:off x="216249" y="1561158"/>
            <a:ext cx="5501379" cy="3693278"/>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lvl="0">
              <a:buSzPts val="1800"/>
            </a:pPr>
            <a:r>
              <a:rPr lang="et-EE" sz="1800" b="1" dirty="0" smtClean="0">
                <a:latin typeface="Candara"/>
                <a:ea typeface="Candara"/>
                <a:cs typeface="Candara"/>
                <a:sym typeface="Candara"/>
              </a:rPr>
              <a:t>Põlvkondadevaheline suhtlus</a:t>
            </a:r>
            <a:r>
              <a:rPr lang="et-EE" sz="1800" dirty="0" smtClean="0">
                <a:latin typeface="Candara"/>
                <a:ea typeface="Candara"/>
                <a:cs typeface="Candara"/>
                <a:sym typeface="Candara"/>
              </a:rPr>
              <a:t> viitab eri vanuserühmadesse kuuluvate inimeste vahelisele sidemele, mille eesmärk on edendada vastastikust mõistmist ja teadmiste vahetamist.</a:t>
            </a:r>
          </a:p>
          <a:p>
            <a:pPr lvl="0">
              <a:buSzPts val="1800"/>
            </a:pPr>
            <a:endParaRPr lang="et-EE" sz="1800" dirty="0" smtClean="0">
              <a:latin typeface="Candara"/>
              <a:ea typeface="Candara"/>
              <a:cs typeface="Candara"/>
              <a:sym typeface="Candara"/>
            </a:endParaRPr>
          </a:p>
          <a:p>
            <a:pPr lvl="0">
              <a:buSzPts val="1800"/>
            </a:pPr>
            <a:r>
              <a:rPr lang="et-EE" sz="1800" dirty="0" smtClean="0">
                <a:latin typeface="Candara"/>
                <a:ea typeface="Candara"/>
                <a:cs typeface="Candara"/>
                <a:sym typeface="Candara"/>
              </a:rPr>
              <a:t>See suhtlus on ülioluline traditsioonide, lugude, tavade ja teadmiste edasiandmisel, mis kanduvad sageli ühelt põlvkonnalt järgmisele.</a:t>
            </a:r>
          </a:p>
          <a:p>
            <a:pPr lvl="0">
              <a:buSzPts val="1800"/>
            </a:pPr>
            <a:endParaRPr lang="et-EE" sz="1800" dirty="0" smtClean="0">
              <a:latin typeface="Candara"/>
              <a:ea typeface="Candara"/>
              <a:cs typeface="Candara"/>
              <a:sym typeface="Candara"/>
            </a:endParaRPr>
          </a:p>
          <a:p>
            <a:pPr lvl="0">
              <a:buSzPts val="1800"/>
            </a:pPr>
            <a:r>
              <a:rPr lang="et-EE" sz="1800" dirty="0" smtClean="0">
                <a:latin typeface="Candara"/>
                <a:ea typeface="Candara"/>
                <a:cs typeface="Candara"/>
                <a:sym typeface="Candara"/>
              </a:rPr>
              <a:t>Näiteks saavad vanemaealised inimesed jagada noorematele oma elukogemusi ja sidet paigaga, samal ajal kui nooremad põlvkonnad võivad neid traditsioone tänapäevasel viisil tõlgendada ja edasi arendada.</a:t>
            </a:r>
            <a:endParaRPr lang="et-EE" sz="1400" i="0" u="none" strike="noStrike" cap="none" dirty="0">
              <a:solidFill>
                <a:srgbClr val="000000"/>
              </a:solidFill>
              <a:sym typeface="Arial"/>
            </a:endParaRPr>
          </a:p>
        </p:txBody>
      </p:sp>
      <p:sp>
        <p:nvSpPr>
          <p:cNvPr id="122" name="Google Shape;122;p40"/>
          <p:cNvSpPr/>
          <p:nvPr/>
        </p:nvSpPr>
        <p:spPr>
          <a:xfrm>
            <a:off x="727728" y="844358"/>
            <a:ext cx="55435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t-EE" sz="2400" b="0" i="0" u="none" strike="noStrike" cap="none" dirty="0" smtClean="0">
                <a:solidFill>
                  <a:srgbClr val="000000"/>
                </a:solidFill>
                <a:latin typeface="Candara" panose="020E0502030303020204" pitchFamily="34" charset="0"/>
                <a:sym typeface="Arial"/>
              </a:rPr>
              <a:t>Nagu me arutasime eelmises tunnis:</a:t>
            </a:r>
            <a:endParaRPr sz="2400" b="0" i="0" u="none" strike="noStrike" cap="none" dirty="0">
              <a:solidFill>
                <a:srgbClr val="000000"/>
              </a:solidFill>
              <a:latin typeface="Candara" panose="020E0502030303020204" pitchFamily="34" charset="0"/>
              <a:sym typeface="Arial"/>
            </a:endParaRPr>
          </a:p>
        </p:txBody>
      </p:sp>
      <p:sp>
        <p:nvSpPr>
          <p:cNvPr id="123" name="Google Shape;123;p40"/>
          <p:cNvSpPr txBox="1">
            <a:spLocks noGrp="1"/>
          </p:cNvSpPr>
          <p:nvPr>
            <p:ph type="body" idx="1"/>
          </p:nvPr>
        </p:nvSpPr>
        <p:spPr>
          <a:xfrm>
            <a:off x="6271233" y="1561157"/>
            <a:ext cx="5404945" cy="3693319"/>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114300" lvl="0" indent="0">
              <a:buNone/>
            </a:pPr>
            <a:r>
              <a:rPr lang="et-EE" sz="1800" b="1" dirty="0" smtClean="0">
                <a:latin typeface="Candara"/>
                <a:ea typeface="Candara"/>
                <a:cs typeface="Candara"/>
                <a:sym typeface="Candara"/>
              </a:rPr>
              <a:t>Kultuuridevaheline suhtlus</a:t>
            </a:r>
            <a:r>
              <a:rPr lang="et-EE" sz="1800" dirty="0" smtClean="0">
                <a:latin typeface="Candara"/>
                <a:ea typeface="Candara"/>
                <a:cs typeface="Candara"/>
                <a:sym typeface="Candara"/>
              </a:rPr>
              <a:t> tähendab eri kultuuridest pärit inimeste vahelist mõtte- ja kogemustevahetust. Globaalses kontekstis on see ülioluline, et edendada mõistmist erinevate kogukondade vahel ning tegeleda kultuurilise mitmekesisusega seotud väljakutsetega.</a:t>
            </a:r>
          </a:p>
          <a:p>
            <a:pPr marL="114300" lvl="0" indent="0">
              <a:buNone/>
            </a:pPr>
            <a:endParaRPr lang="et-EE" sz="1800" dirty="0" smtClean="0">
              <a:latin typeface="Candara"/>
              <a:ea typeface="Candara"/>
              <a:cs typeface="Candara"/>
              <a:sym typeface="Candara"/>
            </a:endParaRPr>
          </a:p>
          <a:p>
            <a:pPr marL="114300" lvl="0" indent="0">
              <a:buNone/>
            </a:pPr>
            <a:r>
              <a:rPr lang="et-EE" sz="1800" dirty="0" smtClean="0">
                <a:latin typeface="Candara"/>
                <a:ea typeface="Candara"/>
                <a:cs typeface="Candara"/>
                <a:sym typeface="Candara"/>
              </a:rPr>
              <a:t>Kultuuridevaheline suhtlus võimaldab lõimida erinevaid vaatenurki ja maailmatõlgendusi, luues võimalusi vastastikuseks rikastumiseks.</a:t>
            </a:r>
          </a:p>
          <a:p>
            <a:pPr marL="114300" lvl="0" indent="0">
              <a:buNone/>
            </a:pPr>
            <a:endParaRPr lang="et-EE" sz="1800" dirty="0" smtClean="0">
              <a:latin typeface="Candara"/>
              <a:ea typeface="Candara"/>
              <a:cs typeface="Candara"/>
              <a:sym typeface="Candara"/>
            </a:endParaRPr>
          </a:p>
          <a:p>
            <a:pPr marL="114300" lvl="0" indent="0">
              <a:buNone/>
            </a:pPr>
            <a:r>
              <a:rPr lang="et-EE" sz="1800" dirty="0" smtClean="0">
                <a:latin typeface="Candara"/>
                <a:ea typeface="Candara"/>
                <a:cs typeface="Candara"/>
                <a:sym typeface="Candara"/>
              </a:rPr>
              <a:t>Näiteks saavad eri kultuurirühmad jagada teadmisi paikade, pärandi säilitamise tavade ning looduspärandi tähenduse tõlgendamise kohta, soodustades seeläbi ühist ja kaasavat lähenemist selle väärtustamisele.</a:t>
            </a:r>
            <a:endParaRPr lang="et-EE" sz="1800" dirty="0">
              <a:latin typeface="Candara"/>
              <a:ea typeface="Candara"/>
              <a:cs typeface="Candara"/>
              <a:sym typeface="Candara"/>
            </a:endParaRPr>
          </a:p>
        </p:txBody>
      </p:sp>
      <p:sp>
        <p:nvSpPr>
          <p:cNvPr id="124" name="Google Shape;124;p40"/>
          <p:cNvSpPr/>
          <p:nvPr/>
        </p:nvSpPr>
        <p:spPr>
          <a:xfrm>
            <a:off x="1124607" y="5509612"/>
            <a:ext cx="9786409" cy="1200288"/>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lvl="0">
              <a:buSzPts val="1800"/>
            </a:pPr>
            <a:r>
              <a:rPr lang="et-EE" sz="1800" dirty="0" smtClean="0">
                <a:latin typeface="Candara"/>
                <a:ea typeface="Candara"/>
                <a:cs typeface="Candara"/>
                <a:sym typeface="Candara"/>
              </a:rPr>
              <a:t>Need põlvkondadevahelised ja kultuuridevahelised vahetused aitavad kaasa pärandi säilitamisele ja uuenemisele, võimaldades uutel põlvkondadel ja uutel kogukonnaliikmetel hoida sidet oma piirkonna kultuuriliste ja looduslike juurtega ning vaadelda ja mõtestada neid ka teistest vaatenurkadest.</a:t>
            </a:r>
            <a:endParaRPr lang="et-EE" sz="18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30" name="Google Shape;130;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1" name="Google Shape;131;p4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Sissejuhatus</a:t>
            </a:r>
            <a:endParaRPr lang="et-EE" sz="3600" b="1" i="0" u="none" strike="noStrike" cap="none" dirty="0">
              <a:solidFill>
                <a:schemeClr val="lt1"/>
              </a:solidFill>
              <a:latin typeface="Candara"/>
              <a:ea typeface="Candara"/>
              <a:cs typeface="Candara"/>
              <a:sym typeface="Candara"/>
            </a:endParaRPr>
          </a:p>
        </p:txBody>
      </p:sp>
      <p:grpSp>
        <p:nvGrpSpPr>
          <p:cNvPr id="132" name="Google Shape;132;p41"/>
          <p:cNvGrpSpPr/>
          <p:nvPr/>
        </p:nvGrpSpPr>
        <p:grpSpPr>
          <a:xfrm>
            <a:off x="2199449" y="2021904"/>
            <a:ext cx="7473987" cy="4116428"/>
            <a:chOff x="167449" y="1302238"/>
            <a:chExt cx="7473987" cy="4116428"/>
          </a:xfrm>
        </p:grpSpPr>
        <p:sp>
          <p:nvSpPr>
            <p:cNvPr id="133" name="Google Shape;133;p41"/>
            <p:cNvSpPr/>
            <p:nvPr/>
          </p:nvSpPr>
          <p:spPr>
            <a:xfrm>
              <a:off x="3350264" y="2786890"/>
              <a:ext cx="1272032"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4" name="Google Shape;134;p41"/>
            <p:cNvSpPr txBox="1"/>
            <p:nvPr/>
          </p:nvSpPr>
          <p:spPr>
            <a:xfrm>
              <a:off x="3403655" y="2840281"/>
              <a:ext cx="1165250" cy="986938"/>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t-EE" sz="2600" b="0" i="0" u="none" strike="noStrike" cap="none" dirty="0" smtClean="0">
                  <a:solidFill>
                    <a:schemeClr val="dk1"/>
                  </a:solidFill>
                  <a:latin typeface="Candara" panose="020E0502030303020204" pitchFamily="34" charset="0"/>
                  <a:sym typeface="Arial"/>
                </a:rPr>
                <a:t>Kihel-konna-kaart</a:t>
              </a:r>
              <a:endParaRPr lang="et-EE" sz="2600" b="0" i="0" u="none" strike="noStrike" cap="none" dirty="0">
                <a:solidFill>
                  <a:schemeClr val="dk1"/>
                </a:solidFill>
                <a:latin typeface="Candara" panose="020E0502030303020204" pitchFamily="34" charset="0"/>
                <a:sym typeface="Arial"/>
              </a:endParaRPr>
            </a:p>
          </p:txBody>
        </p:sp>
        <p:sp>
          <p:nvSpPr>
            <p:cNvPr id="135" name="Google Shape;135;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36" name="Google Shape;136;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7" name="Google Shape;137;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lvl="0" algn="ctr">
                <a:lnSpc>
                  <a:spcPct val="90000"/>
                </a:lnSpc>
                <a:buSzPts val="3100"/>
              </a:pPr>
              <a:r>
                <a:rPr lang="et-EE" sz="3100" dirty="0" smtClean="0">
                  <a:solidFill>
                    <a:schemeClr val="dk1"/>
                  </a:solidFill>
                  <a:latin typeface="Candara" panose="020E0502030303020204" pitchFamily="34" charset="0"/>
                </a:rPr>
                <a:t>Pärandi tundmine ja väärtustamine</a:t>
              </a:r>
              <a:endParaRPr lang="et-EE" sz="3100" b="0" i="0" u="none" strike="noStrike" cap="none" dirty="0">
                <a:solidFill>
                  <a:schemeClr val="dk1"/>
                </a:solidFill>
                <a:latin typeface="Candara" panose="020E0502030303020204" pitchFamily="34" charset="0"/>
                <a:sym typeface="Arial"/>
              </a:endParaRPr>
            </a:p>
          </p:txBody>
        </p:sp>
        <p:sp>
          <p:nvSpPr>
            <p:cNvPr id="138" name="Google Shape;138;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39" name="Google Shape;139;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t-EE" sz="2600" b="0" i="0" u="none" strike="noStrike" cap="none" dirty="0" smtClean="0">
                  <a:solidFill>
                    <a:schemeClr val="dk1"/>
                  </a:solidFill>
                  <a:latin typeface="Candara" panose="020E0502030303020204" pitchFamily="34" charset="0"/>
                  <a:sym typeface="Arial"/>
                </a:rPr>
                <a:t>Põlvkondade-vaheline suhtlus</a:t>
              </a:r>
              <a:endParaRPr lang="et-EE" sz="2600" b="0" i="0" u="none" strike="noStrike" cap="none" dirty="0">
                <a:solidFill>
                  <a:schemeClr val="dk1"/>
                </a:solidFill>
                <a:latin typeface="Candara" panose="020E0502030303020204" pitchFamily="34" charset="0"/>
                <a:sym typeface="Arial"/>
              </a:endParaRPr>
            </a:p>
          </p:txBody>
        </p:sp>
        <p:sp>
          <p:nvSpPr>
            <p:cNvPr id="141" name="Google Shape;141;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42" name="Google Shape;142;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3" name="Google Shape;143;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t-EE" sz="2600" b="0" i="0" u="none" strike="noStrike" cap="none" dirty="0" smtClean="0">
                  <a:solidFill>
                    <a:schemeClr val="dk1"/>
                  </a:solidFill>
                  <a:latin typeface="Candara" panose="020E0502030303020204" pitchFamily="34" charset="0"/>
                  <a:sym typeface="Arial"/>
                </a:rPr>
                <a:t>Kultuuride-vaheline suhtlus</a:t>
              </a:r>
              <a:endParaRPr lang="et-EE" sz="2600" b="0" i="0" u="none" strike="noStrike" cap="none" dirty="0">
                <a:solidFill>
                  <a:schemeClr val="dk1"/>
                </a:solidFill>
                <a:latin typeface="Candara" panose="020E0502030303020204" pitchFamily="34" charset="0"/>
                <a:sym typeface="Arial"/>
              </a:endParaRPr>
            </a:p>
          </p:txBody>
        </p:sp>
      </p:grpSp>
      <p:sp>
        <p:nvSpPr>
          <p:cNvPr id="144" name="Google Shape;144;p41"/>
          <p:cNvSpPr/>
          <p:nvPr/>
        </p:nvSpPr>
        <p:spPr>
          <a:xfrm>
            <a:off x="276518" y="923810"/>
            <a:ext cx="10994984" cy="707846"/>
          </a:xfrm>
          <a:prstGeom prst="rect">
            <a:avLst/>
          </a:prstGeom>
          <a:noFill/>
          <a:ln>
            <a:noFill/>
          </a:ln>
        </p:spPr>
        <p:txBody>
          <a:bodyPr spcFirstLastPara="1" wrap="square" lIns="91425" tIns="45700" rIns="91425" bIns="45700" anchor="t" anchorCtr="0">
            <a:spAutoFit/>
          </a:bodyPr>
          <a:lstStyle/>
          <a:p>
            <a:pPr lvl="0" algn="just">
              <a:buSzPts val="2000"/>
            </a:pPr>
            <a:r>
              <a:rPr lang="et-EE" sz="2000" dirty="0" smtClean="0">
                <a:latin typeface="Candara"/>
                <a:ea typeface="Candara"/>
                <a:cs typeface="Candara"/>
                <a:sym typeface="Candara"/>
              </a:rPr>
              <a:t>Milliseid meetodeid ja vahendeid saame kasutada, et soodustada neid vahetusi ning väärtustada ja esile tõsta ühe piirkonna pärandit?</a:t>
            </a:r>
            <a:endParaRPr lang="et-EE" sz="1400" b="0" i="0" u="none" strike="noStrike" cap="none" dirty="0">
              <a:solidFill>
                <a:srgbClr val="000000"/>
              </a:solidFil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2"/>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lvl="0" algn="just"/>
            <a:r>
              <a:rPr lang="et-EE" dirty="0" smtClean="0">
                <a:latin typeface="Candara"/>
                <a:ea typeface="Candara"/>
                <a:cs typeface="Candara"/>
                <a:sym typeface="Candara"/>
              </a:rPr>
              <a:t>See on töövahend, mille abil saavad konkreetse paiga elanikud kujutada oma pärandit, maastikku ja teadmisi, milles nad end ära tunnevad ning mida nad soovivad edasi anda tulevastele põlvkondadele.</a:t>
            </a:r>
          </a:p>
          <a:p>
            <a:pPr lvl="0" algn="just"/>
            <a:r>
              <a:rPr lang="et-EE" dirty="0" smtClean="0">
                <a:latin typeface="Candara"/>
                <a:ea typeface="Candara"/>
                <a:cs typeface="Candara"/>
                <a:sym typeface="Candara"/>
              </a:rPr>
              <a:t>Kihelkonnakaart toob esile selle, kuidas kohalik kogukond oma territooriumi näeb ja tajub, millist väärtust ta omistab oma mälestustele, muutustele ja olemasolevale tegelikkusele ning milline on </a:t>
            </a:r>
            <a:r>
              <a:rPr lang="en-US" dirty="0" smtClean="0">
                <a:latin typeface="Candara"/>
                <a:ea typeface="Candara"/>
                <a:cs typeface="Candara"/>
                <a:sym typeface="Candara"/>
              </a:rPr>
              <a:t>tema elanike</a:t>
            </a:r>
            <a:r>
              <a:rPr lang="et-EE" dirty="0" smtClean="0">
                <a:latin typeface="Candara"/>
                <a:ea typeface="Candara"/>
                <a:cs typeface="Candara"/>
                <a:sym typeface="Candara"/>
              </a:rPr>
              <a:t> nägemus piirkonna tulevikust.</a:t>
            </a: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p:txBody>
      </p:sp>
      <p:pic>
        <p:nvPicPr>
          <p:cNvPr id="150" name="Google Shape;150;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1" name="Google Shape;151;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2" name="Google Shape;152;p4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Kihelkonnakaart</a:t>
            </a:r>
            <a:endParaRPr lang="et-EE" sz="36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3"/>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fontScale="92500"/>
          </a:bodyPr>
          <a:lstStyle/>
          <a:p>
            <a:pPr lvl="0" algn="just"/>
            <a:r>
              <a:rPr lang="et-EE" dirty="0" smtClean="0">
                <a:latin typeface="Candara"/>
                <a:ea typeface="Candara"/>
                <a:cs typeface="Candara"/>
                <a:sym typeface="Candara"/>
              </a:rPr>
              <a:t>See võib olla kartograafiline kujutis või mis tahes muu väljund või vorm, </a:t>
            </a:r>
            <a:r>
              <a:rPr lang="en-US" dirty="0" smtClean="0">
                <a:latin typeface="Candara"/>
                <a:ea typeface="Candara"/>
                <a:cs typeface="Candara"/>
                <a:sym typeface="Candara"/>
              </a:rPr>
              <a:t>mis</a:t>
            </a:r>
            <a:r>
              <a:rPr lang="et-EE" dirty="0" smtClean="0">
                <a:latin typeface="Candara"/>
                <a:ea typeface="Candara"/>
                <a:cs typeface="Candara"/>
                <a:sym typeface="Candara"/>
              </a:rPr>
              <a:t> kogukond</a:t>
            </a:r>
            <a:r>
              <a:rPr lang="en-US" dirty="0" smtClean="0">
                <a:latin typeface="Candara"/>
                <a:ea typeface="Candara"/>
                <a:cs typeface="Candara"/>
                <a:sym typeface="Candara"/>
              </a:rPr>
              <a:t>a</a:t>
            </a:r>
            <a:r>
              <a:rPr lang="et-EE" dirty="0" smtClean="0">
                <a:latin typeface="Candara"/>
                <a:ea typeface="Candara"/>
                <a:cs typeface="Candara"/>
                <a:sym typeface="Candara"/>
              </a:rPr>
              <a:t> </a:t>
            </a:r>
            <a:r>
              <a:rPr lang="en-US" dirty="0" smtClean="0">
                <a:latin typeface="Candara"/>
                <a:ea typeface="Candara"/>
                <a:cs typeface="Candara"/>
                <a:sym typeface="Candara"/>
              </a:rPr>
              <a:t>kõnetab</a:t>
            </a:r>
            <a:r>
              <a:rPr lang="et-EE" dirty="0" smtClean="0">
                <a:latin typeface="Candara"/>
                <a:ea typeface="Candara"/>
                <a:cs typeface="Candara"/>
                <a:sym typeface="Candara"/>
              </a:rPr>
              <a:t>.</a:t>
            </a:r>
          </a:p>
          <a:p>
            <a:pPr lvl="0" algn="just"/>
            <a:r>
              <a:rPr lang="et-EE" dirty="0" smtClean="0">
                <a:latin typeface="Candara"/>
                <a:ea typeface="Candara"/>
                <a:cs typeface="Candara"/>
                <a:sym typeface="Candara"/>
              </a:rPr>
              <a:t>Lähtudes eeldusest, et inimene ei oska väärtustada seda, mida ta ei tunne, võimaldab </a:t>
            </a:r>
            <a:r>
              <a:rPr lang="et-EE" b="1" dirty="0" smtClean="0">
                <a:latin typeface="Candara"/>
                <a:ea typeface="Candara"/>
                <a:cs typeface="Candara"/>
                <a:sym typeface="Candara"/>
              </a:rPr>
              <a:t>koos piirkonna elanikega loodud</a:t>
            </a:r>
            <a:r>
              <a:rPr lang="et-EE" dirty="0" smtClean="0">
                <a:latin typeface="Candara"/>
                <a:ea typeface="Candara"/>
                <a:cs typeface="Candara"/>
                <a:sym typeface="Candara"/>
              </a:rPr>
              <a:t> kihelkonnakaart taasavastada paikade tegeliku väärtuse ning tuua esile kogu selle teabe, mis on territooriumisse talletunud, kuid mida kaardistuses või ametlikes dokumentides sageli ei märgata või peetakse väheoluliseks.</a:t>
            </a:r>
            <a:r>
              <a:rPr lang="en-US" dirty="0" smtClean="0">
                <a:latin typeface="Candara"/>
                <a:ea typeface="Candara"/>
                <a:cs typeface="Candara"/>
                <a:sym typeface="Candara"/>
              </a:rPr>
              <a:t> </a:t>
            </a:r>
            <a:r>
              <a:rPr lang="et-EE" dirty="0" smtClean="0">
                <a:latin typeface="Candara"/>
                <a:ea typeface="Candara"/>
                <a:cs typeface="Candara"/>
                <a:sym typeface="Candara"/>
              </a:rPr>
              <a:t>Samuti annab see võimaluse otsustada, mida kogukonna kujutamisel esile tõsta ja mida välja jätta, ning seeläbi kujundada ka piirkonna teekondi ja narratiive.</a:t>
            </a:r>
          </a:p>
          <a:p>
            <a:pPr lvl="0" algn="just"/>
            <a:r>
              <a:rPr lang="et-EE" dirty="0" smtClean="0">
                <a:latin typeface="Candara"/>
                <a:ea typeface="Candara"/>
                <a:cs typeface="Candara"/>
                <a:sym typeface="Candara"/>
              </a:rPr>
              <a:t>Kihelkonnakaarti saab kasutada marsruutide ja teekondade kavandamiseks.</a:t>
            </a:r>
            <a:endParaRPr lang="et-EE" dirty="0"/>
          </a:p>
        </p:txBody>
      </p:sp>
      <p:pic>
        <p:nvPicPr>
          <p:cNvPr id="158" name="Google Shape;158;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9" name="Google Shape;159;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0" name="Google Shape;160;p43"/>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6" name="Google Shape;166;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7" name="Google Shape;167;p44"/>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t-EE" sz="3600" b="1" dirty="0">
                <a:solidFill>
                  <a:schemeClr val="lt1"/>
                </a:solidFill>
                <a:latin typeface="Candara"/>
                <a:ea typeface="Candara"/>
                <a:cs typeface="Candara"/>
                <a:sym typeface="Candara"/>
              </a:rPr>
              <a:t>Kihelkonnakaart</a:t>
            </a:r>
          </a:p>
        </p:txBody>
      </p:sp>
      <p:sp>
        <p:nvSpPr>
          <p:cNvPr id="168" name="Google Shape;168;p44"/>
          <p:cNvSpPr txBox="1"/>
          <p:nvPr/>
        </p:nvSpPr>
        <p:spPr>
          <a:xfrm>
            <a:off x="649664" y="1213953"/>
            <a:ext cx="10515600" cy="4800348"/>
          </a:xfrm>
          <a:prstGeom prst="rect">
            <a:avLst/>
          </a:prstGeom>
          <a:noFill/>
          <a:ln>
            <a:noFill/>
          </a:ln>
        </p:spPr>
        <p:txBody>
          <a:bodyPr spcFirstLastPara="1" wrap="square" lIns="91425" tIns="45700" rIns="91425" bIns="45700" anchor="t" anchorCtr="0">
            <a:noAutofit/>
          </a:bodyPr>
          <a:lstStyle/>
          <a:p>
            <a:pPr lvl="0" algn="just">
              <a:lnSpc>
                <a:spcPct val="90000"/>
              </a:lnSpc>
              <a:spcBef>
                <a:spcPts val="1000"/>
              </a:spcBef>
              <a:buClr>
                <a:schemeClr val="dk1"/>
              </a:buClr>
              <a:buSzPts val="1800"/>
            </a:pPr>
            <a:r>
              <a:rPr lang="et-EE" sz="2800" dirty="0" smtClean="0">
                <a:solidFill>
                  <a:schemeClr val="dk1"/>
                </a:solidFill>
                <a:latin typeface="Candara" panose="020E0502030303020204" pitchFamily="34" charset="0"/>
                <a:ea typeface="Calibri"/>
                <a:cs typeface="Calibri"/>
                <a:sym typeface="Calibri"/>
              </a:rPr>
              <a:t>Kihelkonnakaartide kontseptsioon sündis 1980. aastate alguses Inglismaal tänu mittetulundusühingu Common Ground algatusele, kes otsustas esimesena tegeleda kohaliku pärandi mõtestamise ja tutvustamisega </a:t>
            </a:r>
            <a:r>
              <a:rPr lang="et-EE" sz="2800" b="1" dirty="0" smtClean="0">
                <a:solidFill>
                  <a:schemeClr val="dk1"/>
                </a:solidFill>
                <a:latin typeface="Candara" panose="020E0502030303020204" pitchFamily="34" charset="0"/>
                <a:ea typeface="Calibri"/>
                <a:cs typeface="Calibri"/>
                <a:sym typeface="Calibri"/>
              </a:rPr>
              <a:t>kogukonna aktiivse ja loova kaasamise kaudu</a:t>
            </a:r>
            <a:r>
              <a:rPr lang="et-EE" sz="2800" dirty="0" smtClean="0">
                <a:solidFill>
                  <a:schemeClr val="dk1"/>
                </a:solidFill>
                <a:latin typeface="Candara" panose="020E0502030303020204" pitchFamily="34" charset="0"/>
                <a:ea typeface="Calibri"/>
                <a:cs typeface="Calibri"/>
                <a:sym typeface="Calibri"/>
              </a:rPr>
              <a:t>.</a:t>
            </a:r>
          </a:p>
          <a:p>
            <a:pPr lvl="0" algn="just">
              <a:lnSpc>
                <a:spcPct val="90000"/>
              </a:lnSpc>
              <a:spcBef>
                <a:spcPts val="1000"/>
              </a:spcBef>
              <a:buClr>
                <a:schemeClr val="dk1"/>
              </a:buClr>
              <a:buSzPts val="1800"/>
            </a:pPr>
            <a:r>
              <a:rPr lang="et-EE" sz="2800" dirty="0" smtClean="0">
                <a:solidFill>
                  <a:schemeClr val="dk1"/>
                </a:solidFill>
                <a:latin typeface="Candara" panose="020E0502030303020204" pitchFamily="34" charset="0"/>
                <a:ea typeface="Calibri"/>
                <a:cs typeface="Calibri"/>
                <a:sym typeface="Calibri"/>
              </a:rPr>
              <a:t>See lähenemine keskendub kohalikele eripäradele, konkreetsete ja sageli kirja panemata teadmiste edasiandmisele iga paiga kohta, muutuste dokumenteerimisele ja suunamisele, inimeste erinevate individuaalsete võimete rakendamisele ning inimeste ja paikade vaheliste suhete ja vastastikuse sõltuvuse esiletoomisele. Samuti aitab see nähtavale tuua tegureid, mis ulatuvad kaugemale pelgast ainulaadsusest.</a:t>
            </a:r>
            <a:endParaRPr lang="et-EE" sz="2800" b="0" i="0" u="none" strike="noStrike" cap="none" dirty="0">
              <a:solidFill>
                <a:schemeClr val="dk1"/>
              </a:solidFill>
              <a:latin typeface="Candara" panose="020E0502030303020204" pitchFamily="34" charset="0"/>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1174</Words>
  <Application>Microsoft Office PowerPoint</Application>
  <PresentationFormat>Προσαρμογή</PresentationFormat>
  <Paragraphs>122</Paragraphs>
  <Slides>18</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Candara</vt:lpstr>
      <vt:lpstr>Calibri</vt:lpstr>
      <vt:lpstr>Times New Roman</vt:lpstr>
      <vt:lpstr>Cambria Math</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49</cp:revision>
  <dcterms:created xsi:type="dcterms:W3CDTF">2024-06-10T15:48:53Z</dcterms:created>
  <dcterms:modified xsi:type="dcterms:W3CDTF">2026-05-06T19:41:49Z</dcterms:modified>
</cp:coreProperties>
</file>