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Lst>
  <p:sldSz cx="12192000" cy="6858000"/>
  <p:notesSz cx="6858000" cy="9144000"/>
  <p:embeddedFontLst>
    <p:embeddedFont>
      <p:font typeface="Candara" pitchFamily="34" charset="0"/>
      <p:regular r:id="rId18"/>
      <p:bold r:id="rId19"/>
      <p:italic r:id="rId20"/>
      <p:boldItalic r:id="rId21"/>
    </p:embeddedFont>
    <p:embeddedFont>
      <p:font typeface="Calibri"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PT1ulBmb3dTLZL2JowuWJLGvU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a Tamm" initials="ET" lastIdx="3" clrIdx="0">
    <p:extLst>
      <p:ext uri="{19B8F6BF-5375-455C-9EA6-DF929625EA0E}">
        <p15:presenceInfo xmlns:p15="http://schemas.microsoft.com/office/powerpoint/2012/main" xmlns="" userId="Elina Tam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2-09T01:36:25.300" idx="1">
    <p:pos x="1539" y="162"/>
    <p:text/>
    <p:extLst>
      <p:ext uri="{C676402C-5697-4E1C-873F-D02D1690AC5C}">
        <p15:threadingInfo xmlns:p15="http://schemas.microsoft.com/office/powerpoint/2012/main" xmlns="" timeZoneBias="-120"/>
      </p:ext>
    </p:extLst>
  </p:cm>
  <p:cm authorId="1" dt="2026-02-09T01:49:40.930" idx="2">
    <p:pos x="1539" y="298"/>
    <p:text>/Vasakpoolne plakat/
CULTURAL HERITAGE
--&gt;
KULTUURIPÄRAND
Cultural heritage encompasses the tangible and intangible aspects of human history and the environment that hold cultural, historical, and ecological significance.
--&gt;
Kultuuripärand hõlmab inimkonna ajaloo ja keskkonna nii materiaalseid kui ka vaimseid aspekte, millel on kultuuriline, ajalooline ja ökoloogiline tähendus.
The Great Spa Towns of Athens
--&gt;
Ateena suured spaalinnad
Acropolis, Athens
--&gt;
Ateena akropol
“Growing with culture, strengthening with heritage!”
--&gt;
„Kasvades koos kultuuriga, tugevnedes pärandi kaudu!“
Vilnius Historic Centre (Lithuania)
Vilniuse ajalooline keskus (Leedu)</p:text>
    <p:extLst>
      <p:ext uri="{C676402C-5697-4E1C-873F-D02D1690AC5C}">
        <p15:threadingInfo xmlns:p15="http://schemas.microsoft.com/office/powerpoint/2012/main" xmlns="" timeZoneBias="-120">
          <p15:parentCm authorId="1" idx="1"/>
        </p15:threadingInfo>
      </p:ext>
    </p:extLst>
  </p:cm>
  <p:cm authorId="1" dt="2026-02-09T01:51:53.822" idx="3">
    <p:pos x="2146" y="174"/>
    <p:text>Heritage is something that is passed down from generation to generation.
Culture refers to values, traditions and identities.
And intangible means impossible to touch.
Putting these words together, intangible heritage refers to the traditions and living expressions that are passed down from one generation to the next.
--&gt;
Pärand on miski, mis kandub edasi põlvest põlve.
Kultuur viitab väärtustele, traditsioonidele ja identiteedile.
Vaimne tähendab käegakatsutamatut.
Neid mõisteid ühendades tähendab vaimne kultuuripärand traditsioone ja elavaid väljendusvorme, mis antakse edasi ühelt põlvkonnalt järgmisele.
INTANGIBLE CULTURAL HERITAGE
--&gt;
VAIMNE KULTUURIPÄRAND
Historical sites, monuments, indigenous knowledge systems, biodiversity hotspots, ecosystems and geological formations are examples of cultural heritage.
--&gt;
Ajaloolised paigad, mälestised, põlisrahvaste teadmussüsteemid, bioloogilise mitmekesisuse keskused, ökosüsteemid ja geoloogilised moodustised on kõik kultuuripärandi näited.
PERGAMON
Pergamon</p:text>
    <p:extLst>
      <p:ext uri="{C676402C-5697-4E1C-873F-D02D1690AC5C}">
        <p15:threadingInfo xmlns:p15="http://schemas.microsoft.com/office/powerpoint/2012/main" xmlns=""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12432797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370045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8" name="Google Shape;28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31198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3d603143a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97" name="Google Shape;297;g33d603143a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28559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3d603143a6_3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9" name="Google Shape;309;g33d603143a6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019283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3d603143a6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7" name="Google Shape;337;g33d603143a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20218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3d603143a6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7" name="Google Shape;347;g33d603143a6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112750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71665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0" name="Google Shape;2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87176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9" name="Google Shape;2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09999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8" name="Google Shape;2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729615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d601f4e7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48" name="Google Shape;248;g33d601f4e7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687738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3d601f4e74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59" name="Google Shape;259;g33d601f4e7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42606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0" name="Google Shape;2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58626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9" name="Google Shape;27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57073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canva.com/design/DAGVN5rhbyI/A3Jp1uXxk1LmgpHijzf6Ag/edit?utm_content=DAGVN5rhbyI&amp;utm_campaign=designshare&amp;utm_medium=link2&amp;utm_source=sharebutto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png"/><Relationship Id="rId3" Type="http://schemas.openxmlformats.org/officeDocument/2006/relationships/notesSlide" Target="../notesSlides/notesSlide15.xml"/><Relationship Id="rId7" Type="http://schemas.openxmlformats.org/officeDocument/2006/relationships/image" Target="../media/image13.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t-EE" sz="2800" b="1" dirty="0" smtClean="0">
                <a:solidFill>
                  <a:srgbClr val="FFFFFF"/>
                </a:solidFill>
                <a:latin typeface="Candara"/>
                <a:ea typeface="Candara"/>
                <a:cs typeface="Candara"/>
                <a:sym typeface="Candara"/>
              </a:rPr>
              <a:t>KOOLITUSPROGRAMM</a:t>
            </a: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lvl="0" algn="ctr">
              <a:buSzPts val="2800"/>
            </a:pPr>
            <a:r>
              <a:rPr lang="et-EE" sz="2800" b="1" dirty="0" smtClean="0">
                <a:solidFill>
                  <a:srgbClr val="FFFFFF"/>
                </a:solidFill>
                <a:latin typeface="Candara"/>
                <a:ea typeface="Candara"/>
                <a:cs typeface="Candara"/>
                <a:sym typeface="Candara"/>
              </a:rPr>
              <a:t>ÕPPEMOODUL 5</a:t>
            </a:r>
            <a:r>
              <a:rPr lang="et-EE" sz="2800" b="1" i="0" u="none" strike="noStrike" cap="none" dirty="0" smtClean="0">
                <a:solidFill>
                  <a:srgbClr val="FFFFFF"/>
                </a:solidFill>
                <a:latin typeface="Candara"/>
                <a:ea typeface="Candara"/>
                <a:cs typeface="Candara"/>
                <a:sym typeface="Candara"/>
              </a:rPr>
              <a:t>: Jätkusuutlikkus</a:t>
            </a:r>
            <a:endParaRPr lang="et-EE" dirty="0"/>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tr-TR" sz="1600" b="1" i="0" u="none" strike="noStrike" cap="none">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0" name="9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1" name="10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1" name="Google Shape;291;p18"/>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2" name="Google Shape;292;p18"/>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3" name="Google Shape;293;p18"/>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et-EE" sz="3600" b="1" dirty="0" smtClean="0">
                <a:solidFill>
                  <a:schemeClr val="lt1"/>
                </a:solidFill>
                <a:latin typeface="Candara"/>
                <a:ea typeface="Candara"/>
                <a:cs typeface="Candara"/>
                <a:sym typeface="Candara"/>
              </a:rPr>
              <a:t>Arutelu ja refleksioon </a:t>
            </a:r>
            <a:r>
              <a:rPr lang="et-EE" sz="3600" b="1" i="0" u="none" strike="noStrike" cap="none" dirty="0" smtClean="0">
                <a:solidFill>
                  <a:schemeClr val="lt1"/>
                </a:solidFill>
                <a:latin typeface="Candara"/>
                <a:ea typeface="Candara"/>
                <a:cs typeface="Candara"/>
                <a:sym typeface="Candara"/>
              </a:rPr>
              <a:t>2/2</a:t>
            </a:r>
            <a:endParaRPr lang="et-EE" sz="3600" b="0" i="0" u="none" strike="noStrike" cap="none" dirty="0">
              <a:solidFill>
                <a:schemeClr val="lt1"/>
              </a:solidFill>
              <a:latin typeface="Candara"/>
              <a:ea typeface="Candara"/>
              <a:cs typeface="Candara"/>
              <a:sym typeface="Candara"/>
            </a:endParaRPr>
          </a:p>
        </p:txBody>
      </p:sp>
      <p:sp>
        <p:nvSpPr>
          <p:cNvPr id="294" name="Google Shape;294;p18"/>
          <p:cNvSpPr txBox="1"/>
          <p:nvPr/>
        </p:nvSpPr>
        <p:spPr>
          <a:xfrm>
            <a:off x="640492" y="1266869"/>
            <a:ext cx="10270500" cy="35086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marL="285750" lvl="0" indent="-285750" algn="just">
              <a:spcBef>
                <a:spcPts val="600"/>
              </a:spcBef>
              <a:buSzPts val="1600"/>
              <a:buFont typeface="Candara"/>
              <a:buChar char="-"/>
            </a:pPr>
            <a:r>
              <a:rPr lang="et-EE" sz="1600" dirty="0" smtClean="0">
                <a:latin typeface="Candara"/>
                <a:ea typeface="Candara"/>
                <a:cs typeface="Candara"/>
                <a:sym typeface="Candara"/>
              </a:rPr>
              <a:t>Projektid näitasid, et teadlikkuse tõstmine on tõhus strateegia. Õppijad teadvustasid oma isiklikku vastutust kultuuripärandi kaitsmisel. Seda saab saavutada </a:t>
            </a:r>
            <a:r>
              <a:rPr lang="en-US" sz="1600" dirty="0" smtClean="0">
                <a:latin typeface="Candara"/>
                <a:ea typeface="Candara"/>
                <a:cs typeface="Candara"/>
                <a:sym typeface="Candara"/>
              </a:rPr>
              <a:t>jätkusuut</a:t>
            </a:r>
            <a:r>
              <a:rPr lang="et-EE" sz="1600" dirty="0" smtClean="0">
                <a:latin typeface="Candara"/>
                <a:ea typeface="Candara"/>
                <a:cs typeface="Candara"/>
                <a:sym typeface="Candara"/>
              </a:rPr>
              <a:t>liku turismi toetamise, looduskaitseliste algatuste eest seismise või teiste harimise kaudu pärandipaikade olulisusest.</a:t>
            </a:r>
          </a:p>
          <a:p>
            <a:pPr lvl="0" algn="just">
              <a:spcBef>
                <a:spcPts val="600"/>
              </a:spcBef>
              <a:buSzPts val="1600"/>
            </a:pPr>
            <a:endParaRPr lang="et-EE" sz="1600" dirty="0" smtClean="0">
              <a:latin typeface="Candara"/>
              <a:ea typeface="Candara"/>
              <a:cs typeface="Candara"/>
              <a:sym typeface="Candara"/>
            </a:endParaRPr>
          </a:p>
          <a:p>
            <a:pPr marL="285750" lvl="0" indent="-285750" algn="just">
              <a:spcBef>
                <a:spcPts val="600"/>
              </a:spcBef>
              <a:buSzPts val="1600"/>
              <a:buFont typeface="Candara"/>
              <a:buChar char="-"/>
            </a:pPr>
            <a:r>
              <a:rPr lang="et-EE" sz="1600" dirty="0" smtClean="0">
                <a:latin typeface="Candara"/>
                <a:ea typeface="Candara"/>
                <a:cs typeface="Candara"/>
                <a:sym typeface="Candara"/>
              </a:rPr>
              <a:t>Soovitatav on julgustada õppijaid mõtlema, kuidas nad saavad oma kogukondades edendada </a:t>
            </a:r>
            <a:r>
              <a:rPr lang="en-US" sz="1600" dirty="0" smtClean="0">
                <a:latin typeface="Candara"/>
                <a:ea typeface="Candara"/>
                <a:cs typeface="Candara"/>
                <a:sym typeface="Candara"/>
              </a:rPr>
              <a:t>jätkusuut</a:t>
            </a:r>
            <a:r>
              <a:rPr lang="et-EE" sz="1600" dirty="0" smtClean="0">
                <a:latin typeface="Candara"/>
                <a:ea typeface="Candara"/>
                <a:cs typeface="Candara"/>
                <a:sym typeface="Candara"/>
              </a:rPr>
              <a:t>likkust ja kultuuripärandi säilitamist. See võib hõlmata osalemist kohalikel koristus</a:t>
            </a:r>
            <a:r>
              <a:rPr lang="en-US" sz="1600" dirty="0" err="1" smtClean="0">
                <a:latin typeface="Candara"/>
                <a:ea typeface="Candara"/>
                <a:cs typeface="Candara"/>
                <a:sym typeface="Candara"/>
              </a:rPr>
              <a:t>talgutel</a:t>
            </a:r>
            <a:r>
              <a:rPr lang="et-EE" sz="1600" dirty="0" smtClean="0">
                <a:latin typeface="Candara"/>
                <a:ea typeface="Candara"/>
                <a:cs typeface="Candara"/>
                <a:sym typeface="Candara"/>
              </a:rPr>
              <a:t>, keskkonnasõbralike ettevõtete toetamist või </a:t>
            </a:r>
            <a:r>
              <a:rPr lang="et-EE" sz="1600" dirty="0">
                <a:latin typeface="Candara"/>
                <a:ea typeface="Candara"/>
                <a:cs typeface="Candara"/>
                <a:sym typeface="Candara"/>
              </a:rPr>
              <a:t>teadlikkuse tõstmiseks </a:t>
            </a:r>
            <a:r>
              <a:rPr lang="et-EE" sz="1600" dirty="0" smtClean="0">
                <a:latin typeface="Candara"/>
                <a:ea typeface="Candara"/>
                <a:cs typeface="Candara"/>
                <a:sym typeface="Candara"/>
              </a:rPr>
              <a:t>teabe jagamist sotsiaalmeedias.</a:t>
            </a:r>
            <a:r>
              <a:rPr lang="et-EE" sz="1600" b="0" i="0" u="none" strike="noStrike" cap="none" dirty="0" smtClean="0">
                <a:solidFill>
                  <a:schemeClr val="dk1"/>
                </a:solidFill>
                <a:latin typeface="Candara"/>
                <a:ea typeface="Candara"/>
                <a:cs typeface="Candara"/>
                <a:sym typeface="Candara"/>
              </a:rPr>
              <a:t> </a:t>
            </a:r>
          </a:p>
          <a:p>
            <a:pPr marL="457200" marR="0" lvl="0" indent="0" algn="just" rtl="0">
              <a:lnSpc>
                <a:spcPct val="100000"/>
              </a:lnSpc>
              <a:spcBef>
                <a:spcPts val="600"/>
              </a:spcBef>
              <a:spcAft>
                <a:spcPts val="0"/>
              </a:spcAft>
              <a:buClr>
                <a:srgbClr val="000000"/>
              </a:buClr>
              <a:buSzPts val="1600"/>
              <a:buFont typeface="Arial"/>
              <a:buNone/>
            </a:pPr>
            <a:endParaRPr lang="et-EE" sz="1600" b="0" i="0" u="none" strike="noStrike" cap="none" dirty="0" smtClean="0">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t-EE" sz="1600" b="1" i="0" u="none" strike="noStrike" cap="none" dirty="0" smtClean="0">
                <a:solidFill>
                  <a:schemeClr val="dk1"/>
                </a:solidFill>
                <a:latin typeface="Candara"/>
                <a:ea typeface="Candara"/>
                <a:cs typeface="Candara"/>
                <a:sym typeface="Candara"/>
              </a:rPr>
              <a:t>Refleksioon</a:t>
            </a:r>
          </a:p>
          <a:p>
            <a:pPr marL="457200" lvl="0" indent="-330200" algn="just">
              <a:spcBef>
                <a:spcPts val="600"/>
              </a:spcBef>
              <a:buClr>
                <a:schemeClr val="dk1"/>
              </a:buClr>
              <a:buSzPts val="1600"/>
              <a:buFont typeface="Candara"/>
              <a:buChar char="-"/>
            </a:pPr>
            <a:r>
              <a:rPr lang="et-EE" sz="1600" dirty="0" smtClean="0">
                <a:solidFill>
                  <a:schemeClr val="dk1"/>
                </a:solidFill>
                <a:latin typeface="Candara"/>
                <a:ea typeface="Candara"/>
                <a:cs typeface="Candara"/>
                <a:sym typeface="Candara"/>
              </a:rPr>
              <a:t>Palun kasutage refleksioonisessiooni läbiviimiseks Lisa 2. Seda võib jagada õppijatele väljaprindituna või kohandada Google’i vormiks.</a:t>
            </a:r>
            <a:endParaRPr lang="et-EE" sz="16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g33d603143a6_1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00" name="Google Shape;300;g33d603143a6_1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01" name="Google Shape;301;g33d603143a6_1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02" name="Google Shape;302;g33d603143a6_1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dirty="0" smtClean="0">
                <a:solidFill>
                  <a:schemeClr val="lt1"/>
                </a:solidFill>
                <a:latin typeface="Candara"/>
                <a:ea typeface="Candara"/>
                <a:cs typeface="Candara"/>
                <a:sym typeface="Candara"/>
              </a:rPr>
              <a:t>Lisa 1</a:t>
            </a:r>
            <a:endParaRPr lang="et-EE" sz="3600" b="0" i="0" u="none" strike="noStrike" cap="none" dirty="0">
              <a:solidFill>
                <a:schemeClr val="lt1"/>
              </a:solidFill>
              <a:latin typeface="Candara"/>
              <a:ea typeface="Candara"/>
              <a:cs typeface="Candara"/>
              <a:sym typeface="Candara"/>
            </a:endParaRPr>
          </a:p>
        </p:txBody>
      </p:sp>
      <p:sp>
        <p:nvSpPr>
          <p:cNvPr id="303" name="Google Shape;303;g33d603143a6_1_0">
            <a:hlinkClick r:id="rId4"/>
          </p:cNvPr>
          <p:cNvSpPr txBox="1"/>
          <p:nvPr/>
        </p:nvSpPr>
        <p:spPr>
          <a:xfrm>
            <a:off x="497792" y="5355994"/>
            <a:ext cx="10270500" cy="6616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smtClean="0">
                <a:solidFill>
                  <a:srgbClr val="000000"/>
                </a:solidFill>
                <a:latin typeface="Candara"/>
                <a:ea typeface="Candara"/>
                <a:cs typeface="Candara"/>
                <a:sym typeface="Candara"/>
                <a:hlinkClick r:id="rId4"/>
              </a:rPr>
              <a:t>Siin on Canva link.</a:t>
            </a:r>
            <a:endParaRPr sz="1600" b="0" i="0" u="none" strike="noStrike" cap="none" dirty="0">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dirty="0">
              <a:solidFill>
                <a:schemeClr val="dk1"/>
              </a:solidFill>
              <a:latin typeface="Candara"/>
              <a:ea typeface="Candara"/>
              <a:cs typeface="Candara"/>
              <a:sym typeface="Candara"/>
            </a:endParaRPr>
          </a:p>
        </p:txBody>
      </p:sp>
      <p:pic>
        <p:nvPicPr>
          <p:cNvPr id="304" name="Google Shape;304;g33d603143a6_1_0"/>
          <p:cNvPicPr preferRelativeResize="0"/>
          <p:nvPr/>
        </p:nvPicPr>
        <p:blipFill rotWithShape="1">
          <a:blip r:embed="rId5">
            <a:alphaModFix/>
          </a:blip>
          <a:srcRect/>
          <a:stretch/>
        </p:blipFill>
        <p:spPr>
          <a:xfrm>
            <a:off x="340275" y="1266874"/>
            <a:ext cx="5002925" cy="3864752"/>
          </a:xfrm>
          <a:prstGeom prst="rect">
            <a:avLst/>
          </a:prstGeom>
          <a:noFill/>
          <a:ln>
            <a:noFill/>
          </a:ln>
        </p:spPr>
      </p:pic>
      <p:pic>
        <p:nvPicPr>
          <p:cNvPr id="305" name="Google Shape;305;g33d603143a6_1_0"/>
          <p:cNvPicPr preferRelativeResize="0"/>
          <p:nvPr/>
        </p:nvPicPr>
        <p:blipFill rotWithShape="1">
          <a:blip r:embed="rId6">
            <a:alphaModFix/>
          </a:blip>
          <a:srcRect/>
          <a:stretch/>
        </p:blipFill>
        <p:spPr>
          <a:xfrm>
            <a:off x="5703705" y="2094019"/>
            <a:ext cx="5567805" cy="4301129"/>
          </a:xfrm>
          <a:prstGeom prst="rect">
            <a:avLst/>
          </a:prstGeom>
          <a:noFill/>
          <a:ln>
            <a:noFill/>
          </a:ln>
        </p:spPr>
      </p:pic>
      <p:sp>
        <p:nvSpPr>
          <p:cNvPr id="306" name="Google Shape;306;g33d603143a6_1_0"/>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33d603143a6_3_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12" name="Google Shape;312;g33d603143a6_3_11"/>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13" name="Google Shape;313;g33d603143a6_3_11"/>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14" name="Google Shape;314;g33d603143a6_3_11"/>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dirty="0" smtClean="0">
                <a:solidFill>
                  <a:schemeClr val="lt1"/>
                </a:solidFill>
                <a:latin typeface="Candara"/>
                <a:ea typeface="Candara"/>
                <a:cs typeface="Candara"/>
                <a:sym typeface="Candara"/>
              </a:rPr>
              <a:t>Lisa 2</a:t>
            </a:r>
            <a:r>
              <a:rPr lang="et-EE" sz="3600" b="0" i="0" u="none" strike="noStrike" cap="none" dirty="0" smtClean="0">
                <a:solidFill>
                  <a:schemeClr val="lt1"/>
                </a:solidFill>
                <a:latin typeface="Candara"/>
                <a:ea typeface="Candara"/>
                <a:cs typeface="Candara"/>
                <a:sym typeface="Candara"/>
              </a:rPr>
              <a:t> – </a:t>
            </a:r>
            <a:r>
              <a:rPr lang="et-EE" sz="3600" b="1" i="0" u="none" strike="noStrike" cap="none" dirty="0" smtClean="0">
                <a:solidFill>
                  <a:srgbClr val="FFFFFF"/>
                </a:solidFill>
                <a:latin typeface="Candara"/>
                <a:ea typeface="Candara"/>
                <a:cs typeface="Candara"/>
                <a:sym typeface="Candara"/>
              </a:rPr>
              <a:t>Üleskutse tegutsemiseks</a:t>
            </a:r>
            <a:endParaRPr lang="et-EE" sz="3600" b="0" i="0" u="none" strike="noStrike" cap="none" dirty="0">
              <a:solidFill>
                <a:schemeClr val="dk1"/>
              </a:solidFill>
              <a:latin typeface="Times New Roman"/>
              <a:ea typeface="Times New Roman"/>
              <a:cs typeface="Times New Roman"/>
              <a:sym typeface="Times New Roman"/>
            </a:endParaRPr>
          </a:p>
        </p:txBody>
      </p:sp>
      <p:sp>
        <p:nvSpPr>
          <p:cNvPr id="315" name="Google Shape;315;g33d603143a6_3_11"/>
          <p:cNvSpPr txBox="1"/>
          <p:nvPr/>
        </p:nvSpPr>
        <p:spPr>
          <a:xfrm>
            <a:off x="484053" y="918849"/>
            <a:ext cx="60981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t-EE" sz="2000" b="1" i="0" u="none" strike="noStrike" cap="none" dirty="0" smtClean="0">
                <a:solidFill>
                  <a:srgbClr val="A99374"/>
                </a:solidFill>
                <a:latin typeface="Candara"/>
                <a:ea typeface="Candara"/>
                <a:cs typeface="Candara"/>
                <a:sym typeface="Candara"/>
              </a:rPr>
              <a:t>Aineteadmised: Üleskutse tegutsemiseks</a:t>
            </a:r>
            <a:endParaRPr lang="et-EE" sz="1400" b="0" i="0" u="none" strike="noStrike" cap="none" dirty="0" smtClean="0">
              <a:solidFill>
                <a:srgbClr val="000000"/>
              </a:solidFil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A99374"/>
              </a:solidFill>
              <a:latin typeface="Candara"/>
              <a:ea typeface="Candara"/>
              <a:cs typeface="Candara"/>
              <a:sym typeface="Candara"/>
            </a:endParaRPr>
          </a:p>
        </p:txBody>
      </p:sp>
      <p:sp>
        <p:nvSpPr>
          <p:cNvPr id="316" name="Google Shape;316;g33d603143a6_3_11"/>
          <p:cNvSpPr/>
          <p:nvPr/>
        </p:nvSpPr>
        <p:spPr>
          <a:xfrm>
            <a:off x="2852147" y="2093627"/>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317" name="Google Shape;317;g33d603143a6_3_11"/>
          <p:cNvSpPr/>
          <p:nvPr/>
        </p:nvSpPr>
        <p:spPr>
          <a:xfrm>
            <a:off x="4950110" y="2107019"/>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5">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a:t>
            </a:r>
            <a:endParaRPr sz="1100" b="0" i="0" u="none" strike="noStrike" cap="none" dirty="0">
              <a:solidFill>
                <a:schemeClr val="lt1"/>
              </a:solidFill>
              <a:latin typeface="Candara"/>
              <a:ea typeface="Candara"/>
              <a:cs typeface="Candara"/>
              <a:sym typeface="Candara"/>
            </a:endParaRPr>
          </a:p>
        </p:txBody>
      </p:sp>
      <p:sp>
        <p:nvSpPr>
          <p:cNvPr id="318" name="Google Shape;318;g33d603143a6_3_11"/>
          <p:cNvSpPr/>
          <p:nvPr/>
        </p:nvSpPr>
        <p:spPr>
          <a:xfrm>
            <a:off x="7050935" y="2107019"/>
            <a:ext cx="2331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6">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dirty="0">
              <a:solidFill>
                <a:srgbClr val="FFFFFF"/>
              </a:solidFill>
              <a:latin typeface="Candara"/>
              <a:ea typeface="Candara"/>
              <a:cs typeface="Candara"/>
              <a:sym typeface="Candara"/>
            </a:endParaRPr>
          </a:p>
        </p:txBody>
      </p:sp>
      <p:sp>
        <p:nvSpPr>
          <p:cNvPr id="319" name="Google Shape;319;g33d603143a6_3_11"/>
          <p:cNvSpPr/>
          <p:nvPr/>
        </p:nvSpPr>
        <p:spPr>
          <a:xfrm>
            <a:off x="8964470" y="2096776"/>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pic>
        <p:nvPicPr>
          <p:cNvPr id="320" name="Google Shape;320;g33d603143a6_3_11"/>
          <p:cNvPicPr preferRelativeResize="0"/>
          <p:nvPr/>
        </p:nvPicPr>
        <p:blipFill rotWithShape="1">
          <a:blip r:embed="rId7">
            <a:alphaModFix/>
          </a:blip>
          <a:srcRect/>
          <a:stretch/>
        </p:blipFill>
        <p:spPr>
          <a:xfrm>
            <a:off x="917703" y="2090751"/>
            <a:ext cx="2523963" cy="3273837"/>
          </a:xfrm>
          <a:prstGeom prst="rect">
            <a:avLst/>
          </a:prstGeom>
          <a:noFill/>
          <a:ln>
            <a:noFill/>
          </a:ln>
        </p:spPr>
      </p:pic>
      <p:sp>
        <p:nvSpPr>
          <p:cNvPr id="321" name="Google Shape;321;g33d603143a6_3_11"/>
          <p:cNvSpPr/>
          <p:nvPr/>
        </p:nvSpPr>
        <p:spPr>
          <a:xfrm>
            <a:off x="778608"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3B2675"/>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3B2675"/>
              </a:buClr>
              <a:buSzPts val="1600"/>
              <a:buFont typeface="Arial"/>
              <a:buNone/>
            </a:pPr>
            <a:r>
              <a:rPr lang="tr-TR" sz="1600" b="0" i="0" u="none" strike="noStrike" cap="none">
                <a:solidFill>
                  <a:srgbClr val="3B2675"/>
                </a:solidFill>
                <a:latin typeface="Arial"/>
                <a:ea typeface="Arial"/>
                <a:cs typeface="Arial"/>
                <a:sym typeface="Arial"/>
              </a:rPr>
              <a:t>01</a:t>
            </a:r>
            <a:endParaRPr sz="1600" b="0" i="0" u="none" strike="noStrike" cap="none" dirty="0">
              <a:solidFill>
                <a:schemeClr val="dk1"/>
              </a:solidFill>
              <a:latin typeface="Calibri"/>
              <a:ea typeface="Calibri"/>
              <a:cs typeface="Calibri"/>
              <a:sym typeface="Calibri"/>
            </a:endParaRPr>
          </a:p>
        </p:txBody>
      </p:sp>
      <p:sp>
        <p:nvSpPr>
          <p:cNvPr id="322" name="Google Shape;322;g33d603143a6_3_11"/>
          <p:cNvSpPr/>
          <p:nvPr/>
        </p:nvSpPr>
        <p:spPr>
          <a:xfrm>
            <a:off x="2807766"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b="0" i="0" u="none" strike="noStrike" cap="none">
                <a:solidFill>
                  <a:srgbClr val="4867FF"/>
                </a:solidFill>
                <a:latin typeface="Arial"/>
                <a:ea typeface="Arial"/>
                <a:cs typeface="Arial"/>
                <a:sym typeface="Arial"/>
              </a:rPr>
              <a:t>02</a:t>
            </a:r>
            <a:endParaRPr sz="1600" b="0" i="0" u="none" strike="noStrike" cap="none" dirty="0">
              <a:solidFill>
                <a:schemeClr val="dk1"/>
              </a:solidFill>
              <a:latin typeface="Calibri"/>
              <a:ea typeface="Calibri"/>
              <a:cs typeface="Calibri"/>
              <a:sym typeface="Calibri"/>
            </a:endParaRPr>
          </a:p>
        </p:txBody>
      </p:sp>
      <p:sp>
        <p:nvSpPr>
          <p:cNvPr id="323" name="Google Shape;323;g33d603143a6_3_11"/>
          <p:cNvSpPr/>
          <p:nvPr/>
        </p:nvSpPr>
        <p:spPr>
          <a:xfrm>
            <a:off x="4836413"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F23342"/>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tr-TR" sz="1600" b="0" i="0" u="none" strike="noStrike" cap="none">
                <a:solidFill>
                  <a:srgbClr val="F23342"/>
                </a:solidFill>
                <a:latin typeface="Arial"/>
                <a:ea typeface="Arial"/>
                <a:cs typeface="Arial"/>
                <a:sym typeface="Arial"/>
              </a:rPr>
              <a:t>03</a:t>
            </a:r>
            <a:endParaRPr sz="1600" b="0" i="0" u="none" strike="noStrike" cap="none" dirty="0">
              <a:solidFill>
                <a:srgbClr val="000000"/>
              </a:solidFill>
              <a:latin typeface="Calibri"/>
              <a:ea typeface="Calibri"/>
              <a:cs typeface="Calibri"/>
              <a:sym typeface="Calibri"/>
            </a:endParaRPr>
          </a:p>
        </p:txBody>
      </p:sp>
      <p:sp>
        <p:nvSpPr>
          <p:cNvPr id="324" name="Google Shape;324;g33d603143a6_3_11"/>
          <p:cNvSpPr/>
          <p:nvPr/>
        </p:nvSpPr>
        <p:spPr>
          <a:xfrm>
            <a:off x="8980010" y="3329896"/>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b="0" i="0" u="none" strike="noStrike" cap="none">
                <a:solidFill>
                  <a:srgbClr val="4867FF"/>
                </a:solidFill>
                <a:latin typeface="Arial"/>
                <a:ea typeface="Arial"/>
                <a:cs typeface="Arial"/>
                <a:sym typeface="Arial"/>
              </a:rPr>
              <a:t>05</a:t>
            </a:r>
            <a:endParaRPr sz="1600" b="0" i="0" u="none" strike="noStrike" cap="none" dirty="0">
              <a:solidFill>
                <a:schemeClr val="dk1"/>
              </a:solidFill>
              <a:latin typeface="Calibri"/>
              <a:ea typeface="Calibri"/>
              <a:cs typeface="Calibri"/>
              <a:sym typeface="Calibri"/>
            </a:endParaRPr>
          </a:p>
        </p:txBody>
      </p:sp>
      <p:pic>
        <p:nvPicPr>
          <p:cNvPr id="325" name="Google Shape;325;g33d603143a6_3_11"/>
          <p:cNvPicPr preferRelativeResize="0"/>
          <p:nvPr/>
        </p:nvPicPr>
        <p:blipFill rotWithShape="1">
          <a:blip r:embed="rId8">
            <a:alphaModFix/>
          </a:blip>
          <a:srcRect/>
          <a:stretch/>
        </p:blipFill>
        <p:spPr>
          <a:xfrm>
            <a:off x="6923638" y="3299301"/>
            <a:ext cx="853514" cy="859611"/>
          </a:xfrm>
          <a:prstGeom prst="rect">
            <a:avLst/>
          </a:prstGeom>
          <a:noFill/>
          <a:ln>
            <a:noFill/>
          </a:ln>
        </p:spPr>
      </p:pic>
      <p:sp>
        <p:nvSpPr>
          <p:cNvPr id="326" name="Google Shape;326;g33d603143a6_3_11"/>
          <p:cNvSpPr txBox="1"/>
          <p:nvPr/>
        </p:nvSpPr>
        <p:spPr>
          <a:xfrm>
            <a:off x="1357787" y="2568729"/>
            <a:ext cx="1680498" cy="2516033"/>
          </a:xfrm>
          <a:prstGeom prst="rect">
            <a:avLst/>
          </a:prstGeom>
          <a:noFill/>
          <a:ln>
            <a:noFill/>
          </a:ln>
        </p:spPr>
        <p:txBody>
          <a:bodyPr spcFirstLastPara="1" wrap="square" lIns="91425" tIns="45700" rIns="91425" bIns="45700" anchor="t" anchorCtr="0">
            <a:spAutoFit/>
          </a:bodyPr>
          <a:lstStyle/>
          <a:p>
            <a:pPr lvl="0">
              <a:buClr>
                <a:schemeClr val="lt1"/>
              </a:buClr>
              <a:buSzPts val="1200"/>
            </a:pPr>
            <a:r>
              <a:rPr lang="et-EE" sz="1050" dirty="0" smtClean="0">
                <a:solidFill>
                  <a:schemeClr val="lt1"/>
                </a:solidFill>
                <a:latin typeface="Candara"/>
                <a:ea typeface="Candara"/>
                <a:cs typeface="Candara"/>
                <a:sym typeface="Candara"/>
              </a:rPr>
              <a:t>Kasuta tugevat, tegutsemisele suunatud keelt. Sinu sõnum peaks julgustama kohest tegutsemist. Kasuta tugevaid, otseseid tegusõnu, mis motiveerivad inimesi astuma järgmist sammu. Väldi passiivset keelt ja eelista kaasavamaid üleskutseid, näiteks:</a:t>
            </a:r>
            <a:endParaRPr lang="et-EE" sz="1050" b="0" i="0" u="none" strike="noStrike" cap="none" dirty="0" smtClean="0">
              <a:solidFill>
                <a:schemeClr val="lt1"/>
              </a:solidFill>
              <a:latin typeface="Candara"/>
              <a:ea typeface="Candara"/>
              <a:cs typeface="Candara"/>
              <a:sym typeface="Candara"/>
            </a:endParaRPr>
          </a:p>
          <a:p>
            <a:pPr marL="0" marR="0" lvl="0" indent="0" algn="l" rtl="0">
              <a:lnSpc>
                <a:spcPct val="100000"/>
              </a:lnSpc>
              <a:spcAft>
                <a:spcPts val="0"/>
              </a:spcAft>
              <a:buClr>
                <a:srgbClr val="000000"/>
              </a:buClr>
              <a:buSzPts val="1100"/>
              <a:buFont typeface="Arial"/>
              <a:buNone/>
            </a:pPr>
            <a:r>
              <a:rPr lang="et-EE" sz="1050" b="0" i="0" u="none" strike="noStrike" cap="none" dirty="0" smtClean="0">
                <a:solidFill>
                  <a:schemeClr val="lt1"/>
                </a:solidFill>
                <a:latin typeface="Candara"/>
                <a:ea typeface="Candara"/>
                <a:cs typeface="Candara"/>
                <a:sym typeface="Candara"/>
              </a:rPr>
              <a:t>-  Jäta oma jälg pärandisse.</a:t>
            </a:r>
          </a:p>
          <a:p>
            <a:pPr marL="0" marR="0" lvl="0" indent="0" algn="l" rtl="0">
              <a:lnSpc>
                <a:spcPct val="100000"/>
              </a:lnSpc>
              <a:spcAft>
                <a:spcPts val="0"/>
              </a:spcAft>
              <a:buClr>
                <a:srgbClr val="000000"/>
              </a:buClr>
              <a:buSzPts val="1100"/>
              <a:buFont typeface="Arial"/>
              <a:buNone/>
            </a:pPr>
            <a:r>
              <a:rPr lang="et-EE" sz="1050" b="0" i="0" u="none" strike="noStrike" cap="none" dirty="0" smtClean="0">
                <a:solidFill>
                  <a:schemeClr val="lt1"/>
                </a:solidFill>
                <a:latin typeface="Candara"/>
                <a:ea typeface="Candara"/>
                <a:cs typeface="Candara"/>
                <a:sym typeface="Candara"/>
              </a:rPr>
              <a:t>- Investeerides pärandisse, investeerime iseendisse.</a:t>
            </a:r>
            <a:endParaRPr lang="et-EE" sz="1050" b="0" i="0" u="none" strike="noStrike" cap="none" dirty="0">
              <a:solidFill>
                <a:srgbClr val="000000"/>
              </a:solidFill>
              <a:sym typeface="Arial"/>
            </a:endParaRPr>
          </a:p>
        </p:txBody>
      </p:sp>
      <p:sp>
        <p:nvSpPr>
          <p:cNvPr id="327" name="Google Shape;327;g33d603143a6_3_11"/>
          <p:cNvSpPr/>
          <p:nvPr/>
        </p:nvSpPr>
        <p:spPr>
          <a:xfrm>
            <a:off x="0" y="-323165"/>
            <a:ext cx="248700" cy="64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328" name="Google Shape;328;g33d603143a6_3_11"/>
          <p:cNvSpPr txBox="1"/>
          <p:nvPr/>
        </p:nvSpPr>
        <p:spPr>
          <a:xfrm>
            <a:off x="1299721" y="2212087"/>
            <a:ext cx="181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t-EE" sz="1800" b="1" i="0" u="none" strike="noStrike" cap="none" dirty="0" smtClean="0">
                <a:solidFill>
                  <a:schemeClr val="lt1"/>
                </a:solidFill>
                <a:latin typeface="Candara"/>
                <a:ea typeface="Candara"/>
                <a:cs typeface="Candara"/>
                <a:sym typeface="Candara"/>
              </a:rPr>
              <a:t>Keel</a:t>
            </a:r>
            <a:endParaRPr lang="et-EE" sz="1800" b="1" i="0" u="none" strike="noStrike" cap="none" dirty="0">
              <a:solidFill>
                <a:schemeClr val="lt1"/>
              </a:solidFill>
              <a:latin typeface="Candara"/>
              <a:ea typeface="Candara"/>
              <a:cs typeface="Candara"/>
              <a:sym typeface="Candara"/>
            </a:endParaRPr>
          </a:p>
        </p:txBody>
      </p:sp>
      <p:sp>
        <p:nvSpPr>
          <p:cNvPr id="329" name="Google Shape;329;g33d603143a6_3_11"/>
          <p:cNvSpPr txBox="1"/>
          <p:nvPr/>
        </p:nvSpPr>
        <p:spPr>
          <a:xfrm>
            <a:off x="3417774" y="2197917"/>
            <a:ext cx="1701000" cy="31238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t-EE" sz="1800" b="1" i="0" u="none" strike="noStrike" cap="none" dirty="0" smtClean="0">
                <a:solidFill>
                  <a:schemeClr val="lt1"/>
                </a:solidFill>
                <a:latin typeface="Candara"/>
                <a:ea typeface="Candara"/>
                <a:cs typeface="Candara"/>
                <a:sym typeface="Candara"/>
              </a:rPr>
              <a:t>Eesmärgid</a:t>
            </a:r>
          </a:p>
          <a:p>
            <a:pPr lvl="0">
              <a:spcBef>
                <a:spcPts val="600"/>
              </a:spcBef>
              <a:buSzPts val="1100"/>
            </a:pPr>
            <a:r>
              <a:rPr lang="et-EE" sz="1100" dirty="0" smtClean="0">
                <a:solidFill>
                  <a:schemeClr val="lt1"/>
                </a:solidFill>
                <a:latin typeface="Candara"/>
                <a:ea typeface="Candara"/>
                <a:cs typeface="Candara"/>
                <a:sym typeface="Candara"/>
              </a:rPr>
              <a:t>Jõua selgusele selles, mida soovid saavutada.</a:t>
            </a:r>
          </a:p>
          <a:p>
            <a:pPr lvl="0">
              <a:spcBef>
                <a:spcPts val="600"/>
              </a:spcBef>
              <a:buSzPts val="1100"/>
            </a:pPr>
            <a:r>
              <a:rPr lang="et-EE" sz="1100" dirty="0" smtClean="0">
                <a:solidFill>
                  <a:schemeClr val="lt1"/>
                </a:solidFill>
                <a:latin typeface="Candara"/>
                <a:ea typeface="Candara"/>
                <a:cs typeface="Candara"/>
                <a:sym typeface="Candara"/>
              </a:rPr>
              <a:t>Võimalikud eesmärgid võivad olla näiteks:</a:t>
            </a:r>
          </a:p>
          <a:p>
            <a:pPr marL="171450" lvl="0" indent="-171450">
              <a:spcBef>
                <a:spcPts val="600"/>
              </a:spcBef>
              <a:buSzPts val="1100"/>
              <a:buFont typeface="Candara" panose="020E0502030303020204" pitchFamily="34" charset="0"/>
              <a:buChar char="₋"/>
            </a:pPr>
            <a:r>
              <a:rPr lang="et-EE" sz="1100" dirty="0" smtClean="0">
                <a:solidFill>
                  <a:schemeClr val="lt1"/>
                </a:solidFill>
                <a:latin typeface="Candara"/>
                <a:ea typeface="Candara"/>
                <a:cs typeface="Candara"/>
                <a:sym typeface="Candara"/>
              </a:rPr>
              <a:t>Tõsta teadlikkust kultuuripärandi säilitamise olulisusest</a:t>
            </a:r>
            <a:r>
              <a:rPr lang="en-US" sz="1100" dirty="0" smtClean="0">
                <a:solidFill>
                  <a:schemeClr val="lt1"/>
                </a:solidFill>
                <a:latin typeface="Candara"/>
                <a:ea typeface="Candara"/>
                <a:cs typeface="Candara"/>
                <a:sym typeface="Candara"/>
              </a:rPr>
              <a:t>.</a:t>
            </a:r>
            <a:endParaRPr lang="et-EE" sz="1100" dirty="0" smtClean="0">
              <a:solidFill>
                <a:schemeClr val="lt1"/>
              </a:solidFill>
              <a:latin typeface="Candara"/>
              <a:ea typeface="Candara"/>
              <a:cs typeface="Candara"/>
              <a:sym typeface="Candara"/>
            </a:endParaRPr>
          </a:p>
          <a:p>
            <a:pPr marL="171450" lvl="0" indent="-171450">
              <a:spcBef>
                <a:spcPts val="600"/>
              </a:spcBef>
              <a:buSzPts val="1100"/>
              <a:buFont typeface="Candara" panose="020E0502030303020204" pitchFamily="34" charset="0"/>
              <a:buChar char="₋"/>
            </a:pPr>
            <a:r>
              <a:rPr lang="et-EE" sz="1100" dirty="0" smtClean="0">
                <a:solidFill>
                  <a:schemeClr val="lt1"/>
                </a:solidFill>
                <a:latin typeface="Candara"/>
                <a:ea typeface="Candara"/>
                <a:cs typeface="Candara"/>
                <a:sym typeface="Candara"/>
              </a:rPr>
              <a:t>Edendada jätkusuutlikke tavasid kultuuripärandi hoidmisel</a:t>
            </a:r>
            <a:r>
              <a:rPr lang="en-US" sz="1100" dirty="0" smtClean="0">
                <a:solidFill>
                  <a:schemeClr val="lt1"/>
                </a:solidFill>
                <a:latin typeface="Candara"/>
                <a:ea typeface="Candara"/>
                <a:cs typeface="Candara"/>
                <a:sym typeface="Candara"/>
              </a:rPr>
              <a:t>.</a:t>
            </a:r>
            <a:endParaRPr lang="et-EE" sz="1100" dirty="0" smtClean="0">
              <a:solidFill>
                <a:schemeClr val="lt1"/>
              </a:solidFill>
              <a:latin typeface="Candara"/>
              <a:ea typeface="Candara"/>
              <a:cs typeface="Candara"/>
              <a:sym typeface="Candara"/>
            </a:endParaRPr>
          </a:p>
          <a:p>
            <a:pPr marL="171450" lvl="0" indent="-171450">
              <a:spcBef>
                <a:spcPts val="600"/>
              </a:spcBef>
              <a:buSzPts val="1100"/>
              <a:buFont typeface="Candara" panose="020E0502030303020204" pitchFamily="34" charset="0"/>
              <a:buChar char="₋"/>
            </a:pPr>
            <a:r>
              <a:rPr lang="et-EE" sz="1100" dirty="0" smtClean="0">
                <a:solidFill>
                  <a:schemeClr val="lt1"/>
                </a:solidFill>
                <a:latin typeface="Candara"/>
                <a:ea typeface="Candara"/>
                <a:cs typeface="Candara"/>
                <a:sym typeface="Candara"/>
              </a:rPr>
              <a:t>Julgustada osalema kogukonnapõhistes pärandiprojektides. </a:t>
            </a:r>
          </a:p>
        </p:txBody>
      </p:sp>
      <p:sp>
        <p:nvSpPr>
          <p:cNvPr id="330" name="Google Shape;330;g33d603143a6_3_11"/>
          <p:cNvSpPr txBox="1"/>
          <p:nvPr/>
        </p:nvSpPr>
        <p:spPr>
          <a:xfrm>
            <a:off x="5416528" y="2258671"/>
            <a:ext cx="181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t-EE" sz="1800" b="1" i="0" u="none" strike="noStrike" cap="none" dirty="0" smtClean="0">
                <a:solidFill>
                  <a:schemeClr val="lt1"/>
                </a:solidFill>
                <a:latin typeface="Candara"/>
                <a:ea typeface="Candara"/>
                <a:cs typeface="Candara"/>
                <a:sym typeface="Candara"/>
              </a:rPr>
              <a:t>Väärtused</a:t>
            </a:r>
            <a:endParaRPr lang="et-EE" sz="1800" b="1" i="0" u="none" strike="noStrike" cap="none" dirty="0">
              <a:solidFill>
                <a:schemeClr val="lt1"/>
              </a:solidFill>
              <a:latin typeface="Candara"/>
              <a:ea typeface="Candara"/>
              <a:cs typeface="Candara"/>
              <a:sym typeface="Candara"/>
            </a:endParaRPr>
          </a:p>
        </p:txBody>
      </p:sp>
      <p:sp>
        <p:nvSpPr>
          <p:cNvPr id="331" name="Google Shape;331;g33d603143a6_3_11"/>
          <p:cNvSpPr txBox="1"/>
          <p:nvPr/>
        </p:nvSpPr>
        <p:spPr>
          <a:xfrm>
            <a:off x="5551339" y="2625506"/>
            <a:ext cx="1640273" cy="2123618"/>
          </a:xfrm>
          <a:prstGeom prst="rect">
            <a:avLst/>
          </a:prstGeom>
          <a:noFill/>
          <a:ln>
            <a:noFill/>
          </a:ln>
        </p:spPr>
        <p:txBody>
          <a:bodyPr spcFirstLastPara="1" wrap="square" lIns="91425" tIns="45700" rIns="91425" bIns="45700" anchor="t" anchorCtr="0">
            <a:spAutoFit/>
          </a:bodyPr>
          <a:lstStyle/>
          <a:p>
            <a:pPr lvl="0">
              <a:buSzPts val="1100"/>
            </a:pPr>
            <a:r>
              <a:rPr lang="et-EE" sz="1100" dirty="0" smtClean="0">
                <a:solidFill>
                  <a:schemeClr val="lt1"/>
                </a:solidFill>
                <a:latin typeface="Candara"/>
                <a:ea typeface="Candara"/>
                <a:cs typeface="Candara"/>
                <a:sym typeface="Candara"/>
              </a:rPr>
              <a:t>Too esile väärtused, mis inimestele kõige enam korda lähevad –kogukond, ajalugu, keskkond või tulevased põlvkonnad.</a:t>
            </a:r>
          </a:p>
          <a:p>
            <a:pPr lvl="0">
              <a:buSzPts val="1100"/>
            </a:pPr>
            <a:r>
              <a:rPr lang="et-EE" sz="1100" dirty="0" smtClean="0">
                <a:solidFill>
                  <a:schemeClr val="lt1"/>
                </a:solidFill>
                <a:latin typeface="Candara"/>
                <a:ea typeface="Candara"/>
                <a:cs typeface="Candara"/>
                <a:sym typeface="Candara"/>
              </a:rPr>
              <a:t>Emotsionaalne seos</a:t>
            </a:r>
            <a:r>
              <a:rPr lang="en-US" sz="1100" dirty="0" smtClean="0">
                <a:solidFill>
                  <a:schemeClr val="lt1"/>
                </a:solidFill>
                <a:latin typeface="Candara"/>
                <a:ea typeface="Candara"/>
                <a:cs typeface="Candara"/>
                <a:sym typeface="Candara"/>
              </a:rPr>
              <a:t/>
            </a:r>
            <a:br>
              <a:rPr lang="en-US" sz="1100" dirty="0" smtClean="0">
                <a:solidFill>
                  <a:schemeClr val="lt1"/>
                </a:solidFill>
                <a:latin typeface="Candara"/>
                <a:ea typeface="Candara"/>
                <a:cs typeface="Candara"/>
                <a:sym typeface="Candara"/>
              </a:rPr>
            </a:br>
            <a:r>
              <a:rPr lang="et-EE" sz="1100" dirty="0" smtClean="0">
                <a:solidFill>
                  <a:schemeClr val="lt1"/>
                </a:solidFill>
                <a:latin typeface="Candara"/>
                <a:ea typeface="Candara"/>
                <a:cs typeface="Candara"/>
                <a:sym typeface="Candara"/>
              </a:rPr>
              <a:t>aitab suurendada kaasatust, näiteks: „Sinu toetus täna aitab kaitsta homset kultuuripärandit.“</a:t>
            </a:r>
            <a:endParaRPr lang="et-EE" sz="1100" b="0" i="0" u="none" strike="noStrike" cap="none" dirty="0">
              <a:solidFill>
                <a:schemeClr val="lt1"/>
              </a:solidFill>
              <a:latin typeface="Candara"/>
              <a:ea typeface="Candara"/>
              <a:cs typeface="Candara"/>
              <a:sym typeface="Candara"/>
            </a:endParaRPr>
          </a:p>
        </p:txBody>
      </p:sp>
      <p:sp>
        <p:nvSpPr>
          <p:cNvPr id="332" name="Google Shape;332;g33d603143a6_3_11"/>
          <p:cNvSpPr txBox="1"/>
          <p:nvPr/>
        </p:nvSpPr>
        <p:spPr>
          <a:xfrm>
            <a:off x="7579810" y="2588016"/>
            <a:ext cx="1503000" cy="2123618"/>
          </a:xfrm>
          <a:prstGeom prst="rect">
            <a:avLst/>
          </a:prstGeom>
          <a:noFill/>
          <a:ln>
            <a:noFill/>
          </a:ln>
        </p:spPr>
        <p:txBody>
          <a:bodyPr spcFirstLastPara="1" wrap="square" lIns="91425" tIns="45700" rIns="91425" bIns="45700" anchor="t" anchorCtr="0">
            <a:spAutoFit/>
          </a:bodyPr>
          <a:lstStyle/>
          <a:p>
            <a:pPr lvl="0">
              <a:buSzPts val="1000"/>
            </a:pPr>
            <a:r>
              <a:rPr lang="et-EE" sz="1100" dirty="0" smtClean="0">
                <a:solidFill>
                  <a:schemeClr val="lt1"/>
                </a:solidFill>
                <a:latin typeface="Candara"/>
                <a:ea typeface="Candara"/>
                <a:cs typeface="Candara"/>
                <a:sym typeface="Candara"/>
              </a:rPr>
              <a:t>Inimesed tegutsevad tõenäolisemalt siis, kui nad tunnetavad olukorra pakilisust. Rõhuta tegevusetuse võimalikke tagajärgi ja tegutsemise kasu: „Aeg jookseb – meie kultuuriaarded kaovad. Tegutse nüüd, et neid säilitada.“</a:t>
            </a:r>
            <a:endParaRPr lang="et-EE" sz="1100" b="0" i="0" u="none" strike="noStrike" cap="none" dirty="0">
              <a:solidFill>
                <a:schemeClr val="lt1"/>
              </a:solidFill>
              <a:latin typeface="Candara"/>
              <a:ea typeface="Candara"/>
              <a:cs typeface="Candara"/>
              <a:sym typeface="Candara"/>
            </a:endParaRPr>
          </a:p>
        </p:txBody>
      </p:sp>
      <p:sp>
        <p:nvSpPr>
          <p:cNvPr id="333" name="Google Shape;333;g33d603143a6_3_11"/>
          <p:cNvSpPr txBox="1"/>
          <p:nvPr/>
        </p:nvSpPr>
        <p:spPr>
          <a:xfrm>
            <a:off x="7350395" y="2212087"/>
            <a:ext cx="40047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t-EE" sz="1800" b="1" dirty="0" smtClean="0">
                <a:solidFill>
                  <a:schemeClr val="lt1"/>
                </a:solidFill>
                <a:latin typeface="Candara"/>
                <a:ea typeface="Candara"/>
                <a:cs typeface="Candara"/>
                <a:sym typeface="Candara"/>
              </a:rPr>
              <a:t>Kiireloomulisus</a:t>
            </a:r>
            <a:r>
              <a:rPr lang="et-EE" sz="1800" b="1" i="0" u="none" strike="noStrike" cap="none" dirty="0" smtClean="0">
                <a:solidFill>
                  <a:schemeClr val="lt1"/>
                </a:solidFill>
                <a:latin typeface="Candara"/>
                <a:ea typeface="Candara"/>
                <a:cs typeface="Candara"/>
                <a:sym typeface="Candara"/>
              </a:rPr>
              <a:t> </a:t>
            </a:r>
            <a:r>
              <a:rPr lang="tr-TR" sz="1800" b="1" i="0" u="none" strike="noStrike" cap="none" dirty="0" smtClean="0">
                <a:solidFill>
                  <a:schemeClr val="lt1"/>
                </a:solidFill>
                <a:latin typeface="Candara"/>
                <a:ea typeface="Candara"/>
                <a:cs typeface="Candara"/>
                <a:sym typeface="Candara"/>
              </a:rPr>
              <a:t>       </a:t>
            </a:r>
            <a:r>
              <a:rPr lang="et-EE" sz="1800" b="1" i="0" u="none" strike="noStrike" cap="none" dirty="0" smtClean="0">
                <a:solidFill>
                  <a:schemeClr val="lt1"/>
                </a:solidFill>
                <a:latin typeface="Candara"/>
                <a:ea typeface="Candara"/>
                <a:cs typeface="Candara"/>
                <a:sym typeface="Candara"/>
              </a:rPr>
              <a:t>Kollektiivne kasu</a:t>
            </a:r>
            <a:endParaRPr lang="et-EE" sz="1800" b="1" i="0" u="none" strike="noStrike" cap="none" dirty="0">
              <a:solidFill>
                <a:schemeClr val="lt1"/>
              </a:solidFill>
              <a:latin typeface="Candara"/>
              <a:ea typeface="Candara"/>
              <a:cs typeface="Candara"/>
              <a:sym typeface="Candara"/>
            </a:endParaRPr>
          </a:p>
        </p:txBody>
      </p:sp>
      <p:sp>
        <p:nvSpPr>
          <p:cNvPr id="334" name="Google Shape;334;g33d603143a6_3_11"/>
          <p:cNvSpPr txBox="1"/>
          <p:nvPr/>
        </p:nvSpPr>
        <p:spPr>
          <a:xfrm>
            <a:off x="9584372" y="2627723"/>
            <a:ext cx="1667400" cy="2631449"/>
          </a:xfrm>
          <a:prstGeom prst="rect">
            <a:avLst/>
          </a:prstGeom>
          <a:noFill/>
          <a:ln>
            <a:noFill/>
          </a:ln>
        </p:spPr>
        <p:txBody>
          <a:bodyPr spcFirstLastPara="1" wrap="square" lIns="91425" tIns="45700" rIns="91425" bIns="45700" anchor="t" anchorCtr="0">
            <a:spAutoFit/>
          </a:bodyPr>
          <a:lstStyle/>
          <a:p>
            <a:pPr lvl="0">
              <a:buSzPts val="1000"/>
            </a:pPr>
            <a:r>
              <a:rPr lang="et-EE" sz="1100" dirty="0" smtClean="0">
                <a:solidFill>
                  <a:schemeClr val="lt1"/>
                </a:solidFill>
                <a:latin typeface="Candara"/>
                <a:ea typeface="Candara"/>
                <a:cs typeface="Candara"/>
                <a:sym typeface="Candara"/>
              </a:rPr>
              <a:t>Näita, kuidas iga inimese panus aitab kaasa ühisele hüvele.</a:t>
            </a:r>
          </a:p>
          <a:p>
            <a:pPr lvl="0">
              <a:buSzPts val="1000"/>
            </a:pPr>
            <a:r>
              <a:rPr lang="et-EE" sz="1100" dirty="0" smtClean="0">
                <a:solidFill>
                  <a:schemeClr val="lt1"/>
                </a:solidFill>
                <a:latin typeface="Candara"/>
                <a:ea typeface="Candara"/>
                <a:cs typeface="Candara"/>
                <a:sym typeface="Candara"/>
              </a:rPr>
              <a:t>See võib toimuda isikliku saavutuse, kogukondliku uhkuse või ühiskondliku tunnustuse kaudu:</a:t>
            </a:r>
          </a:p>
          <a:p>
            <a:pPr lvl="0">
              <a:buSzPts val="1000"/>
            </a:pPr>
            <a:r>
              <a:rPr lang="et-EE" sz="1100" dirty="0" smtClean="0">
                <a:solidFill>
                  <a:schemeClr val="lt1"/>
                </a:solidFill>
                <a:latin typeface="Candara"/>
                <a:ea typeface="Candara"/>
                <a:cs typeface="Candara"/>
                <a:sym typeface="Candara"/>
              </a:rPr>
              <a:t>Aita hoida meie jagatud ajalugu – saa osaks millestki suuremast kui sina ise.</a:t>
            </a:r>
          </a:p>
          <a:p>
            <a:pPr lvl="0">
              <a:buSzPts val="1000"/>
            </a:pPr>
            <a:r>
              <a:rPr lang="et-EE" sz="1100" dirty="0" smtClean="0">
                <a:solidFill>
                  <a:schemeClr val="lt1"/>
                </a:solidFill>
                <a:latin typeface="Candara"/>
                <a:ea typeface="Candara"/>
                <a:cs typeface="Candara"/>
                <a:sym typeface="Candara"/>
              </a:rPr>
              <a:t>„Koos suudame luua jätkusuutliku tuleviku, austades oma kultuurilist minevikku.“</a:t>
            </a:r>
            <a:endParaRPr lang="et-EE" sz="1100" b="0" i="0" u="none" strike="noStrike" cap="none" dirty="0">
              <a:solidFill>
                <a:schemeClr val="lt1"/>
              </a:solidFill>
              <a:latin typeface="Candara"/>
              <a:ea typeface="Candara"/>
              <a:cs typeface="Candara"/>
              <a:sym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33d603143a6_1_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40" name="Google Shape;340;g33d603143a6_1_13"/>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1" name="Google Shape;341;g33d603143a6_1_13"/>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2" name="Google Shape;342;g33d603143a6_1_13"/>
          <p:cNvSpPr txBox="1"/>
          <p:nvPr/>
        </p:nvSpPr>
        <p:spPr>
          <a:xfrm>
            <a:off x="0" y="89588"/>
            <a:ext cx="10911000" cy="17547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dirty="0" smtClean="0">
                <a:solidFill>
                  <a:schemeClr val="lt1"/>
                </a:solidFill>
                <a:latin typeface="Candara"/>
                <a:ea typeface="Candara"/>
                <a:cs typeface="Candara"/>
                <a:sym typeface="Candara"/>
              </a:rPr>
              <a:t>Lisa</a:t>
            </a:r>
            <a:r>
              <a:rPr lang="et-EE" sz="3600" b="1" i="0" u="none" strike="noStrike" cap="none" dirty="0" smtClean="0">
                <a:solidFill>
                  <a:schemeClr val="lt1"/>
                </a:solidFill>
                <a:latin typeface="Candara"/>
                <a:ea typeface="Candara"/>
                <a:cs typeface="Candara"/>
                <a:sym typeface="Candara"/>
              </a:rPr>
              <a:t> 3 –</a:t>
            </a:r>
            <a:r>
              <a:rPr lang="et-EE" sz="3600" b="1" dirty="0" smtClean="0">
                <a:solidFill>
                  <a:schemeClr val="lt1"/>
                </a:solidFill>
                <a:latin typeface="Candara"/>
                <a:ea typeface="Candara"/>
                <a:cs typeface="Candara"/>
                <a:sym typeface="Candara"/>
              </a:rPr>
              <a:t> Refleksioonileht </a:t>
            </a:r>
            <a:r>
              <a:rPr lang="et-EE" sz="3600" b="1" i="0" u="none" strike="noStrike" cap="none" dirty="0" smtClean="0">
                <a:solidFill>
                  <a:schemeClr val="lt1"/>
                </a:solidFill>
                <a:latin typeface="Candara"/>
                <a:ea typeface="Candara"/>
                <a:cs typeface="Candara"/>
                <a:sym typeface="Candara"/>
              </a:rPr>
              <a:t>1/2</a:t>
            </a: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Candara"/>
              <a:ea typeface="Candara"/>
              <a:cs typeface="Candara"/>
              <a:sym typeface="Candara"/>
            </a:endParaRPr>
          </a:p>
        </p:txBody>
      </p:sp>
      <p:sp>
        <p:nvSpPr>
          <p:cNvPr id="343" name="Google Shape;343;g33d603143a6_1_13"/>
          <p:cNvSpPr txBox="1"/>
          <p:nvPr/>
        </p:nvSpPr>
        <p:spPr>
          <a:xfrm>
            <a:off x="320242" y="735894"/>
            <a:ext cx="10439198" cy="5432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chemeClr val="dk1"/>
              </a:buClr>
              <a:buSzPts val="1100"/>
              <a:buFont typeface="Arial"/>
              <a:buNone/>
            </a:pPr>
            <a:r>
              <a:rPr lang="et-EE" sz="1900" b="1" i="0" u="none" strike="noStrike" cap="none" dirty="0" smtClean="0">
                <a:solidFill>
                  <a:schemeClr val="dk1"/>
                </a:solidFill>
                <a:latin typeface="Candara"/>
                <a:ea typeface="Candara"/>
                <a:cs typeface="Candara"/>
                <a:sym typeface="Candara"/>
              </a:rPr>
              <a:t>Refleksioonileht</a:t>
            </a:r>
          </a:p>
          <a:p>
            <a:pPr marL="0" marR="0" lvl="0" indent="0" algn="ctr" rtl="0">
              <a:lnSpc>
                <a:spcPct val="100000"/>
              </a:lnSpc>
              <a:spcBef>
                <a:spcPts val="0"/>
              </a:spcBef>
              <a:spcAft>
                <a:spcPts val="0"/>
              </a:spcAft>
              <a:buClr>
                <a:schemeClr val="dk1"/>
              </a:buClr>
              <a:buSzPts val="1100"/>
              <a:buFont typeface="Arial"/>
              <a:buNone/>
            </a:pPr>
            <a:endParaRPr lang="et-EE" sz="1900" b="1" i="0" u="none" strike="noStrike" cap="none" dirty="0" smtClean="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lang="et-EE" sz="1400" b="0" i="0" u="none" strike="noStrike" cap="none" dirty="0" smtClean="0">
              <a:solidFill>
                <a:schemeClr val="dk1"/>
              </a:solidFill>
              <a:latin typeface="Candara"/>
              <a:ea typeface="Candara"/>
              <a:cs typeface="Candara"/>
              <a:sym typeface="Candara"/>
            </a:endParaRPr>
          </a:p>
          <a:p>
            <a:pPr marL="355600" lvl="0" indent="-263525">
              <a:buClr>
                <a:schemeClr val="dk1"/>
              </a:buClr>
              <a:buSzPts val="1100"/>
              <a:buAutoNum type="arabicPeriod"/>
            </a:pPr>
            <a:r>
              <a:rPr lang="et-EE" dirty="0" smtClean="0">
                <a:solidFill>
                  <a:schemeClr val="dk1"/>
                </a:solidFill>
                <a:latin typeface="Candara"/>
                <a:ea typeface="Candara"/>
                <a:cs typeface="Candara"/>
                <a:sym typeface="Candara"/>
              </a:rPr>
              <a:t>Võta lühidalt kokku peamised tähelepanekud ja teadmised, mida sa täna oma küla kultuuripärandi kohta said.</a:t>
            </a:r>
            <a:br>
              <a:rPr lang="et-EE" dirty="0" smtClean="0">
                <a:solidFill>
                  <a:schemeClr val="dk1"/>
                </a:solidFill>
                <a:latin typeface="Candara"/>
                <a:ea typeface="Candara"/>
                <a:cs typeface="Candara"/>
                <a:sym typeface="Candara"/>
              </a:rPr>
            </a:br>
            <a:r>
              <a:rPr lang="et-EE" dirty="0" smtClean="0">
                <a:solidFill>
                  <a:schemeClr val="dk1"/>
                </a:solidFill>
                <a:latin typeface="Candara"/>
                <a:ea typeface="Candara"/>
                <a:cs typeface="Candara"/>
                <a:sym typeface="Candara"/>
              </a:rPr>
              <a:t/>
            </a:r>
            <a:br>
              <a:rPr lang="et-EE" dirty="0" smtClean="0">
                <a:solidFill>
                  <a:schemeClr val="dk1"/>
                </a:solidFill>
                <a:latin typeface="Candara"/>
                <a:ea typeface="Candara"/>
                <a:cs typeface="Candara"/>
                <a:sym typeface="Candara"/>
              </a:rPr>
            </a:br>
            <a:endParaRPr lang="et-EE" dirty="0" smtClean="0">
              <a:solidFill>
                <a:schemeClr val="dk1"/>
              </a:solidFill>
              <a:latin typeface="Candara"/>
              <a:ea typeface="Candara"/>
              <a:cs typeface="Candara"/>
              <a:sym typeface="Candara"/>
            </a:endParaRPr>
          </a:p>
          <a:p>
            <a:pPr marL="355600" lvl="0" indent="-263525">
              <a:buClr>
                <a:schemeClr val="dk1"/>
              </a:buClr>
              <a:buSzPts val="1100"/>
              <a:buAutoNum type="arabicPeriod"/>
            </a:pPr>
            <a:endParaRPr lang="et-EE" dirty="0" smtClean="0">
              <a:solidFill>
                <a:schemeClr val="dk1"/>
              </a:solidFill>
              <a:latin typeface="Candara"/>
              <a:ea typeface="Candara"/>
              <a:cs typeface="Candara"/>
              <a:sym typeface="Candara"/>
            </a:endParaRPr>
          </a:p>
          <a:p>
            <a:pPr marL="355600" lvl="0" indent="-263525">
              <a:buClr>
                <a:schemeClr val="dk1"/>
              </a:buClr>
              <a:buSzPts val="1100"/>
              <a:buAutoNum type="arabicPeriod"/>
            </a:pPr>
            <a:r>
              <a:rPr lang="et-EE" dirty="0" smtClean="0">
                <a:solidFill>
                  <a:schemeClr val="dk1"/>
                </a:solidFill>
                <a:latin typeface="Candara"/>
                <a:ea typeface="Candara"/>
                <a:cs typeface="Candara"/>
                <a:sym typeface="Candara"/>
              </a:rPr>
              <a:t>Kirjelda lühidalt üht või kaht tegevuse aspekti, mis tundusid sulle eriti huvitavad või kõnetavad.</a:t>
            </a:r>
            <a:br>
              <a:rPr lang="et-EE" dirty="0" smtClean="0">
                <a:solidFill>
                  <a:schemeClr val="dk1"/>
                </a:solidFill>
                <a:latin typeface="Candara"/>
                <a:ea typeface="Candara"/>
                <a:cs typeface="Candara"/>
                <a:sym typeface="Candara"/>
              </a:rPr>
            </a:br>
            <a:r>
              <a:rPr lang="et-EE" dirty="0" smtClean="0">
                <a:solidFill>
                  <a:schemeClr val="dk1"/>
                </a:solidFill>
                <a:latin typeface="Candara"/>
                <a:ea typeface="Candara"/>
                <a:cs typeface="Candara"/>
                <a:sym typeface="Candara"/>
              </a:rPr>
              <a:t/>
            </a:r>
            <a:br>
              <a:rPr lang="et-EE" dirty="0" smtClean="0">
                <a:solidFill>
                  <a:schemeClr val="dk1"/>
                </a:solidFill>
                <a:latin typeface="Candara"/>
                <a:ea typeface="Candara"/>
                <a:cs typeface="Candara"/>
                <a:sym typeface="Candara"/>
              </a:rPr>
            </a:br>
            <a:endParaRPr lang="et-EE" dirty="0" smtClean="0">
              <a:solidFill>
                <a:schemeClr val="dk1"/>
              </a:solidFill>
              <a:latin typeface="Candara"/>
              <a:ea typeface="Candara"/>
              <a:cs typeface="Candara"/>
              <a:sym typeface="Candara"/>
            </a:endParaRPr>
          </a:p>
          <a:p>
            <a:pPr marL="355600" lvl="0" indent="-263525">
              <a:buClr>
                <a:schemeClr val="dk1"/>
              </a:buClr>
              <a:buSzPts val="1100"/>
              <a:buAutoNum type="arabicPeriod"/>
            </a:pPr>
            <a:endParaRPr lang="et-EE" dirty="0" smtClean="0">
              <a:solidFill>
                <a:schemeClr val="dk1"/>
              </a:solidFill>
              <a:latin typeface="Candara"/>
              <a:ea typeface="Candara"/>
              <a:cs typeface="Candara"/>
              <a:sym typeface="Candara"/>
            </a:endParaRPr>
          </a:p>
          <a:p>
            <a:pPr marL="355600" lvl="0" indent="-263525">
              <a:buClr>
                <a:schemeClr val="dk1"/>
              </a:buClr>
              <a:buSzPts val="1100"/>
              <a:buAutoNum type="arabicPeriod"/>
            </a:pPr>
            <a:r>
              <a:rPr lang="et-EE" dirty="0" smtClean="0">
                <a:solidFill>
                  <a:schemeClr val="dk1"/>
                </a:solidFill>
                <a:latin typeface="Candara"/>
                <a:ea typeface="Candara"/>
                <a:cs typeface="Candara"/>
                <a:sym typeface="Candara"/>
              </a:rPr>
              <a:t>Tee ring ümber sõnale, mis kirjeldab, milline oli sinu emotsionaalne seisund tegevuse ajal:</a:t>
            </a:r>
            <a:br>
              <a:rPr lang="et-EE" dirty="0" smtClean="0">
                <a:solidFill>
                  <a:schemeClr val="dk1"/>
                </a:solidFill>
                <a:latin typeface="Candara"/>
                <a:ea typeface="Candara"/>
                <a:cs typeface="Candara"/>
                <a:sym typeface="Candara"/>
              </a:rPr>
            </a:br>
            <a:r>
              <a:rPr lang="et-EE" dirty="0" smtClean="0">
                <a:solidFill>
                  <a:schemeClr val="dk1"/>
                </a:solidFill>
                <a:latin typeface="Candara"/>
                <a:ea typeface="Candara"/>
                <a:cs typeface="Candara"/>
                <a:sym typeface="Candara"/>
              </a:rPr>
              <a:t/>
            </a:r>
            <a:br>
              <a:rPr lang="et-EE" dirty="0" smtClean="0">
                <a:solidFill>
                  <a:schemeClr val="dk1"/>
                </a:solidFill>
                <a:latin typeface="Candara"/>
                <a:ea typeface="Candara"/>
                <a:cs typeface="Candara"/>
                <a:sym typeface="Candara"/>
              </a:rPr>
            </a:br>
            <a:r>
              <a:rPr lang="et-EE" dirty="0" smtClean="0">
                <a:solidFill>
                  <a:schemeClr val="dk1"/>
                </a:solidFill>
                <a:latin typeface="Candara"/>
                <a:ea typeface="Candara"/>
                <a:cs typeface="Candara"/>
                <a:sym typeface="Candara"/>
              </a:rPr>
              <a:t/>
            </a:r>
            <a:br>
              <a:rPr lang="et-EE" dirty="0" smtClean="0">
                <a:solidFill>
                  <a:schemeClr val="dk1"/>
                </a:solidFill>
                <a:latin typeface="Candara"/>
                <a:ea typeface="Candara"/>
                <a:cs typeface="Candara"/>
                <a:sym typeface="Candara"/>
              </a:rPr>
            </a:br>
            <a:r>
              <a:rPr lang="et-EE" dirty="0" smtClean="0">
                <a:solidFill>
                  <a:schemeClr val="dk1"/>
                </a:solidFill>
                <a:latin typeface="Candara"/>
                <a:ea typeface="Candara"/>
                <a:cs typeface="Candara"/>
                <a:sym typeface="Candara"/>
              </a:rPr>
              <a:t>	Põnevil		Uudishimulik	Segaduses		Igavlev</a:t>
            </a:r>
            <a:br>
              <a:rPr lang="et-EE" dirty="0" smtClean="0">
                <a:solidFill>
                  <a:schemeClr val="dk1"/>
                </a:solidFill>
                <a:latin typeface="Candara"/>
                <a:ea typeface="Candara"/>
                <a:cs typeface="Candara"/>
                <a:sym typeface="Candara"/>
              </a:rPr>
            </a:br>
            <a:r>
              <a:rPr lang="et-EE" dirty="0" smtClean="0">
                <a:solidFill>
                  <a:schemeClr val="dk1"/>
                </a:solidFill>
                <a:latin typeface="Candara"/>
                <a:ea typeface="Candara"/>
                <a:cs typeface="Candara"/>
                <a:sym typeface="Candara"/>
              </a:rPr>
              <a:t/>
            </a:r>
            <a:br>
              <a:rPr lang="et-EE" dirty="0" smtClean="0">
                <a:solidFill>
                  <a:schemeClr val="dk1"/>
                </a:solidFill>
                <a:latin typeface="Candara"/>
                <a:ea typeface="Candara"/>
                <a:cs typeface="Candara"/>
                <a:sym typeface="Candara"/>
              </a:rPr>
            </a:br>
            <a:endParaRPr lang="et-EE" dirty="0" smtClean="0">
              <a:solidFill>
                <a:schemeClr val="dk1"/>
              </a:solidFill>
              <a:latin typeface="Candara"/>
              <a:ea typeface="Candara"/>
              <a:cs typeface="Candara"/>
              <a:sym typeface="Candara"/>
            </a:endParaRPr>
          </a:p>
          <a:p>
            <a:pPr marL="355600" lvl="0" indent="-263525">
              <a:buClr>
                <a:schemeClr val="dk1"/>
              </a:buClr>
              <a:buSzPts val="1100"/>
              <a:buAutoNum type="arabicPeriod"/>
            </a:pPr>
            <a:r>
              <a:rPr lang="et-EE" dirty="0" smtClean="0">
                <a:solidFill>
                  <a:schemeClr val="dk1"/>
                </a:solidFill>
                <a:latin typeface="Candara"/>
                <a:ea typeface="Candara"/>
                <a:cs typeface="Candara"/>
                <a:sym typeface="Candara"/>
              </a:rPr>
              <a:t>Kuidas sa end tegevuse ajal tundsid?</a:t>
            </a:r>
          </a:p>
          <a:p>
            <a:pPr marL="355600" lvl="0" indent="-263525">
              <a:buClr>
                <a:schemeClr val="dk1"/>
              </a:buClr>
              <a:buSzPts val="1100"/>
            </a:pPr>
            <a:endParaRPr lang="et-EE" dirty="0" smtClean="0">
              <a:solidFill>
                <a:schemeClr val="dk1"/>
              </a:solidFill>
              <a:latin typeface="Candara"/>
              <a:ea typeface="Candara"/>
              <a:cs typeface="Candara"/>
              <a:sym typeface="Candara"/>
            </a:endParaRPr>
          </a:p>
          <a:p>
            <a:pPr marL="355600" lvl="4">
              <a:spcBef>
                <a:spcPts val="600"/>
              </a:spcBef>
              <a:buClr>
                <a:schemeClr val="dk1"/>
              </a:buClr>
              <a:buSzPts val="1100"/>
              <a:buAutoNum type="alphaLcParenR"/>
            </a:pPr>
            <a:r>
              <a:rPr lang="et-EE" dirty="0" smtClean="0">
                <a:solidFill>
                  <a:schemeClr val="dk1"/>
                </a:solidFill>
                <a:latin typeface="Candara"/>
                <a:ea typeface="Candara"/>
                <a:cs typeface="Candara"/>
                <a:sym typeface="Candara"/>
              </a:rPr>
              <a:t> Olin elevil ja osalesin tegevuses rõõmuga</a:t>
            </a:r>
          </a:p>
          <a:p>
            <a:pPr marL="355600" lvl="4">
              <a:spcBef>
                <a:spcPts val="600"/>
              </a:spcBef>
              <a:buClr>
                <a:schemeClr val="dk1"/>
              </a:buClr>
              <a:buSzPts val="1100"/>
              <a:buAutoNum type="alphaLcParenR"/>
            </a:pPr>
            <a:r>
              <a:rPr lang="et-EE" dirty="0" smtClean="0">
                <a:solidFill>
                  <a:schemeClr val="dk1"/>
                </a:solidFill>
                <a:latin typeface="Candara"/>
                <a:ea typeface="Candara"/>
                <a:cs typeface="Candara"/>
                <a:sym typeface="Candara"/>
              </a:rPr>
              <a:t> Olin tegevuse sisu suhtes uudishimulik</a:t>
            </a:r>
          </a:p>
          <a:p>
            <a:pPr marL="355600" lvl="4">
              <a:spcBef>
                <a:spcPts val="600"/>
              </a:spcBef>
              <a:buClr>
                <a:schemeClr val="dk1"/>
              </a:buClr>
              <a:buSzPts val="1100"/>
              <a:buAutoNum type="alphaLcParenR"/>
            </a:pPr>
            <a:r>
              <a:rPr lang="et-EE" dirty="0" smtClean="0">
                <a:solidFill>
                  <a:schemeClr val="dk1"/>
                </a:solidFill>
                <a:latin typeface="Candara"/>
                <a:ea typeface="Candara"/>
                <a:cs typeface="Candara"/>
                <a:sym typeface="Candara"/>
              </a:rPr>
              <a:t> Mind see teema eriti ei huvitanud</a:t>
            </a:r>
            <a:endParaRPr lang="et-EE" b="0" i="0" u="none" strike="noStrike" cap="none" dirty="0" smtClean="0">
              <a:solidFill>
                <a:schemeClr val="dk1"/>
              </a:solidFill>
              <a:latin typeface="Candara"/>
              <a:ea typeface="Candara"/>
              <a:cs typeface="Candara"/>
              <a:sym typeface="Candara"/>
            </a:endParaRPr>
          </a:p>
        </p:txBody>
      </p:sp>
      <p:sp>
        <p:nvSpPr>
          <p:cNvPr id="344" name="Google Shape;344;g33d603143a6_1_13"/>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8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g33d603143a6_1_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50" name="Google Shape;350;g33d603143a6_1_24"/>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51" name="Google Shape;351;g33d603143a6_1_24"/>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52" name="Google Shape;352;g33d603143a6_1_24"/>
          <p:cNvSpPr txBox="1"/>
          <p:nvPr/>
        </p:nvSpPr>
        <p:spPr>
          <a:xfrm>
            <a:off x="0" y="89588"/>
            <a:ext cx="10911000" cy="646290"/>
          </a:xfrm>
          <a:prstGeom prst="rect">
            <a:avLst/>
          </a:prstGeom>
          <a:noFill/>
          <a:ln>
            <a:noFill/>
          </a:ln>
        </p:spPr>
        <p:txBody>
          <a:bodyPr spcFirstLastPara="1" wrap="square" lIns="91425" tIns="45700" rIns="91425" bIns="45700" anchor="t" anchorCtr="0">
            <a:spAutoFit/>
          </a:bodyPr>
          <a:lstStyle/>
          <a:p>
            <a:pPr marL="457200" lvl="1">
              <a:buSzPts val="3600"/>
            </a:pPr>
            <a:r>
              <a:rPr lang="et-EE" sz="3600" b="1" dirty="0" smtClean="0">
                <a:solidFill>
                  <a:schemeClr val="lt1"/>
                </a:solidFill>
                <a:latin typeface="Candara"/>
                <a:ea typeface="Candara"/>
                <a:cs typeface="Candara"/>
                <a:sym typeface="Candara"/>
              </a:rPr>
              <a:t>Lisa 3 – Refleksioonileht 2/2</a:t>
            </a:r>
            <a:endParaRPr lang="et-EE" sz="3600" b="1" dirty="0">
              <a:solidFill>
                <a:schemeClr val="lt1"/>
              </a:solidFill>
              <a:latin typeface="Candara"/>
              <a:ea typeface="Candara"/>
              <a:cs typeface="Candara"/>
              <a:sym typeface="Candara"/>
            </a:endParaRPr>
          </a:p>
        </p:txBody>
      </p:sp>
      <p:sp>
        <p:nvSpPr>
          <p:cNvPr id="353" name="Google Shape;353;g33d603143a6_1_24"/>
          <p:cNvSpPr txBox="1"/>
          <p:nvPr/>
        </p:nvSpPr>
        <p:spPr>
          <a:xfrm>
            <a:off x="497800" y="1042500"/>
            <a:ext cx="10230256" cy="4047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t-EE" sz="1900" b="1" i="0" u="none" strike="noStrike" cap="none" dirty="0" smtClean="0">
                <a:solidFill>
                  <a:schemeClr val="dk1"/>
                </a:solidFill>
                <a:latin typeface="Candara"/>
                <a:ea typeface="Candara"/>
                <a:cs typeface="Candara"/>
                <a:sym typeface="Candara"/>
              </a:rPr>
              <a:t>Refleksioonileht</a:t>
            </a:r>
          </a:p>
          <a:p>
            <a:pPr marL="0" marR="0" lvl="0" indent="0" algn="l" rtl="0">
              <a:lnSpc>
                <a:spcPct val="100000"/>
              </a:lnSpc>
              <a:spcBef>
                <a:spcPts val="0"/>
              </a:spcBef>
              <a:spcAft>
                <a:spcPts val="0"/>
              </a:spcAft>
              <a:buClr>
                <a:srgbClr val="000000"/>
              </a:buClr>
              <a:buSzPts val="1400"/>
              <a:buFont typeface="Arial"/>
              <a:buNone/>
            </a:pPr>
            <a:endParaRPr lang="et-EE" sz="1400" b="0" i="0" u="none" strike="noStrike" cap="none" dirty="0" smtClean="0">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lang="et-EE" sz="1400" b="0" i="0" u="none" strike="noStrike" cap="none" dirty="0" smtClean="0">
              <a:solidFill>
                <a:schemeClr val="dk1"/>
              </a:solidFill>
              <a:latin typeface="Candara"/>
              <a:ea typeface="Candara"/>
              <a:cs typeface="Candara"/>
              <a:sym typeface="Candara"/>
            </a:endParaRPr>
          </a:p>
          <a:p>
            <a:pPr marL="355600" lvl="0" indent="-263525">
              <a:buClr>
                <a:schemeClr val="dk1"/>
              </a:buClr>
              <a:buSzPts val="1400"/>
            </a:pPr>
            <a:r>
              <a:rPr lang="et-EE" dirty="0" smtClean="0">
                <a:solidFill>
                  <a:schemeClr val="dk1"/>
                </a:solidFill>
                <a:latin typeface="Candara"/>
                <a:ea typeface="Candara"/>
                <a:cs typeface="Candara"/>
                <a:sym typeface="Candara"/>
              </a:rPr>
              <a:t>5. Kas tegevust oli sinu jaoks lihtne jälgida? Palun tee sobivale vastusele ring ümber.</a:t>
            </a:r>
            <a:br>
              <a:rPr lang="et-EE" dirty="0" smtClean="0">
                <a:solidFill>
                  <a:schemeClr val="dk1"/>
                </a:solidFill>
                <a:latin typeface="Candara"/>
                <a:ea typeface="Candara"/>
                <a:cs typeface="Candara"/>
                <a:sym typeface="Candara"/>
              </a:rPr>
            </a:br>
            <a:endParaRPr lang="et-EE" dirty="0" smtClean="0">
              <a:solidFill>
                <a:schemeClr val="dk1"/>
              </a:solidFill>
              <a:latin typeface="Candara"/>
              <a:ea typeface="Candara"/>
              <a:cs typeface="Candara"/>
              <a:sym typeface="Candara"/>
            </a:endParaRPr>
          </a:p>
          <a:p>
            <a:pPr marL="630238" lvl="0" indent="-182563">
              <a:buClr>
                <a:schemeClr val="dk1"/>
              </a:buClr>
              <a:buSzPts val="1400"/>
              <a:buAutoNum type="alphaLcParenR"/>
            </a:pPr>
            <a:r>
              <a:rPr lang="et-EE" dirty="0" smtClean="0">
                <a:solidFill>
                  <a:schemeClr val="dk1"/>
                </a:solidFill>
                <a:latin typeface="Candara"/>
                <a:ea typeface="Candara"/>
                <a:cs typeface="Candara"/>
                <a:sym typeface="Candara"/>
              </a:rPr>
              <a:t>Juhised olid üheselt mõistetavad ja kergesti arusaadavad.</a:t>
            </a:r>
            <a:br>
              <a:rPr lang="et-EE" dirty="0" smtClean="0">
                <a:solidFill>
                  <a:schemeClr val="dk1"/>
                </a:solidFill>
                <a:latin typeface="Candara"/>
                <a:ea typeface="Candara"/>
                <a:cs typeface="Candara"/>
                <a:sym typeface="Candara"/>
              </a:rPr>
            </a:br>
            <a:endParaRPr lang="et-EE" dirty="0" smtClean="0">
              <a:solidFill>
                <a:schemeClr val="dk1"/>
              </a:solidFill>
              <a:latin typeface="Candara"/>
              <a:ea typeface="Candara"/>
              <a:cs typeface="Candara"/>
              <a:sym typeface="Candara"/>
            </a:endParaRPr>
          </a:p>
          <a:p>
            <a:pPr marL="630238" lvl="0" indent="-182563">
              <a:buClr>
                <a:schemeClr val="dk1"/>
              </a:buClr>
              <a:buSzPts val="1400"/>
              <a:buAutoNum type="alphaLcParenR"/>
            </a:pPr>
            <a:r>
              <a:rPr lang="et-EE" dirty="0" smtClean="0">
                <a:solidFill>
                  <a:schemeClr val="dk1"/>
                </a:solidFill>
                <a:latin typeface="Candara"/>
                <a:ea typeface="Candara"/>
                <a:cs typeface="Candara"/>
                <a:sym typeface="Candara"/>
              </a:rPr>
              <a:t>Materjal oli üldiselt arusaadav, kuid oleks võinud olla selgemalt esitatud.</a:t>
            </a:r>
            <a:br>
              <a:rPr lang="et-EE" dirty="0" smtClean="0">
                <a:solidFill>
                  <a:schemeClr val="dk1"/>
                </a:solidFill>
                <a:latin typeface="Candara"/>
                <a:ea typeface="Candara"/>
                <a:cs typeface="Candara"/>
                <a:sym typeface="Candara"/>
              </a:rPr>
            </a:br>
            <a:endParaRPr lang="et-EE" dirty="0" smtClean="0">
              <a:solidFill>
                <a:schemeClr val="dk1"/>
              </a:solidFill>
              <a:latin typeface="Candara"/>
              <a:ea typeface="Candara"/>
              <a:cs typeface="Candara"/>
              <a:sym typeface="Candara"/>
            </a:endParaRPr>
          </a:p>
          <a:p>
            <a:pPr marL="630238" lvl="0" indent="-182563">
              <a:buClr>
                <a:schemeClr val="dk1"/>
              </a:buClr>
              <a:buSzPts val="1400"/>
              <a:buAutoNum type="alphaLcParenR"/>
            </a:pPr>
            <a:r>
              <a:rPr lang="et-EE" dirty="0" smtClean="0">
                <a:solidFill>
                  <a:schemeClr val="dk1"/>
                </a:solidFill>
                <a:latin typeface="Candara"/>
                <a:ea typeface="Candara"/>
                <a:cs typeface="Candara"/>
                <a:sym typeface="Candara"/>
              </a:rPr>
              <a:t>Mul oli tegevusest raske aru saada.</a:t>
            </a:r>
            <a:endParaRPr lang="en-US" dirty="0" smtClean="0">
              <a:solidFill>
                <a:schemeClr val="dk1"/>
              </a:solidFill>
              <a:latin typeface="Candara"/>
              <a:ea typeface="Candara"/>
              <a:cs typeface="Candara"/>
              <a:sym typeface="Candara"/>
            </a:endParaRPr>
          </a:p>
          <a:p>
            <a:pPr marL="447675" lvl="0">
              <a:buClr>
                <a:schemeClr val="dk1"/>
              </a:buClr>
              <a:buSzPts val="1400"/>
            </a:pPr>
            <a:endParaRPr lang="et-EE" sz="1400" b="0" i="0" u="none" strike="noStrike" cap="none" dirty="0" smtClean="0">
              <a:solidFill>
                <a:schemeClr val="dk1"/>
              </a:solidFill>
              <a:latin typeface="Candara"/>
              <a:ea typeface="Candara"/>
              <a:cs typeface="Candara"/>
              <a:sym typeface="Candara"/>
            </a:endParaRPr>
          </a:p>
          <a:p>
            <a:pPr marL="355600" marR="0" lvl="0" indent="-263525" algn="l" rtl="0">
              <a:lnSpc>
                <a:spcPct val="100000"/>
              </a:lnSpc>
              <a:spcBef>
                <a:spcPts val="0"/>
              </a:spcBef>
              <a:spcAft>
                <a:spcPts val="0"/>
              </a:spcAft>
              <a:buClr>
                <a:srgbClr val="000000"/>
              </a:buClr>
              <a:buSzPts val="1400"/>
              <a:buFont typeface="Arial"/>
              <a:buNone/>
            </a:pPr>
            <a:endParaRPr lang="et-EE" sz="1400" b="0" i="0" u="none" strike="noStrike" cap="none" dirty="0" smtClean="0">
              <a:solidFill>
                <a:schemeClr val="dk1"/>
              </a:solidFill>
              <a:latin typeface="Candara"/>
              <a:ea typeface="Candara"/>
              <a:cs typeface="Candara"/>
              <a:sym typeface="Candara"/>
            </a:endParaRPr>
          </a:p>
          <a:p>
            <a:pPr marL="355600" lvl="0" indent="-263525">
              <a:buClr>
                <a:schemeClr val="dk1"/>
              </a:buClr>
              <a:buSzPts val="1400"/>
            </a:pPr>
            <a:r>
              <a:rPr lang="et-EE" dirty="0" smtClean="0">
                <a:solidFill>
                  <a:schemeClr val="dk1"/>
                </a:solidFill>
                <a:latin typeface="Candara"/>
                <a:ea typeface="Candara"/>
                <a:cs typeface="Candara"/>
                <a:sym typeface="Candara"/>
              </a:rPr>
              <a:t>6. Palun </a:t>
            </a:r>
            <a:r>
              <a:rPr lang="en-US" dirty="0" smtClean="0">
                <a:solidFill>
                  <a:schemeClr val="dk1"/>
                </a:solidFill>
                <a:latin typeface="Candara"/>
                <a:ea typeface="Candara"/>
                <a:cs typeface="Candara"/>
                <a:sym typeface="Candara"/>
              </a:rPr>
              <a:t>kirjuta</a:t>
            </a:r>
            <a:r>
              <a:rPr lang="et-EE" dirty="0" smtClean="0">
                <a:solidFill>
                  <a:schemeClr val="dk1"/>
                </a:solidFill>
                <a:latin typeface="Candara"/>
                <a:ea typeface="Candara"/>
                <a:cs typeface="Candara"/>
                <a:sym typeface="Candara"/>
              </a:rPr>
              <a:t>, milline tegevuse osa oli sinu jaoks kõige nauditavam.</a:t>
            </a:r>
            <a:endParaRPr lang="et-EE" sz="1400" b="0" i="0" u="none" strike="noStrike" cap="none" dirty="0" smtClean="0">
              <a:solidFill>
                <a:schemeClr val="dk1"/>
              </a:solidFill>
              <a:latin typeface="Candara"/>
              <a:ea typeface="Candara"/>
              <a:cs typeface="Candara"/>
              <a:sym typeface="Candara"/>
            </a:endParaRPr>
          </a:p>
          <a:p>
            <a:pPr marL="355600" marR="0" lvl="0" indent="-263525" algn="l" rtl="0">
              <a:lnSpc>
                <a:spcPct val="100000"/>
              </a:lnSpc>
              <a:spcBef>
                <a:spcPts val="0"/>
              </a:spcBef>
              <a:spcAft>
                <a:spcPts val="0"/>
              </a:spcAft>
              <a:buClr>
                <a:srgbClr val="000000"/>
              </a:buClr>
              <a:buSzPts val="1400"/>
              <a:buFont typeface="Arial"/>
              <a:buNone/>
            </a:pPr>
            <a:endParaRPr lang="et-EE" sz="1400" b="0" i="0" u="none" strike="noStrike" cap="none" dirty="0" smtClean="0">
              <a:solidFill>
                <a:schemeClr val="dk1"/>
              </a:solidFill>
              <a:latin typeface="Candara"/>
              <a:ea typeface="Candara"/>
              <a:cs typeface="Candara"/>
              <a:sym typeface="Candara"/>
            </a:endParaRPr>
          </a:p>
          <a:p>
            <a:pPr marL="355600" marR="0" lvl="0" indent="-263525" algn="l" rtl="0">
              <a:lnSpc>
                <a:spcPct val="100000"/>
              </a:lnSpc>
              <a:spcBef>
                <a:spcPts val="0"/>
              </a:spcBef>
              <a:spcAft>
                <a:spcPts val="0"/>
              </a:spcAft>
              <a:buClr>
                <a:srgbClr val="000000"/>
              </a:buClr>
              <a:buSzPts val="1400"/>
              <a:buFont typeface="Arial"/>
              <a:buNone/>
            </a:pPr>
            <a:endParaRPr lang="et-EE" sz="1400" b="0" i="0" u="none" strike="noStrike" cap="none" dirty="0" smtClean="0">
              <a:solidFill>
                <a:schemeClr val="dk1"/>
              </a:solidFill>
              <a:latin typeface="Candara"/>
              <a:ea typeface="Candara"/>
              <a:cs typeface="Candara"/>
              <a:sym typeface="Candara"/>
            </a:endParaRPr>
          </a:p>
          <a:p>
            <a:pPr marL="355600" marR="0" lvl="0" indent="-263525" algn="l" rtl="0">
              <a:lnSpc>
                <a:spcPct val="100000"/>
              </a:lnSpc>
              <a:spcBef>
                <a:spcPts val="0"/>
              </a:spcBef>
              <a:spcAft>
                <a:spcPts val="0"/>
              </a:spcAft>
              <a:buClr>
                <a:srgbClr val="000000"/>
              </a:buClr>
              <a:buSzPts val="1400"/>
              <a:buFont typeface="Arial"/>
              <a:buNone/>
            </a:pPr>
            <a:endParaRPr lang="et-EE" sz="1400" b="0" i="0" u="none" strike="noStrike" cap="none" dirty="0" smtClean="0">
              <a:solidFill>
                <a:schemeClr val="dk1"/>
              </a:solidFill>
              <a:latin typeface="Candara"/>
              <a:ea typeface="Candara"/>
              <a:cs typeface="Candara"/>
              <a:sym typeface="Candara"/>
            </a:endParaRPr>
          </a:p>
          <a:p>
            <a:pPr marL="355600" marR="0" lvl="0" indent="-263525" algn="l" rtl="0">
              <a:lnSpc>
                <a:spcPct val="100000"/>
              </a:lnSpc>
              <a:spcBef>
                <a:spcPts val="0"/>
              </a:spcBef>
              <a:spcAft>
                <a:spcPts val="0"/>
              </a:spcAft>
              <a:buClr>
                <a:srgbClr val="000000"/>
              </a:buClr>
              <a:buSzPts val="1400"/>
              <a:buFont typeface="Arial"/>
              <a:buNone/>
            </a:pPr>
            <a:endParaRPr lang="et-EE" sz="1400" b="0" i="0" u="none" strike="noStrike" cap="none" dirty="0" smtClean="0">
              <a:solidFill>
                <a:schemeClr val="dk1"/>
              </a:solidFill>
              <a:latin typeface="Candara"/>
              <a:ea typeface="Candara"/>
              <a:cs typeface="Candara"/>
              <a:sym typeface="Candara"/>
            </a:endParaRPr>
          </a:p>
          <a:p>
            <a:pPr marL="355600" lvl="0" indent="-263525">
              <a:buClr>
                <a:schemeClr val="dk1"/>
              </a:buClr>
              <a:buSzPts val="1400"/>
            </a:pPr>
            <a:r>
              <a:rPr lang="et-EE" dirty="0" smtClean="0">
                <a:solidFill>
                  <a:schemeClr val="dk1"/>
                </a:solidFill>
                <a:latin typeface="Candara"/>
                <a:ea typeface="Candara"/>
                <a:cs typeface="Candara"/>
                <a:sym typeface="Candara"/>
              </a:rPr>
              <a:t>7.</a:t>
            </a:r>
            <a:r>
              <a:rPr lang="et-EE" sz="1400" b="0" i="0" u="none" strike="noStrike" cap="none" dirty="0" smtClean="0">
                <a:solidFill>
                  <a:schemeClr val="dk1"/>
                </a:solidFill>
                <a:latin typeface="Candara"/>
                <a:ea typeface="Candara"/>
                <a:cs typeface="Candara"/>
                <a:sym typeface="Candara"/>
              </a:rPr>
              <a:t> </a:t>
            </a:r>
            <a:r>
              <a:rPr lang="en-US" dirty="0">
                <a:solidFill>
                  <a:schemeClr val="dk1"/>
                </a:solidFill>
                <a:latin typeface="Candara"/>
                <a:ea typeface="Candara"/>
                <a:cs typeface="Candara"/>
                <a:sym typeface="Candara"/>
              </a:rPr>
              <a:t>M</a:t>
            </a:r>
            <a:r>
              <a:rPr lang="et-EE" dirty="0" smtClean="0">
                <a:solidFill>
                  <a:schemeClr val="dk1"/>
                </a:solidFill>
                <a:latin typeface="Candara"/>
                <a:ea typeface="Candara"/>
                <a:cs typeface="Candara"/>
                <a:sym typeface="Candara"/>
              </a:rPr>
              <a:t>illiseid muudatusi võiks teha</a:t>
            </a:r>
            <a:r>
              <a:rPr lang="en-US" dirty="0">
                <a:solidFill>
                  <a:schemeClr val="dk1"/>
                </a:solidFill>
                <a:latin typeface="Candara"/>
                <a:ea typeface="Candara"/>
                <a:cs typeface="Candara"/>
                <a:sym typeface="Candara"/>
              </a:rPr>
              <a:t>,</a:t>
            </a:r>
            <a:r>
              <a:rPr lang="en-US" dirty="0" smtClean="0">
                <a:solidFill>
                  <a:schemeClr val="dk1"/>
                </a:solidFill>
                <a:latin typeface="Candara"/>
                <a:ea typeface="Candara"/>
                <a:cs typeface="Candara"/>
                <a:sym typeface="Candara"/>
              </a:rPr>
              <a:t> </a:t>
            </a:r>
            <a:r>
              <a:rPr lang="en-US" dirty="0">
                <a:solidFill>
                  <a:schemeClr val="dk1"/>
                </a:solidFill>
                <a:latin typeface="Candara"/>
                <a:ea typeface="Candara"/>
                <a:cs typeface="Candara"/>
                <a:sym typeface="Candara"/>
              </a:rPr>
              <a:t>e</a:t>
            </a:r>
            <a:r>
              <a:rPr lang="et-EE" dirty="0">
                <a:solidFill>
                  <a:schemeClr val="dk1"/>
                </a:solidFill>
                <a:latin typeface="Candara"/>
                <a:ea typeface="Candara"/>
                <a:cs typeface="Candara"/>
                <a:sym typeface="Candara"/>
              </a:rPr>
              <a:t>t tulevikus selle tegevuse läbiviimist paremaks </a:t>
            </a:r>
            <a:r>
              <a:rPr lang="et-EE" dirty="0" smtClean="0">
                <a:solidFill>
                  <a:schemeClr val="dk1"/>
                </a:solidFill>
                <a:latin typeface="Candara"/>
                <a:ea typeface="Candara"/>
                <a:cs typeface="Candara"/>
                <a:sym typeface="Candara"/>
              </a:rPr>
              <a:t>muuta?</a:t>
            </a:r>
            <a:endParaRPr lang="et-EE" sz="1200" b="0" i="0" u="none" strike="noStrike" cap="none" dirty="0">
              <a:solidFill>
                <a:schemeClr val="dk1"/>
              </a:solidFill>
              <a:sym typeface="Arial"/>
            </a:endParaRPr>
          </a:p>
        </p:txBody>
      </p:sp>
      <p:sp>
        <p:nvSpPr>
          <p:cNvPr id="354" name="Google Shape;354;g33d603143a6_1_24"/>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tr-TR" sz="2800" b="0" i="0" u="none" strike="noStrike" cap="none">
                <a:solidFill>
                  <a:schemeClr val="dk1"/>
                </a:solidFill>
                <a:latin typeface="Candara"/>
                <a:ea typeface="Candara"/>
                <a:cs typeface="Candara"/>
                <a:sym typeface="Candara"/>
              </a:rPr>
              <a:t> </a:t>
            </a:r>
            <a:endParaRPr sz="28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7" name="Google Shape;97;p2"/>
          <p:cNvSpPr txBox="1"/>
          <p:nvPr/>
        </p:nvSpPr>
        <p:spPr>
          <a:xfrm>
            <a:off x="982350" y="2074775"/>
            <a:ext cx="9932400" cy="15080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r>
              <a:rPr lang="et-EE" sz="3600" b="1" i="0" u="none" strike="noStrike" cap="none" dirty="0" smtClean="0">
                <a:solidFill>
                  <a:srgbClr val="FFFFFF"/>
                </a:solidFill>
                <a:latin typeface="Candara"/>
                <a:ea typeface="Candara"/>
                <a:cs typeface="Candara"/>
                <a:sym typeface="Candara"/>
              </a:rPr>
              <a:t>1. TUND: KULTUURIPÄRAND</a:t>
            </a:r>
          </a:p>
          <a:p>
            <a:pPr marL="0" marR="0" lvl="0" indent="0" algn="ctr" rtl="0">
              <a:lnSpc>
                <a:spcPct val="100000"/>
              </a:lnSpc>
              <a:spcBef>
                <a:spcPts val="1200"/>
              </a:spcBef>
              <a:spcAft>
                <a:spcPts val="0"/>
              </a:spcAft>
              <a:buClr>
                <a:srgbClr val="000000"/>
              </a:buClr>
              <a:buSzPts val="3600"/>
              <a:buFont typeface="Arial"/>
              <a:buNone/>
            </a:pPr>
            <a:r>
              <a:rPr lang="et-EE" sz="3600" b="1" i="0" u="none" strike="noStrike" cap="none" dirty="0" smtClean="0">
                <a:solidFill>
                  <a:srgbClr val="FFFFFF"/>
                </a:solidFill>
                <a:latin typeface="Candara"/>
                <a:ea typeface="Candara"/>
                <a:cs typeface="Candara"/>
                <a:sym typeface="Candara"/>
              </a:rPr>
              <a:t>JA JÄTKUSUUTLIKKUS</a:t>
            </a:r>
            <a:endParaRPr lang="et-EE" sz="3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3" name="Google Shape;223;p13"/>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4" name="Google Shape;224;p13"/>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5" name="Google Shape;225;p13"/>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dirty="0" smtClean="0">
                <a:solidFill>
                  <a:schemeClr val="lt1"/>
                </a:solidFill>
                <a:latin typeface="Candara"/>
                <a:ea typeface="Candara"/>
                <a:cs typeface="Candara"/>
                <a:sym typeface="Candara"/>
              </a:rPr>
              <a:t>Interaktiivne tegevus </a:t>
            </a:r>
            <a:r>
              <a:rPr lang="et-EE" sz="3600" b="1" i="0" u="none" strike="noStrike" cap="none" dirty="0" smtClean="0">
                <a:solidFill>
                  <a:schemeClr val="lt1"/>
                </a:solidFill>
                <a:latin typeface="Candara"/>
                <a:ea typeface="Candara"/>
                <a:cs typeface="Candara"/>
                <a:sym typeface="Candara"/>
              </a:rPr>
              <a:t>(1/4)</a:t>
            </a:r>
            <a:endParaRPr lang="et-EE" sz="3600" b="0" i="0" u="none" strike="noStrike" cap="none" dirty="0">
              <a:solidFill>
                <a:schemeClr val="lt1"/>
              </a:solidFill>
              <a:latin typeface="Candara"/>
              <a:ea typeface="Candara"/>
              <a:cs typeface="Candara"/>
              <a:sym typeface="Candara"/>
            </a:endParaRPr>
          </a:p>
        </p:txBody>
      </p:sp>
      <p:sp>
        <p:nvSpPr>
          <p:cNvPr id="226" name="Google Shape;226;p13"/>
          <p:cNvSpPr txBox="1"/>
          <p:nvPr/>
        </p:nvSpPr>
        <p:spPr>
          <a:xfrm>
            <a:off x="360486" y="1046079"/>
            <a:ext cx="10911000" cy="5047495"/>
          </a:xfrm>
          <a:prstGeom prst="rect">
            <a:avLst/>
          </a:prstGeom>
          <a:noFill/>
          <a:ln>
            <a:noFill/>
          </a:ln>
        </p:spPr>
        <p:txBody>
          <a:bodyPr spcFirstLastPara="1" wrap="square" lIns="91425" tIns="45700" rIns="91425" bIns="45700" anchor="t" anchorCtr="0">
            <a:spAutoFit/>
          </a:bodyPr>
          <a:lstStyle/>
          <a:p>
            <a:pPr lvl="0">
              <a:buSzPts val="1600"/>
            </a:pPr>
            <a:r>
              <a:rPr lang="et-EE" sz="1600" b="1" dirty="0" smtClean="0">
                <a:solidFill>
                  <a:schemeClr val="dk1"/>
                </a:solidFill>
                <a:latin typeface="Candara"/>
                <a:ea typeface="Candara"/>
                <a:cs typeface="Candara"/>
                <a:sym typeface="Candara"/>
              </a:rPr>
              <a:t>Eesmärk:</a:t>
            </a:r>
          </a:p>
          <a:p>
            <a:pPr lvl="0">
              <a:spcBef>
                <a:spcPts val="600"/>
              </a:spcBef>
              <a:buSzPts val="1600"/>
            </a:pPr>
            <a:r>
              <a:rPr lang="et-EE" sz="1600" dirty="0" smtClean="0">
                <a:solidFill>
                  <a:schemeClr val="dk1"/>
                </a:solidFill>
                <a:latin typeface="Candara"/>
                <a:ea typeface="Candara"/>
                <a:cs typeface="Candara"/>
                <a:sym typeface="Candara"/>
              </a:rPr>
              <a:t>Selle tegevuse eesmärk on toetada õppijaid kultuuripärandi põhimõistete mõistmisel. Samuti aitab see õppijatel näha kultuuri- ja looduspärandit väärtuslike ressurssidena </a:t>
            </a:r>
            <a:r>
              <a:rPr lang="en-US" sz="1600" dirty="0" err="1" smtClean="0">
                <a:solidFill>
                  <a:schemeClr val="dk1"/>
                </a:solidFill>
                <a:latin typeface="Candara"/>
                <a:ea typeface="Candara"/>
                <a:cs typeface="Candara"/>
                <a:sym typeface="Candara"/>
              </a:rPr>
              <a:t>jätkusuut</a:t>
            </a:r>
            <a:r>
              <a:rPr lang="et-EE" sz="1600" dirty="0" smtClean="0">
                <a:solidFill>
                  <a:schemeClr val="dk1"/>
                </a:solidFill>
                <a:latin typeface="Candara"/>
                <a:ea typeface="Candara"/>
                <a:cs typeface="Candara"/>
                <a:sym typeface="Candara"/>
              </a:rPr>
              <a:t>liku arengu jaoks ning uurida, kuidas pärandturism, traditsioonilised ökoloogilised teadmised, </a:t>
            </a:r>
            <a:r>
              <a:rPr lang="en-US" sz="1600" dirty="0" smtClean="0">
                <a:solidFill>
                  <a:schemeClr val="dk1"/>
                </a:solidFill>
                <a:latin typeface="Candara"/>
                <a:ea typeface="Candara"/>
                <a:cs typeface="Candara"/>
                <a:sym typeface="Candara"/>
              </a:rPr>
              <a:t>jätkusuut</a:t>
            </a:r>
            <a:r>
              <a:rPr lang="et-EE" sz="1600" dirty="0" smtClean="0">
                <a:solidFill>
                  <a:schemeClr val="dk1"/>
                </a:solidFill>
                <a:latin typeface="Candara"/>
                <a:ea typeface="Candara"/>
                <a:cs typeface="Candara"/>
                <a:sym typeface="Candara"/>
              </a:rPr>
              <a:t>lik põllumajandus ja ökoloogilis-kultuurilised ettevõtmised võivad luua majanduslikke võimalusi, edendada kohalikke elatusviise ja toetada kogukonna arengut, säilitades samal ajal kultuuri- ja looduspärandit.</a:t>
            </a:r>
            <a:endParaRPr lang="et-EE" sz="1400" b="0" i="0" u="none" strike="noStrike" cap="none" dirty="0" smtClean="0">
              <a:solidFill>
                <a:srgbClr val="000000"/>
              </a:solidFill>
              <a:sym typeface="Arial"/>
            </a:endParaRPr>
          </a:p>
          <a:p>
            <a:pPr marL="0" marR="0" lvl="0" indent="0" algn="l" rtl="0">
              <a:lnSpc>
                <a:spcPct val="100000"/>
              </a:lnSpc>
              <a:spcBef>
                <a:spcPts val="600"/>
              </a:spcBef>
              <a:spcAft>
                <a:spcPts val="0"/>
              </a:spcAft>
              <a:buClr>
                <a:srgbClr val="000000"/>
              </a:buClr>
              <a:buSzPts val="1600"/>
              <a:buFont typeface="Arial"/>
              <a:buNone/>
            </a:pPr>
            <a:endParaRPr lang="et-EE" sz="1600" b="0" i="0" u="none" strike="noStrike" cap="none" dirty="0" smtClean="0">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t-EE" sz="1600" b="1" i="0" u="none" strike="noStrike" cap="none" dirty="0" smtClean="0">
                <a:solidFill>
                  <a:schemeClr val="dk1"/>
                </a:solidFill>
                <a:latin typeface="Candara"/>
                <a:ea typeface="Candara"/>
                <a:cs typeface="Candara"/>
                <a:sym typeface="Candara"/>
              </a:rPr>
              <a:t>Vajalikud materjalid:</a:t>
            </a:r>
            <a:endParaRPr lang="et-EE" sz="1400" b="0" i="0" u="none" strike="noStrike" cap="none" dirty="0" smtClean="0">
              <a:solidFill>
                <a:srgbClr val="000000"/>
              </a:solidFill>
              <a:sym typeface="Arial"/>
            </a:endParaRPr>
          </a:p>
          <a:p>
            <a:pPr marL="285750" lvl="0" indent="-285750">
              <a:spcBef>
                <a:spcPts val="600"/>
              </a:spcBef>
              <a:buSzPts val="1600"/>
              <a:buFont typeface="Candara" panose="020E0502030303020204" pitchFamily="34" charset="0"/>
              <a:buChar char="‐"/>
            </a:pPr>
            <a:r>
              <a:rPr lang="en-US" sz="1600" dirty="0" smtClean="0">
                <a:solidFill>
                  <a:schemeClr val="dk1"/>
                </a:solidFill>
                <a:latin typeface="Candara"/>
                <a:ea typeface="Candara"/>
                <a:cs typeface="Candara"/>
                <a:sym typeface="Candara"/>
              </a:rPr>
              <a:t>Valge t</a:t>
            </a:r>
            <a:r>
              <a:rPr lang="et-EE" sz="1600" dirty="0" smtClean="0">
                <a:solidFill>
                  <a:schemeClr val="dk1"/>
                </a:solidFill>
                <a:latin typeface="Candara"/>
                <a:ea typeface="Candara"/>
                <a:cs typeface="Candara"/>
                <a:sym typeface="Candara"/>
              </a:rPr>
              <a:t>ahvel</a:t>
            </a:r>
          </a:p>
          <a:p>
            <a:pPr marL="285750" lvl="0" indent="-285750">
              <a:spcBef>
                <a:spcPts val="600"/>
              </a:spcBef>
              <a:buSzPts val="1600"/>
              <a:buFont typeface="Candara" panose="020E0502030303020204" pitchFamily="34" charset="0"/>
              <a:buChar char="‐"/>
            </a:pPr>
            <a:r>
              <a:rPr lang="et-EE" sz="1600" dirty="0" smtClean="0">
                <a:solidFill>
                  <a:schemeClr val="dk1"/>
                </a:solidFill>
                <a:latin typeface="Candara"/>
                <a:ea typeface="Candara"/>
                <a:cs typeface="Candara"/>
                <a:sym typeface="Candara"/>
              </a:rPr>
              <a:t>Markerid</a:t>
            </a:r>
          </a:p>
          <a:p>
            <a:pPr marL="285750" lvl="0" indent="-285750">
              <a:spcBef>
                <a:spcPts val="600"/>
              </a:spcBef>
              <a:buSzPts val="1600"/>
              <a:buFont typeface="Candara" panose="020E0502030303020204" pitchFamily="34" charset="0"/>
              <a:buChar char="‐"/>
            </a:pPr>
            <a:r>
              <a:rPr lang="et-EE" sz="1600" dirty="0" smtClean="0">
                <a:solidFill>
                  <a:schemeClr val="dk1"/>
                </a:solidFill>
                <a:latin typeface="Candara"/>
                <a:ea typeface="Candara"/>
                <a:cs typeface="Candara"/>
                <a:sym typeface="Candara"/>
              </a:rPr>
              <a:t>Plakatipaber, kartong</a:t>
            </a:r>
          </a:p>
          <a:p>
            <a:pPr marL="285750" lvl="0" indent="-285750">
              <a:spcBef>
                <a:spcPts val="600"/>
              </a:spcBef>
              <a:buSzPts val="1600"/>
              <a:buFont typeface="Candara" panose="020E0502030303020204" pitchFamily="34" charset="0"/>
              <a:buChar char="‐"/>
            </a:pPr>
            <a:r>
              <a:rPr lang="et-EE" sz="1600" dirty="0" smtClean="0">
                <a:solidFill>
                  <a:schemeClr val="dk1"/>
                </a:solidFill>
                <a:latin typeface="Candara"/>
                <a:ea typeface="Candara"/>
                <a:cs typeface="Candara"/>
                <a:sym typeface="Candara"/>
              </a:rPr>
              <a:t>Internet</a:t>
            </a:r>
          </a:p>
          <a:p>
            <a:pPr lvl="0">
              <a:spcBef>
                <a:spcPts val="600"/>
              </a:spcBef>
              <a:buSzPts val="1600"/>
            </a:pPr>
            <a:endParaRPr lang="et-EE" sz="1600" b="0" i="0" u="none" strike="noStrike" cap="none" dirty="0" smtClean="0">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t-EE" sz="1600" b="1" dirty="0" smtClean="0">
                <a:solidFill>
                  <a:schemeClr val="dk1"/>
                </a:solidFill>
                <a:latin typeface="Candara"/>
                <a:ea typeface="Candara"/>
                <a:cs typeface="Candara"/>
                <a:sym typeface="Candara"/>
              </a:rPr>
              <a:t>L</a:t>
            </a:r>
            <a:r>
              <a:rPr lang="et-EE" sz="1600" b="1" i="0" u="none" strike="noStrike" cap="none" dirty="0" smtClean="0">
                <a:solidFill>
                  <a:schemeClr val="dk1"/>
                </a:solidFill>
                <a:latin typeface="Candara"/>
                <a:ea typeface="Candara"/>
                <a:cs typeface="Candara"/>
                <a:sym typeface="Candara"/>
              </a:rPr>
              <a:t>äbiviimine:</a:t>
            </a:r>
            <a:endParaRPr lang="et-EE" sz="1400" b="0" i="0" u="none" strike="noStrike" cap="none" dirty="0" smtClean="0">
              <a:solidFill>
                <a:srgbClr val="000000"/>
              </a:solidFill>
              <a:sym typeface="Arial"/>
            </a:endParaRPr>
          </a:p>
          <a:p>
            <a:pPr lvl="0">
              <a:spcBef>
                <a:spcPts val="600"/>
              </a:spcBef>
              <a:buSzPts val="1600"/>
            </a:pPr>
            <a:r>
              <a:rPr lang="et-EE" sz="1600" dirty="0" smtClean="0">
                <a:solidFill>
                  <a:schemeClr val="dk1"/>
                </a:solidFill>
                <a:latin typeface="Candara"/>
                <a:ea typeface="Candara"/>
                <a:cs typeface="Candara"/>
                <a:sym typeface="Candara"/>
              </a:rPr>
              <a:t>Küsige õpilastelt, mida nad teavad kultuuri- ja looduspärandist. Kirjutage nende vastused tahvlile. Selgitage lühidalt mõisteid </a:t>
            </a:r>
            <a:r>
              <a:rPr lang="et-EE" sz="1600" i="1" dirty="0" smtClean="0">
                <a:solidFill>
                  <a:schemeClr val="dk1"/>
                </a:solidFill>
                <a:latin typeface="Candara"/>
                <a:ea typeface="Candara"/>
                <a:cs typeface="Candara"/>
                <a:sym typeface="Candara"/>
              </a:rPr>
              <a:t>kultuuripärand</a:t>
            </a:r>
            <a:r>
              <a:rPr lang="et-EE" sz="1600" dirty="0" smtClean="0">
                <a:solidFill>
                  <a:schemeClr val="dk1"/>
                </a:solidFill>
                <a:latin typeface="Candara"/>
                <a:ea typeface="Candara"/>
                <a:cs typeface="Candara"/>
                <a:sym typeface="Candara"/>
              </a:rPr>
              <a:t> ja </a:t>
            </a:r>
            <a:r>
              <a:rPr lang="et-EE" sz="1600" i="1" dirty="0" smtClean="0">
                <a:solidFill>
                  <a:schemeClr val="dk1"/>
                </a:solidFill>
                <a:latin typeface="Candara"/>
                <a:ea typeface="Candara"/>
                <a:cs typeface="Candara"/>
                <a:sym typeface="Candara"/>
              </a:rPr>
              <a:t>looduspärand</a:t>
            </a:r>
            <a:r>
              <a:rPr lang="et-EE" sz="1600" dirty="0" smtClean="0">
                <a:solidFill>
                  <a:schemeClr val="dk1"/>
                </a:solidFill>
                <a:latin typeface="Candara"/>
                <a:ea typeface="Candara"/>
                <a:cs typeface="Candara"/>
                <a:sym typeface="Candara"/>
              </a:rPr>
              <a:t>. Arutage, miks on oluline säilitada nii kultuuri- kui ka looduspärandit tulevaste põlvkondade jaoks.</a:t>
            </a:r>
            <a:endParaRPr lang="et-EE" sz="16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2" name="Google Shape;232;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3" name="Google Shape;233;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4" name="Google Shape;234;p14"/>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lvl="1">
              <a:buSzPts val="3600"/>
            </a:pPr>
            <a:r>
              <a:rPr lang="et-EE" sz="3600" b="1" dirty="0" smtClean="0">
                <a:solidFill>
                  <a:schemeClr val="lt1"/>
                </a:solidFill>
                <a:latin typeface="Candara"/>
                <a:ea typeface="Candara"/>
                <a:cs typeface="Candara"/>
                <a:sym typeface="Candara"/>
              </a:rPr>
              <a:t>Interaktiivne tegevus </a:t>
            </a:r>
            <a:r>
              <a:rPr lang="et-EE" sz="3600" b="1" i="0" u="none" strike="noStrike" cap="none" dirty="0" smtClean="0">
                <a:solidFill>
                  <a:schemeClr val="lt1"/>
                </a:solidFill>
                <a:latin typeface="Candara"/>
                <a:ea typeface="Candara"/>
                <a:cs typeface="Candara"/>
                <a:sym typeface="Candara"/>
              </a:rPr>
              <a:t>(2/4)</a:t>
            </a:r>
            <a:r>
              <a:rPr lang="et-EE" sz="3600" b="0" i="0" u="none" strike="noStrike" cap="none" dirty="0" smtClean="0">
                <a:solidFill>
                  <a:schemeClr val="lt1"/>
                </a:solidFill>
                <a:latin typeface="Candara"/>
                <a:ea typeface="Candara"/>
                <a:cs typeface="Candara"/>
                <a:sym typeface="Candara"/>
              </a:rPr>
              <a:t> </a:t>
            </a:r>
            <a:endParaRPr lang="et-EE" sz="3600" b="0" i="0" u="none" strike="noStrike" cap="none" dirty="0">
              <a:solidFill>
                <a:schemeClr val="lt1"/>
              </a:solidFill>
              <a:latin typeface="Candara"/>
              <a:ea typeface="Candara"/>
              <a:cs typeface="Candara"/>
              <a:sym typeface="Candara"/>
            </a:endParaRPr>
          </a:p>
        </p:txBody>
      </p:sp>
      <p:sp>
        <p:nvSpPr>
          <p:cNvPr id="235" name="Google Shape;235;p14"/>
          <p:cNvSpPr txBox="1"/>
          <p:nvPr/>
        </p:nvSpPr>
        <p:spPr>
          <a:xfrm>
            <a:off x="360475" y="957800"/>
            <a:ext cx="10698900" cy="47704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lang="et-EE" sz="1600" b="0" i="0" u="none" strike="noStrike" cap="none" dirty="0" smtClean="0">
              <a:solidFill>
                <a:schemeClr val="dk1"/>
              </a:solidFill>
              <a:latin typeface="Candara"/>
              <a:ea typeface="Candara"/>
              <a:cs typeface="Candara"/>
              <a:sym typeface="Candara"/>
            </a:endParaRPr>
          </a:p>
          <a:p>
            <a:pPr lvl="0" algn="just">
              <a:buClr>
                <a:schemeClr val="dk1"/>
              </a:buClr>
              <a:buSzPts val="1100"/>
            </a:pPr>
            <a:r>
              <a:rPr lang="et-EE" sz="1600" dirty="0" smtClean="0">
                <a:solidFill>
                  <a:schemeClr val="dk1"/>
                </a:solidFill>
                <a:latin typeface="Candara"/>
                <a:ea typeface="Candara"/>
                <a:cs typeface="Candara"/>
                <a:sym typeface="Candara"/>
              </a:rPr>
              <a:t>Klass tuleks jagada väikesteks </a:t>
            </a:r>
            <a:r>
              <a:rPr lang="en-US" sz="1600" dirty="0" smtClean="0">
                <a:solidFill>
                  <a:schemeClr val="dk1"/>
                </a:solidFill>
                <a:latin typeface="Candara"/>
                <a:ea typeface="Candara"/>
                <a:cs typeface="Candara"/>
                <a:sym typeface="Candara"/>
              </a:rPr>
              <a:t>gruppideks või </a:t>
            </a:r>
            <a:r>
              <a:rPr lang="et-EE" sz="1600" dirty="0" smtClean="0">
                <a:solidFill>
                  <a:schemeClr val="dk1"/>
                </a:solidFill>
                <a:latin typeface="Candara"/>
                <a:ea typeface="Candara"/>
                <a:cs typeface="Candara"/>
                <a:sym typeface="Candara"/>
              </a:rPr>
              <a:t>paarideks. Viktoriiniküsimused esitatakse järjestikku. Igal rühmal on võimalus küsimusele vastata või võistelda selle nimel, et olla esimene, kes annab märku soovist vastata. Alljärgnevad näidisküsimused on toodud illustreerival eesmärgil:</a:t>
            </a:r>
          </a:p>
          <a:p>
            <a:pPr lvl="0" algn="just">
              <a:buClr>
                <a:schemeClr val="dk1"/>
              </a:buClr>
              <a:buSzPts val="1100"/>
            </a:pPr>
            <a:endParaRPr lang="et-EE" sz="1600" dirty="0" smtClean="0">
              <a:solidFill>
                <a:schemeClr val="dk1"/>
              </a:solidFill>
              <a:latin typeface="Candara"/>
              <a:ea typeface="Candara"/>
              <a:cs typeface="Candara"/>
              <a:sym typeface="Candara"/>
            </a:endParaRPr>
          </a:p>
          <a:p>
            <a:pPr marL="630238" lvl="2" indent="-274638" algn="just">
              <a:buClr>
                <a:schemeClr val="dk1"/>
              </a:buClr>
              <a:buSzPts val="1100"/>
              <a:buAutoNum type="romanLcParenR"/>
            </a:pPr>
            <a:r>
              <a:rPr lang="et-EE" sz="1600" dirty="0" smtClean="0">
                <a:solidFill>
                  <a:schemeClr val="dk1"/>
                </a:solidFill>
                <a:latin typeface="Candara"/>
                <a:ea typeface="Candara"/>
                <a:cs typeface="Candara"/>
                <a:sym typeface="Candara"/>
              </a:rPr>
              <a:t>Palun nimeta meie külas kõige levinum traditsiooniline roog.</a:t>
            </a:r>
          </a:p>
          <a:p>
            <a:pPr marL="630238" lvl="2" indent="-274638" algn="just">
              <a:buClr>
                <a:schemeClr val="dk1"/>
              </a:buClr>
              <a:buSzPts val="1100"/>
              <a:buAutoNum type="romanLcParenR"/>
            </a:pPr>
            <a:r>
              <a:rPr lang="et-EE" sz="1600" dirty="0" smtClean="0">
                <a:solidFill>
                  <a:schemeClr val="dk1"/>
                </a:solidFill>
                <a:latin typeface="Candara"/>
                <a:ea typeface="Candara"/>
                <a:cs typeface="Candara"/>
                <a:sym typeface="Candara"/>
              </a:rPr>
              <a:t>Millist festivali tähistatakse mõne kindla tava järgi, näiteks tantsimise või ühise söömaaja</a:t>
            </a:r>
            <a:r>
              <a:rPr lang="en-US" sz="1600" dirty="0" err="1" smtClean="0">
                <a:solidFill>
                  <a:schemeClr val="dk1"/>
                </a:solidFill>
                <a:latin typeface="Candara"/>
                <a:ea typeface="Candara"/>
                <a:cs typeface="Candara"/>
                <a:sym typeface="Candara"/>
              </a:rPr>
              <a:t>ga</a:t>
            </a:r>
            <a:r>
              <a:rPr lang="et-EE" sz="1600" dirty="0" smtClean="0">
                <a:solidFill>
                  <a:schemeClr val="dk1"/>
                </a:solidFill>
                <a:latin typeface="Candara"/>
                <a:ea typeface="Candara"/>
                <a:cs typeface="Candara"/>
                <a:sym typeface="Candara"/>
              </a:rPr>
              <a:t>?</a:t>
            </a:r>
          </a:p>
          <a:p>
            <a:pPr marL="630238" lvl="2" indent="-274638" algn="just">
              <a:buClr>
                <a:schemeClr val="dk1"/>
              </a:buClr>
              <a:buSzPts val="1100"/>
              <a:buAutoNum type="romanLcParenR"/>
            </a:pPr>
            <a:r>
              <a:rPr lang="et-EE" sz="1600" dirty="0" smtClean="0">
                <a:solidFill>
                  <a:schemeClr val="dk1"/>
                </a:solidFill>
                <a:latin typeface="Candara"/>
                <a:ea typeface="Candara"/>
                <a:cs typeface="Candara"/>
                <a:sym typeface="Candara"/>
              </a:rPr>
              <a:t>Milline oli küla peamine elukutse 50 aastat tagasi?</a:t>
            </a:r>
          </a:p>
          <a:p>
            <a:pPr marL="630238" lvl="2" indent="-274638" algn="just">
              <a:buClr>
                <a:schemeClr val="dk1"/>
              </a:buClr>
              <a:buSzPts val="1100"/>
              <a:buAutoNum type="romanLcParenR"/>
            </a:pPr>
            <a:r>
              <a:rPr lang="et-EE" sz="1600" dirty="0" smtClean="0">
                <a:solidFill>
                  <a:schemeClr val="dk1"/>
                </a:solidFill>
                <a:latin typeface="Candara"/>
                <a:ea typeface="Candara"/>
                <a:cs typeface="Candara"/>
                <a:sym typeface="Candara"/>
              </a:rPr>
              <a:t>Milliseid materjale kasutati traditsiooniliselt küla elamute ehitamisel?</a:t>
            </a:r>
          </a:p>
          <a:p>
            <a:pPr marL="630238" lvl="2" indent="-274638" algn="just">
              <a:buClr>
                <a:schemeClr val="dk1"/>
              </a:buClr>
              <a:buSzPts val="1100"/>
              <a:buAutoNum type="romanLcParenR"/>
            </a:pPr>
            <a:r>
              <a:rPr lang="et-EE" sz="1600" dirty="0" smtClean="0">
                <a:solidFill>
                  <a:schemeClr val="dk1"/>
                </a:solidFill>
                <a:latin typeface="Candara"/>
                <a:ea typeface="Candara"/>
                <a:cs typeface="Candara"/>
                <a:sym typeface="Candara"/>
              </a:rPr>
              <a:t>Palun kirjelda küla pidustustel </a:t>
            </a:r>
            <a:r>
              <a:rPr lang="en-US" sz="1600" dirty="0" err="1" smtClean="0">
                <a:solidFill>
                  <a:schemeClr val="dk1"/>
                </a:solidFill>
                <a:latin typeface="Candara"/>
                <a:ea typeface="Candara"/>
                <a:cs typeface="Candara"/>
                <a:sym typeface="Candara"/>
              </a:rPr>
              <a:t>järgitava</a:t>
            </a:r>
            <a:r>
              <a:rPr lang="et-EE" sz="1600" dirty="0" smtClean="0">
                <a:solidFill>
                  <a:schemeClr val="dk1"/>
                </a:solidFill>
                <a:latin typeface="Candara"/>
                <a:ea typeface="Candara"/>
                <a:cs typeface="Candara"/>
                <a:sym typeface="Candara"/>
              </a:rPr>
              <a:t>id muusika- ja tantsutraditsioone.</a:t>
            </a:r>
          </a:p>
          <a:p>
            <a:pPr marL="630238" lvl="2" indent="-274638" algn="just">
              <a:buClr>
                <a:schemeClr val="dk1"/>
              </a:buClr>
              <a:buSzPts val="1100"/>
              <a:buAutoNum type="romanLcParenR"/>
            </a:pPr>
            <a:endParaRPr lang="et-EE" sz="1600" b="0" i="0" u="none" strike="noStrike" cap="none" dirty="0" smtClean="0">
              <a:solidFill>
                <a:schemeClr val="dk1"/>
              </a:solidFill>
              <a:latin typeface="Candara"/>
              <a:ea typeface="Candara"/>
              <a:cs typeface="Candara"/>
              <a:sym typeface="Candara"/>
            </a:endParaRPr>
          </a:p>
          <a:p>
            <a:pPr marL="38100" lvl="0" algn="just">
              <a:buClr>
                <a:schemeClr val="dk1"/>
              </a:buClr>
              <a:buSzPts val="1100"/>
            </a:pPr>
            <a:r>
              <a:rPr lang="et-EE" sz="1600" dirty="0" smtClean="0">
                <a:solidFill>
                  <a:schemeClr val="dk1"/>
                </a:solidFill>
                <a:latin typeface="Candara"/>
                <a:ea typeface="Candara"/>
                <a:cs typeface="Candara"/>
                <a:sym typeface="Candara"/>
              </a:rPr>
              <a:t>Pärast hea tava näite „Vii mind oma külla“ tutvustamist kultuuripärandit käsitleva esitlusfaili</a:t>
            </a:r>
            <a:r>
              <a:rPr lang="en-US" sz="1600" dirty="0" smtClean="0">
                <a:solidFill>
                  <a:schemeClr val="dk1"/>
                </a:solidFill>
                <a:latin typeface="Candara"/>
                <a:ea typeface="Candara"/>
                <a:cs typeface="Candara"/>
                <a:sym typeface="Candara"/>
              </a:rPr>
              <a:t> abil</a:t>
            </a:r>
            <a:r>
              <a:rPr lang="et-EE" sz="1600" dirty="0" smtClean="0">
                <a:solidFill>
                  <a:schemeClr val="dk1"/>
                </a:solidFill>
                <a:latin typeface="Candara"/>
                <a:ea typeface="Candara"/>
                <a:cs typeface="Candara"/>
                <a:sym typeface="Candara"/>
              </a:rPr>
              <a:t> jaga</a:t>
            </a:r>
            <a:r>
              <a:rPr lang="en-US" sz="1600" dirty="0" err="1" smtClean="0">
                <a:solidFill>
                  <a:schemeClr val="dk1"/>
                </a:solidFill>
                <a:latin typeface="Candara"/>
                <a:ea typeface="Candara"/>
                <a:cs typeface="Candara"/>
                <a:sym typeface="Candara"/>
              </a:rPr>
              <a:t>ge</a:t>
            </a:r>
            <a:r>
              <a:rPr lang="et-EE" sz="1600" dirty="0" smtClean="0">
                <a:solidFill>
                  <a:schemeClr val="dk1"/>
                </a:solidFill>
                <a:latin typeface="Candara"/>
                <a:ea typeface="Candara"/>
                <a:cs typeface="Candara"/>
                <a:sym typeface="Candara"/>
              </a:rPr>
              <a:t> õpilased väikestesse rühmadesse, kuhu kuulub kolm kuni viis osalejat. Iga rühm saab konkreetse külatraditsioonidega seotud teema. Sobivate teemade näited:</a:t>
            </a:r>
          </a:p>
          <a:p>
            <a:pPr marL="38100" lvl="0" algn="just">
              <a:buClr>
                <a:schemeClr val="dk1"/>
              </a:buClr>
              <a:buSzPts val="1100"/>
            </a:pPr>
            <a:endParaRPr lang="et-EE" sz="1600" b="0" i="0" u="none" strike="noStrike" cap="none" dirty="0" smtClean="0">
              <a:solidFill>
                <a:schemeClr val="dk1"/>
              </a:solidFill>
              <a:latin typeface="Candara"/>
              <a:ea typeface="Candara"/>
              <a:cs typeface="Candara"/>
              <a:sym typeface="Candara"/>
            </a:endParaRPr>
          </a:p>
          <a:p>
            <a:pPr lvl="0" indent="457200" algn="just">
              <a:buClr>
                <a:schemeClr val="dk1"/>
              </a:buClr>
              <a:buSzPts val="1100"/>
            </a:pPr>
            <a:r>
              <a:rPr lang="et-EE" sz="1600" dirty="0" smtClean="0">
                <a:solidFill>
                  <a:schemeClr val="dk1"/>
                </a:solidFill>
                <a:latin typeface="Candara"/>
                <a:ea typeface="Candara"/>
                <a:cs typeface="Candara"/>
                <a:sym typeface="Candara"/>
              </a:rPr>
              <a:t>Rühm 1 – arhitektuur</a:t>
            </a:r>
          </a:p>
          <a:p>
            <a:pPr lvl="0" indent="457200" algn="just">
              <a:buClr>
                <a:schemeClr val="dk1"/>
              </a:buClr>
              <a:buSzPts val="1100"/>
            </a:pPr>
            <a:r>
              <a:rPr lang="et-EE" sz="1600" dirty="0" smtClean="0">
                <a:solidFill>
                  <a:schemeClr val="dk1"/>
                </a:solidFill>
                <a:latin typeface="Candara"/>
                <a:ea typeface="Candara"/>
                <a:cs typeface="Candara"/>
                <a:sym typeface="Candara"/>
              </a:rPr>
              <a:t>Rühm 2 – põllumajandus</a:t>
            </a:r>
          </a:p>
          <a:p>
            <a:pPr lvl="0" indent="457200" algn="just">
              <a:buClr>
                <a:schemeClr val="dk1"/>
              </a:buClr>
              <a:buSzPts val="1100"/>
            </a:pPr>
            <a:r>
              <a:rPr lang="et-EE" sz="1600" dirty="0" smtClean="0">
                <a:solidFill>
                  <a:schemeClr val="dk1"/>
                </a:solidFill>
                <a:latin typeface="Candara"/>
                <a:ea typeface="Candara"/>
                <a:cs typeface="Candara"/>
                <a:sym typeface="Candara"/>
              </a:rPr>
              <a:t>Rühm 3 – kohalike elanike igapäevane elu ja vastutusalad</a:t>
            </a:r>
          </a:p>
          <a:p>
            <a:pPr lvl="0" indent="457200" algn="just">
              <a:buClr>
                <a:schemeClr val="dk1"/>
              </a:buClr>
              <a:buSzPts val="1100"/>
            </a:pPr>
            <a:r>
              <a:rPr lang="et-EE" sz="1600" dirty="0" smtClean="0">
                <a:solidFill>
                  <a:schemeClr val="dk1"/>
                </a:solidFill>
                <a:latin typeface="Candara"/>
                <a:ea typeface="Candara"/>
                <a:cs typeface="Candara"/>
                <a:sym typeface="Candara"/>
              </a:rPr>
              <a:t>Rühm 4 – kohalik laul, mis ei ole tänapäeval populaarne</a:t>
            </a:r>
            <a:endParaRPr lang="et-EE" sz="16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41" name="Google Shape;241;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2" name="Google Shape;242;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3" name="Google Shape;243;p15"/>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lvl="1">
              <a:buSzPts val="3600"/>
            </a:pPr>
            <a:r>
              <a:rPr lang="et-EE" sz="3600" b="1" dirty="0" smtClean="0">
                <a:solidFill>
                  <a:schemeClr val="lt1"/>
                </a:solidFill>
                <a:latin typeface="Candara"/>
                <a:ea typeface="Candara"/>
                <a:cs typeface="Candara"/>
                <a:sym typeface="Candara"/>
              </a:rPr>
              <a:t>Interaktiivne tegevus </a:t>
            </a:r>
            <a:r>
              <a:rPr lang="et-EE" sz="3600" b="1" i="0" u="none" strike="noStrike" cap="none" dirty="0" smtClean="0">
                <a:solidFill>
                  <a:schemeClr val="lt1"/>
                </a:solidFill>
                <a:latin typeface="Candara"/>
                <a:ea typeface="Candara"/>
                <a:cs typeface="Candara"/>
                <a:sym typeface="Candara"/>
              </a:rPr>
              <a:t>(3/4)</a:t>
            </a:r>
            <a:r>
              <a:rPr lang="et-EE" sz="3600" b="0" i="0" u="none" strike="noStrike" cap="none" dirty="0" smtClean="0">
                <a:solidFill>
                  <a:schemeClr val="lt1"/>
                </a:solidFill>
                <a:latin typeface="Candara"/>
                <a:ea typeface="Candara"/>
                <a:cs typeface="Candara"/>
                <a:sym typeface="Candara"/>
              </a:rPr>
              <a:t> </a:t>
            </a:r>
            <a:endParaRPr lang="et-EE" sz="3600" b="0" i="0" u="none" strike="noStrike" cap="none" dirty="0">
              <a:solidFill>
                <a:schemeClr val="lt1"/>
              </a:solidFill>
              <a:latin typeface="Candara"/>
              <a:ea typeface="Candara"/>
              <a:cs typeface="Candara"/>
              <a:sym typeface="Candara"/>
            </a:endParaRPr>
          </a:p>
        </p:txBody>
      </p:sp>
      <p:sp>
        <p:nvSpPr>
          <p:cNvPr id="244" name="Google Shape;244;p15"/>
          <p:cNvSpPr txBox="1"/>
          <p:nvPr/>
        </p:nvSpPr>
        <p:spPr>
          <a:xfrm>
            <a:off x="705089" y="1042792"/>
            <a:ext cx="1091101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p:txBody>
      </p:sp>
      <p:sp>
        <p:nvSpPr>
          <p:cNvPr id="245" name="Google Shape;245;p15"/>
          <p:cNvSpPr txBox="1"/>
          <p:nvPr/>
        </p:nvSpPr>
        <p:spPr>
          <a:xfrm>
            <a:off x="460645" y="1196700"/>
            <a:ext cx="10354200" cy="3785611"/>
          </a:xfrm>
          <a:prstGeom prst="rect">
            <a:avLst/>
          </a:prstGeom>
          <a:noFill/>
          <a:ln>
            <a:noFill/>
          </a:ln>
        </p:spPr>
        <p:txBody>
          <a:bodyPr spcFirstLastPara="1" wrap="square" lIns="91425" tIns="45700" rIns="91425" bIns="45700" anchor="t" anchorCtr="0">
            <a:spAutoFit/>
          </a:bodyPr>
          <a:lstStyle/>
          <a:p>
            <a:pPr marL="182563" lvl="0" algn="just">
              <a:buClr>
                <a:schemeClr val="dk1"/>
              </a:buClr>
              <a:buSzPts val="1100"/>
            </a:pPr>
            <a:r>
              <a:rPr lang="et-EE" sz="1600" b="1" dirty="0" smtClean="0">
                <a:solidFill>
                  <a:schemeClr val="dk1"/>
                </a:solidFill>
                <a:latin typeface="Candara"/>
                <a:ea typeface="Candara"/>
                <a:cs typeface="Candara"/>
                <a:sym typeface="Candara"/>
              </a:rPr>
              <a:t>3. osa</a:t>
            </a:r>
            <a:r>
              <a:rPr lang="en-US" sz="1600" b="1" dirty="0" smtClean="0">
                <a:solidFill>
                  <a:schemeClr val="dk1"/>
                </a:solidFill>
                <a:latin typeface="Candara"/>
                <a:ea typeface="Candara"/>
                <a:cs typeface="Candara"/>
                <a:sym typeface="Candara"/>
              </a:rPr>
              <a:t>:</a:t>
            </a:r>
            <a:r>
              <a:rPr lang="et-EE" sz="1600" dirty="0" smtClean="0">
                <a:solidFill>
                  <a:schemeClr val="dk1"/>
                </a:solidFill>
                <a:latin typeface="Candara"/>
                <a:ea typeface="Candara"/>
                <a:cs typeface="Candara"/>
                <a:sym typeface="Candara"/>
              </a:rPr>
              <a:t> eelmise tegevuse rühmad jätkavad. „Kuulamiskolmnurga“ tegevuses töötavad õppijad kolmestes rühmades: esineja, küsija ja märkmete tegija.</a:t>
            </a:r>
          </a:p>
          <a:p>
            <a:pPr marL="457200" marR="0" lvl="0" indent="76200" algn="just" rtl="0">
              <a:lnSpc>
                <a:spcPct val="100000"/>
              </a:lnSpc>
              <a:spcBef>
                <a:spcPts val="0"/>
              </a:spcBef>
              <a:spcAft>
                <a:spcPts val="0"/>
              </a:spcAft>
              <a:buClr>
                <a:schemeClr val="dk1"/>
              </a:buClr>
              <a:buSzPts val="1100"/>
              <a:buFont typeface="Arial"/>
              <a:buNone/>
            </a:pPr>
            <a:endParaRPr lang="et-EE" sz="1600" b="0" i="0" u="none" strike="noStrike" cap="none" dirty="0" smtClean="0">
              <a:solidFill>
                <a:schemeClr val="dk1"/>
              </a:solidFill>
              <a:latin typeface="Candara"/>
              <a:ea typeface="Candara"/>
              <a:cs typeface="Candara"/>
              <a:sym typeface="Candara"/>
            </a:endParaRPr>
          </a:p>
          <a:p>
            <a:pPr marL="457200" indent="-330200" algn="just">
              <a:buClr>
                <a:schemeClr val="dk1"/>
              </a:buClr>
              <a:buSzPts val="1600"/>
              <a:buFont typeface="Candara"/>
              <a:buChar char="-"/>
            </a:pPr>
            <a:r>
              <a:rPr lang="et-EE" sz="1600" i="1" dirty="0">
                <a:solidFill>
                  <a:schemeClr val="dk1"/>
                </a:solidFill>
                <a:latin typeface="Candara"/>
                <a:ea typeface="Candara"/>
                <a:cs typeface="Candara"/>
                <a:sym typeface="Candara"/>
              </a:rPr>
              <a:t>Esineja</a:t>
            </a:r>
            <a:r>
              <a:rPr lang="et-EE" sz="1600" dirty="0">
                <a:solidFill>
                  <a:schemeClr val="dk1"/>
                </a:solidFill>
                <a:latin typeface="Candara"/>
                <a:ea typeface="Candara"/>
                <a:cs typeface="Candara"/>
                <a:sym typeface="Candara"/>
              </a:rPr>
              <a:t> selgitab teemat (või väljendab oma seisukohta käsitletava küsimuse kohta) vastavalt õpetaja antud juhistele. </a:t>
            </a:r>
            <a:r>
              <a:rPr lang="et-EE" sz="1600" i="1" dirty="0">
                <a:solidFill>
                  <a:schemeClr val="dk1"/>
                </a:solidFill>
                <a:latin typeface="Candara"/>
                <a:ea typeface="Candara"/>
                <a:cs typeface="Candara"/>
                <a:sym typeface="Candara"/>
              </a:rPr>
              <a:t>Küsija</a:t>
            </a:r>
            <a:r>
              <a:rPr lang="et-EE" sz="1600" dirty="0">
                <a:solidFill>
                  <a:schemeClr val="dk1"/>
                </a:solidFill>
                <a:latin typeface="Candara"/>
                <a:ea typeface="Candara"/>
                <a:cs typeface="Candara"/>
                <a:sym typeface="Candara"/>
              </a:rPr>
              <a:t> kuulab tähelepanelikult ning esitab täpsustavaid või täiendavaid küsimusi. </a:t>
            </a:r>
            <a:r>
              <a:rPr lang="et-EE" sz="1600" i="1" dirty="0">
                <a:solidFill>
                  <a:schemeClr val="dk1"/>
                </a:solidFill>
                <a:latin typeface="Candara"/>
                <a:ea typeface="Candara"/>
                <a:cs typeface="Candara"/>
                <a:sym typeface="Candara"/>
              </a:rPr>
              <a:t>Märkmete tegija </a:t>
            </a:r>
            <a:r>
              <a:rPr lang="et-EE" sz="1600" dirty="0">
                <a:solidFill>
                  <a:schemeClr val="dk1"/>
                </a:solidFill>
                <a:latin typeface="Candara"/>
                <a:ea typeface="Candara"/>
                <a:cs typeface="Candara"/>
                <a:sym typeface="Candara"/>
              </a:rPr>
              <a:t>jälgib protsessi ja annab tagasisidet nii esinejale kui ka küsijale. Iga rühm uurib järgnevaid kohaliku kultuuripärandiga seotud aspekte</a:t>
            </a:r>
            <a:r>
              <a:rPr lang="et-EE" sz="1600" dirty="0" smtClean="0">
                <a:solidFill>
                  <a:schemeClr val="dk1"/>
                </a:solidFill>
                <a:latin typeface="Candara"/>
                <a:ea typeface="Candara"/>
                <a:cs typeface="Candara"/>
                <a:sym typeface="Candara"/>
              </a:rPr>
              <a:t>.</a:t>
            </a:r>
            <a:endParaRPr lang="en-US" sz="1600" dirty="0" smtClean="0">
              <a:solidFill>
                <a:schemeClr val="dk1"/>
              </a:solidFill>
              <a:latin typeface="Candara"/>
              <a:ea typeface="Candara"/>
              <a:cs typeface="Candara"/>
              <a:sym typeface="Candara"/>
            </a:endParaRPr>
          </a:p>
          <a:p>
            <a:pPr marL="127000" algn="just">
              <a:buClr>
                <a:schemeClr val="dk1"/>
              </a:buClr>
              <a:buSzPts val="1600"/>
            </a:pPr>
            <a:endParaRPr lang="et-EE" sz="1600" dirty="0">
              <a:solidFill>
                <a:schemeClr val="dk1"/>
              </a:solidFill>
              <a:latin typeface="Candara"/>
              <a:ea typeface="Candara"/>
              <a:cs typeface="Candara"/>
              <a:sym typeface="Candara"/>
            </a:endParaRPr>
          </a:p>
          <a:p>
            <a:pPr marL="457200" lvl="0" indent="-330200" algn="just">
              <a:buClr>
                <a:schemeClr val="dk1"/>
              </a:buClr>
              <a:buSzPts val="1600"/>
              <a:buFont typeface="Candara"/>
              <a:buChar char="-"/>
            </a:pPr>
            <a:r>
              <a:rPr lang="et-EE" sz="1600" dirty="0" smtClean="0">
                <a:solidFill>
                  <a:schemeClr val="dk1"/>
                </a:solidFill>
                <a:latin typeface="Candara"/>
                <a:ea typeface="Candara"/>
                <a:cs typeface="Candara"/>
                <a:sym typeface="Candara"/>
              </a:rPr>
              <a:t>Pärast uurimistööd valmistab iga rühm ette lühikese esitluse, mis on seotud neile esitatud küsimustega.</a:t>
            </a:r>
            <a:endParaRPr lang="et-EE" sz="1600" b="1" i="1" u="none" strike="noStrike" cap="none" dirty="0" smtClean="0">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lang="et-EE" sz="1600" b="1" i="1" u="none" strike="noStrike" cap="none" dirty="0" smtClean="0">
              <a:solidFill>
                <a:schemeClr val="dk1"/>
              </a:solidFill>
              <a:latin typeface="Candara"/>
              <a:ea typeface="Candara"/>
              <a:cs typeface="Candara"/>
              <a:sym typeface="Candara"/>
            </a:endParaRPr>
          </a:p>
          <a:p>
            <a:pPr lvl="0" indent="457200" algn="just">
              <a:buSzPts val="1600"/>
            </a:pPr>
            <a:r>
              <a:rPr lang="et-EE" sz="1600" b="1" i="1" dirty="0" smtClean="0">
                <a:solidFill>
                  <a:schemeClr val="dk1"/>
                </a:solidFill>
                <a:latin typeface="Candara"/>
                <a:ea typeface="Candara"/>
                <a:cs typeface="Candara"/>
                <a:sym typeface="Candara"/>
              </a:rPr>
              <a:t>Rühm 1 – Mis see on ja miks see oluline</a:t>
            </a:r>
            <a:r>
              <a:rPr lang="en-US" sz="1600" b="1" i="1" dirty="0" smtClean="0">
                <a:solidFill>
                  <a:schemeClr val="dk1"/>
                </a:solidFill>
                <a:latin typeface="Candara"/>
                <a:ea typeface="Candara"/>
                <a:cs typeface="Candara"/>
                <a:sym typeface="Candara"/>
              </a:rPr>
              <a:t> </a:t>
            </a:r>
            <a:r>
              <a:rPr lang="et-EE" sz="1600" b="1" i="1" dirty="0">
                <a:solidFill>
                  <a:schemeClr val="dk1"/>
                </a:solidFill>
                <a:latin typeface="Candara"/>
                <a:ea typeface="Candara"/>
                <a:cs typeface="Candara"/>
                <a:sym typeface="Candara"/>
              </a:rPr>
              <a:t>on </a:t>
            </a:r>
            <a:r>
              <a:rPr lang="et-EE" sz="1600" b="1" i="1" dirty="0" smtClean="0">
                <a:solidFill>
                  <a:schemeClr val="dk1"/>
                </a:solidFill>
                <a:latin typeface="Candara"/>
                <a:ea typeface="Candara"/>
                <a:cs typeface="Candara"/>
                <a:sym typeface="Candara"/>
              </a:rPr>
              <a:t>?</a:t>
            </a:r>
          </a:p>
          <a:p>
            <a:pPr lvl="0" indent="457200" algn="just">
              <a:buSzPts val="1600"/>
            </a:pPr>
            <a:endParaRPr lang="et-EE" sz="1600" b="0" i="1" u="none" strike="noStrike" cap="none" dirty="0" smtClean="0">
              <a:solidFill>
                <a:schemeClr val="dk1"/>
              </a:solidFill>
              <a:latin typeface="Candara"/>
              <a:ea typeface="Candara"/>
              <a:cs typeface="Candara"/>
              <a:sym typeface="Candara"/>
            </a:endParaRPr>
          </a:p>
          <a:p>
            <a:pPr marL="457200" lvl="0" algn="just">
              <a:buSzPts val="1600"/>
            </a:pPr>
            <a:r>
              <a:rPr lang="et-EE" sz="1600" i="1" u="sng" dirty="0" smtClean="0">
                <a:solidFill>
                  <a:schemeClr val="dk1"/>
                </a:solidFill>
                <a:latin typeface="Candara"/>
                <a:ea typeface="Candara"/>
                <a:cs typeface="Candara"/>
                <a:sym typeface="Candara"/>
              </a:rPr>
              <a:t>Võimalik vastus</a:t>
            </a:r>
            <a:r>
              <a:rPr lang="et-EE" sz="1600" i="1" dirty="0" smtClean="0">
                <a:solidFill>
                  <a:schemeClr val="dk1"/>
                </a:solidFill>
                <a:latin typeface="Candara"/>
                <a:ea typeface="Candara"/>
                <a:cs typeface="Candara"/>
                <a:sym typeface="Candara"/>
              </a:rPr>
              <a:t>: Kohalik pärand on side inimeste ja nende ajaloo vahel – meeldetuletus kogukonna teekonnast, selle raskustest ja saavutustest. Selle ajaloo mõistmine aitab tulevastel põlvkondadel minevikust õppida ning kujundada kogukonda, mis austab ja väärtustab oma juuri.</a:t>
            </a:r>
            <a:endParaRPr lang="et-EE" sz="1600" b="0" i="1" u="none" strike="noStrike" cap="none" dirty="0">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33d601f4e74_0_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51" name="Google Shape;251;g33d601f4e74_0_5"/>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2" name="Google Shape;252;g33d601f4e74_0_5"/>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3" name="Google Shape;253;g33d601f4e74_0_5"/>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lvl="1">
              <a:buSzPts val="3600"/>
            </a:pPr>
            <a:r>
              <a:rPr lang="et-EE" sz="3600" b="1" dirty="0" smtClean="0">
                <a:solidFill>
                  <a:schemeClr val="lt1"/>
                </a:solidFill>
                <a:latin typeface="Candara"/>
                <a:ea typeface="Candara"/>
                <a:cs typeface="Candara"/>
                <a:sym typeface="Candara"/>
              </a:rPr>
              <a:t>Interaktiivne tegevus </a:t>
            </a:r>
            <a:r>
              <a:rPr lang="et-EE" sz="3600" b="1" i="0" u="none" strike="noStrike" cap="none" dirty="0" smtClean="0">
                <a:solidFill>
                  <a:schemeClr val="lt1"/>
                </a:solidFill>
                <a:latin typeface="Candara"/>
                <a:ea typeface="Candara"/>
                <a:cs typeface="Candara"/>
                <a:sym typeface="Candara"/>
              </a:rPr>
              <a:t>(4/4)</a:t>
            </a:r>
            <a:r>
              <a:rPr lang="et-EE" sz="3600" b="0" i="0" u="none" strike="noStrike" cap="none" dirty="0" smtClean="0">
                <a:solidFill>
                  <a:schemeClr val="lt1"/>
                </a:solidFill>
                <a:latin typeface="Candara"/>
                <a:ea typeface="Candara"/>
                <a:cs typeface="Candara"/>
                <a:sym typeface="Candara"/>
              </a:rPr>
              <a:t> </a:t>
            </a:r>
            <a:endParaRPr lang="et-EE" sz="3600" b="0" i="0" u="none" strike="noStrike" cap="none" dirty="0">
              <a:solidFill>
                <a:schemeClr val="lt1"/>
              </a:solidFill>
              <a:latin typeface="Candara"/>
              <a:ea typeface="Candara"/>
              <a:cs typeface="Candara"/>
              <a:sym typeface="Candara"/>
            </a:endParaRPr>
          </a:p>
        </p:txBody>
      </p:sp>
      <p:sp>
        <p:nvSpPr>
          <p:cNvPr id="254" name="Google Shape;254;g33d601f4e74_0_5"/>
          <p:cNvSpPr txBox="1"/>
          <p:nvPr/>
        </p:nvSpPr>
        <p:spPr>
          <a:xfrm>
            <a:off x="705089" y="1042792"/>
            <a:ext cx="1091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p:txBody>
      </p:sp>
      <p:sp>
        <p:nvSpPr>
          <p:cNvPr id="255" name="Google Shape;255;g33d601f4e74_0_5"/>
          <p:cNvSpPr txBox="1"/>
          <p:nvPr/>
        </p:nvSpPr>
        <p:spPr>
          <a:xfrm>
            <a:off x="460645" y="1196700"/>
            <a:ext cx="103542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dirty="0">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p:txBody>
      </p:sp>
      <p:sp>
        <p:nvSpPr>
          <p:cNvPr id="256" name="Google Shape;256;g33d601f4e74_0_5"/>
          <p:cNvSpPr txBox="1"/>
          <p:nvPr/>
        </p:nvSpPr>
        <p:spPr>
          <a:xfrm>
            <a:off x="643950" y="1196700"/>
            <a:ext cx="9987600" cy="4989900"/>
          </a:xfrm>
          <a:prstGeom prst="rect">
            <a:avLst/>
          </a:prstGeom>
          <a:noFill/>
          <a:ln>
            <a:noFill/>
          </a:ln>
        </p:spPr>
        <p:txBody>
          <a:bodyPr spcFirstLastPara="1" wrap="square" lIns="91425" tIns="91425" rIns="91425" bIns="91425" anchor="t" anchorCtr="0">
            <a:noAutofit/>
          </a:bodyPr>
          <a:lstStyle/>
          <a:p>
            <a:pPr marL="457200" lvl="0">
              <a:buClr>
                <a:schemeClr val="dk1"/>
              </a:buClr>
              <a:buSzPts val="1100"/>
            </a:pPr>
            <a:r>
              <a:rPr lang="et-EE" sz="1600" b="1" i="1" dirty="0" smtClean="0">
                <a:solidFill>
                  <a:schemeClr val="dk1"/>
                </a:solidFill>
                <a:latin typeface="Candara"/>
                <a:ea typeface="Candara"/>
                <a:cs typeface="Candara"/>
                <a:sym typeface="Candara"/>
              </a:rPr>
              <a:t>Rühm 2 – Millised on ohud ja väljakutsed, mis seavad pärandi säilimise ohtu?</a:t>
            </a:r>
            <a:endParaRPr lang="et-EE" sz="1600" b="1" i="1" u="none" strike="noStrike" cap="none" dirty="0" smtClean="0">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chemeClr val="dk1"/>
              </a:buClr>
              <a:buSzPts val="1100"/>
              <a:buFont typeface="Arial"/>
              <a:buNone/>
            </a:pPr>
            <a:endParaRPr lang="et-EE" sz="1600" b="1" i="1" u="none" strike="noStrike" cap="none" dirty="0" smtClean="0">
              <a:solidFill>
                <a:schemeClr val="dk1"/>
              </a:solidFill>
              <a:latin typeface="Candara"/>
              <a:ea typeface="Candara"/>
              <a:cs typeface="Candara"/>
              <a:sym typeface="Candara"/>
            </a:endParaRPr>
          </a:p>
          <a:p>
            <a:pPr marL="457200" lvl="0" algn="just">
              <a:buSzPts val="1600"/>
            </a:pPr>
            <a:r>
              <a:rPr lang="et-EE" sz="1600" i="1" u="sng" dirty="0" smtClean="0">
                <a:solidFill>
                  <a:schemeClr val="dk1"/>
                </a:solidFill>
                <a:latin typeface="Candara"/>
                <a:ea typeface="Candara"/>
                <a:cs typeface="Candara"/>
                <a:sym typeface="Candara"/>
              </a:rPr>
              <a:t>Võimalik vastus</a:t>
            </a:r>
            <a:r>
              <a:rPr lang="et-EE" sz="1600" i="1" dirty="0" smtClean="0">
                <a:solidFill>
                  <a:schemeClr val="dk1"/>
                </a:solidFill>
                <a:latin typeface="Candara"/>
                <a:ea typeface="Candara"/>
                <a:cs typeface="Candara"/>
                <a:sym typeface="Candara"/>
              </a:rPr>
              <a:t>: Linnade laienemine viib sageli kultuuripärandi hävimiseni. Lisaks linnastumisele võivad pärandipaiku kahjustada ka tõusvad temperatuurid, äärmuslikud ilmastikunähtused ja loodusõnnetused. Õhu-, vee- ja pinnasereostus mõjutavad nii kultuurimälestisi kui ka looduslikke ökosüsteeme. Kahjuks kuluvad pärandipaigad ka suurte külastajate arvude tõttu. Ebapiisav rahastamine takistab nõuetekohast hooldust ja säilitustööd. Sõjad ja rahutused võivad viia pärandi tahtliku või juhusliku hävitamiseni. Samuti varastatakse sageli esemeid ning paiku rikutakse või kahjustatakse.</a:t>
            </a:r>
            <a:endParaRPr lang="et-EE" sz="1600" b="0" i="1" u="none" strike="noStrike" cap="none" dirty="0" smtClean="0">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lang="et-EE" sz="1600" b="0" i="1" u="none" strike="noStrike" cap="none" dirty="0" smtClean="0">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lang="et-EE" sz="1600" b="0" i="1" u="none" strike="noStrike" cap="none" dirty="0" smtClean="0">
              <a:solidFill>
                <a:schemeClr val="dk1"/>
              </a:solidFill>
              <a:latin typeface="Candara"/>
              <a:ea typeface="Candara"/>
              <a:cs typeface="Candara"/>
              <a:sym typeface="Candara"/>
            </a:endParaRPr>
          </a:p>
          <a:p>
            <a:pPr marL="457200" lvl="0">
              <a:buSzPts val="1600"/>
            </a:pPr>
            <a:r>
              <a:rPr lang="et-EE" sz="1600" b="1" i="1" dirty="0" smtClean="0">
                <a:solidFill>
                  <a:schemeClr val="dk1"/>
                </a:solidFill>
                <a:latin typeface="Candara"/>
                <a:ea typeface="Candara"/>
                <a:cs typeface="Candara"/>
                <a:sym typeface="Candara"/>
              </a:rPr>
              <a:t>Rühmad 3 ja 4 – Kuidas saavad jätkusuutlikud praktikad aidata pärandit hoida ja säilitada?</a:t>
            </a:r>
            <a:endParaRPr lang="et-EE" sz="1600" b="1" i="1" u="none" strike="noStrike" cap="none" dirty="0" smtClean="0">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600"/>
              <a:buFont typeface="Arial"/>
              <a:buNone/>
            </a:pPr>
            <a:endParaRPr lang="et-EE" sz="1600" b="0" i="0" u="none" strike="noStrike" cap="none" dirty="0" smtClean="0">
              <a:solidFill>
                <a:schemeClr val="dk1"/>
              </a:solidFill>
              <a:latin typeface="Candara"/>
              <a:ea typeface="Candara"/>
              <a:cs typeface="Candara"/>
              <a:sym typeface="Candara"/>
            </a:endParaRPr>
          </a:p>
          <a:p>
            <a:pPr marL="457200" lvl="0" algn="just">
              <a:buClr>
                <a:schemeClr val="dk1"/>
              </a:buClr>
              <a:buSzPts val="1100"/>
            </a:pPr>
            <a:r>
              <a:rPr lang="et-EE" sz="1600" i="1" u="sng" dirty="0" smtClean="0">
                <a:solidFill>
                  <a:schemeClr val="dk1"/>
                </a:solidFill>
                <a:latin typeface="Candara"/>
                <a:ea typeface="Candara"/>
                <a:cs typeface="Candara"/>
                <a:sym typeface="Candara"/>
              </a:rPr>
              <a:t>Võimalik vastus</a:t>
            </a:r>
            <a:r>
              <a:rPr lang="et-EE" sz="1600" i="1" dirty="0" smtClean="0">
                <a:solidFill>
                  <a:schemeClr val="dk1"/>
                </a:solidFill>
                <a:latin typeface="Candara"/>
                <a:ea typeface="Candara"/>
                <a:cs typeface="Candara"/>
                <a:sym typeface="Candara"/>
              </a:rPr>
              <a:t>: Keskkonnateadlike ehituspraktikate kontekstis pööratakse üha enam tähelepanu keskkonnasõbralike ehitusmaterjalide kasutamisele. </a:t>
            </a:r>
            <a:r>
              <a:rPr lang="en-US" sz="1600" i="1" dirty="0" smtClean="0">
                <a:solidFill>
                  <a:schemeClr val="dk1"/>
                </a:solidFill>
                <a:latin typeface="Candara"/>
                <a:ea typeface="Candara"/>
                <a:cs typeface="Candara"/>
                <a:sym typeface="Candara"/>
              </a:rPr>
              <a:t>Jätkusuutlik</a:t>
            </a:r>
            <a:r>
              <a:rPr lang="et-EE" sz="1600" i="1" dirty="0" smtClean="0">
                <a:solidFill>
                  <a:schemeClr val="dk1"/>
                </a:solidFill>
                <a:latin typeface="Candara"/>
                <a:ea typeface="Candara"/>
                <a:cs typeface="Candara"/>
                <a:sym typeface="Candara"/>
              </a:rPr>
              <a:t>e ja mitteinvasiivsete materjalide kasutamine remondi- ja taastamistöödel on tõhus viis pärandipaikade struktuurse terviklikkuse säilitamiseks, põhjustamata neile täiendavat kahju.</a:t>
            </a:r>
            <a:endParaRPr lang="et-EE" sz="1600" b="0" i="1" u="none" strike="noStrike" cap="none" dirty="0">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33d601f4e74_0_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62" name="Google Shape;262;g33d601f4e74_0_1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63" name="Google Shape;263;g33d601f4e74_0_1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64" name="Google Shape;264;g33d601f4e74_0_18"/>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lvl="1">
              <a:buSzPts val="3600"/>
            </a:pPr>
            <a:r>
              <a:rPr lang="et-EE" sz="3600" b="1" dirty="0" smtClean="0">
                <a:solidFill>
                  <a:schemeClr val="lt1"/>
                </a:solidFill>
                <a:latin typeface="Candara"/>
                <a:ea typeface="Candara"/>
                <a:cs typeface="Candara"/>
                <a:sym typeface="Candara"/>
              </a:rPr>
              <a:t>Interaktiivne tegevus </a:t>
            </a:r>
            <a:r>
              <a:rPr lang="et-EE" sz="3600" b="1" i="0" u="none" strike="noStrike" cap="none" dirty="0" smtClean="0">
                <a:solidFill>
                  <a:schemeClr val="lt1"/>
                </a:solidFill>
                <a:latin typeface="Candara"/>
                <a:ea typeface="Candara"/>
                <a:cs typeface="Candara"/>
                <a:sym typeface="Candara"/>
              </a:rPr>
              <a:t>(3/3)</a:t>
            </a:r>
            <a:r>
              <a:rPr lang="et-EE" sz="3600" b="0" i="0" u="none" strike="noStrike" cap="none" dirty="0" smtClean="0">
                <a:solidFill>
                  <a:schemeClr val="lt1"/>
                </a:solidFill>
                <a:latin typeface="Candara"/>
                <a:ea typeface="Candara"/>
                <a:cs typeface="Candara"/>
                <a:sym typeface="Candara"/>
              </a:rPr>
              <a:t> </a:t>
            </a:r>
            <a:endParaRPr lang="et-EE" sz="3600" b="0" i="0" u="none" strike="noStrike" cap="none" dirty="0">
              <a:solidFill>
                <a:schemeClr val="lt1"/>
              </a:solidFill>
              <a:latin typeface="Candara"/>
              <a:ea typeface="Candara"/>
              <a:cs typeface="Candara"/>
              <a:sym typeface="Candara"/>
            </a:endParaRPr>
          </a:p>
        </p:txBody>
      </p:sp>
      <p:sp>
        <p:nvSpPr>
          <p:cNvPr id="265" name="Google Shape;265;g33d601f4e74_0_18"/>
          <p:cNvSpPr txBox="1"/>
          <p:nvPr/>
        </p:nvSpPr>
        <p:spPr>
          <a:xfrm>
            <a:off x="705089" y="1042792"/>
            <a:ext cx="1091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p:txBody>
      </p:sp>
      <p:sp>
        <p:nvSpPr>
          <p:cNvPr id="266" name="Google Shape;266;g33d601f4e74_0_18"/>
          <p:cNvSpPr txBox="1"/>
          <p:nvPr/>
        </p:nvSpPr>
        <p:spPr>
          <a:xfrm>
            <a:off x="460645" y="1196700"/>
            <a:ext cx="103542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dirty="0">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p:txBody>
      </p:sp>
      <p:sp>
        <p:nvSpPr>
          <p:cNvPr id="267" name="Google Shape;267;g33d601f4e74_0_18"/>
          <p:cNvSpPr txBox="1"/>
          <p:nvPr/>
        </p:nvSpPr>
        <p:spPr>
          <a:xfrm>
            <a:off x="643950" y="1196700"/>
            <a:ext cx="9987600" cy="4989900"/>
          </a:xfrm>
          <a:prstGeom prst="rect">
            <a:avLst/>
          </a:prstGeom>
          <a:noFill/>
          <a:ln>
            <a:noFill/>
          </a:ln>
        </p:spPr>
        <p:txBody>
          <a:bodyPr spcFirstLastPara="1" wrap="square" lIns="91425" tIns="91425" rIns="91425" bIns="91425" anchor="t" anchorCtr="0">
            <a:noAutofit/>
          </a:bodyPr>
          <a:lstStyle/>
          <a:p>
            <a:pPr lvl="0">
              <a:buSzPts val="1600"/>
            </a:pPr>
            <a:r>
              <a:rPr lang="et-EE" sz="1600" b="1" dirty="0" smtClean="0">
                <a:solidFill>
                  <a:schemeClr val="dk1"/>
                </a:solidFill>
                <a:latin typeface="Candara"/>
                <a:ea typeface="Candara"/>
                <a:cs typeface="Candara"/>
                <a:sym typeface="Candara"/>
              </a:rPr>
              <a:t>4. osa</a:t>
            </a:r>
            <a:r>
              <a:rPr lang="et-EE" sz="1600" dirty="0" smtClean="0">
                <a:solidFill>
                  <a:schemeClr val="dk1"/>
                </a:solidFill>
                <a:latin typeface="Candara"/>
                <a:ea typeface="Candara"/>
                <a:cs typeface="Candara"/>
                <a:sym typeface="Candara"/>
              </a:rPr>
              <a:t>: Jagage rühmadele näidisülesanne, mis on esitatud </a:t>
            </a:r>
            <a:r>
              <a:rPr lang="en-US" sz="1600" dirty="0" smtClean="0">
                <a:solidFill>
                  <a:schemeClr val="dk1"/>
                </a:solidFill>
                <a:latin typeface="Candara"/>
                <a:ea typeface="Candara"/>
                <a:cs typeface="Candara"/>
                <a:sym typeface="Candara"/>
              </a:rPr>
              <a:t>L</a:t>
            </a:r>
            <a:r>
              <a:rPr lang="et-EE" sz="1600" dirty="0" smtClean="0">
                <a:solidFill>
                  <a:schemeClr val="dk1"/>
                </a:solidFill>
                <a:latin typeface="Candara"/>
                <a:ea typeface="Candara"/>
                <a:cs typeface="Candara"/>
                <a:sym typeface="Candara"/>
              </a:rPr>
              <a:t>isas 1 – rühmad saavad vastava töölehe sealt. Rühmad loovad </a:t>
            </a:r>
            <a:r>
              <a:rPr lang="en-US" sz="1600" dirty="0" smtClean="0">
                <a:solidFill>
                  <a:schemeClr val="dk1"/>
                </a:solidFill>
                <a:latin typeface="Candara"/>
                <a:ea typeface="Candara"/>
                <a:cs typeface="Candara"/>
                <a:sym typeface="Candara"/>
              </a:rPr>
              <a:t>lühikese </a:t>
            </a:r>
            <a:r>
              <a:rPr lang="et-EE" sz="1600" dirty="0" smtClean="0">
                <a:solidFill>
                  <a:schemeClr val="dk1"/>
                </a:solidFill>
                <a:latin typeface="Candara"/>
                <a:ea typeface="Candara"/>
                <a:cs typeface="Candara"/>
                <a:sym typeface="Candara"/>
              </a:rPr>
              <a:t>teadlikkuse tõstmise kava (kogukonna vastupidavus, identiteedi säilitamine ja sotsiaalne sidusus), mille eesmärk on rõhutada nende valitud pärandi säilitamise olulisust. Kava võib sisaldada järgmist</a:t>
            </a:r>
            <a:r>
              <a:rPr lang="et-EE" sz="1600" i="0" u="none" strike="noStrike" cap="none" dirty="0" smtClean="0">
                <a:solidFill>
                  <a:schemeClr val="dk1"/>
                </a:solidFill>
                <a:latin typeface="Candara"/>
                <a:ea typeface="Candara"/>
                <a:cs typeface="Candara"/>
                <a:sym typeface="Candara"/>
              </a:rPr>
              <a:t>:  </a:t>
            </a:r>
          </a:p>
          <a:p>
            <a:pPr marL="457200" marR="0" lvl="0" indent="0" algn="l" rtl="0">
              <a:lnSpc>
                <a:spcPct val="100000"/>
              </a:lnSpc>
              <a:spcBef>
                <a:spcPts val="0"/>
              </a:spcBef>
              <a:spcAft>
                <a:spcPts val="0"/>
              </a:spcAft>
              <a:buClr>
                <a:srgbClr val="000000"/>
              </a:buClr>
              <a:buSzPts val="1600"/>
              <a:buFont typeface="Arial"/>
              <a:buNone/>
            </a:pPr>
            <a:endParaRPr lang="et-EE" sz="1600" b="0" i="0" u="none" strike="noStrike" cap="none" dirty="0" smtClean="0">
              <a:solidFill>
                <a:schemeClr val="dk1"/>
              </a:solidFill>
              <a:latin typeface="Candara"/>
              <a:ea typeface="Candara"/>
              <a:cs typeface="Candara"/>
              <a:sym typeface="Candara"/>
            </a:endParaRPr>
          </a:p>
          <a:p>
            <a:pPr marL="800100" lvl="0" indent="-330200">
              <a:buClr>
                <a:schemeClr val="dk1"/>
              </a:buClr>
              <a:buSzPts val="1600"/>
              <a:buFont typeface="Candara"/>
              <a:buAutoNum type="romanUcPeriod"/>
            </a:pPr>
            <a:r>
              <a:rPr lang="et-EE" sz="1600" dirty="0" smtClean="0">
                <a:solidFill>
                  <a:schemeClr val="dk1"/>
                </a:solidFill>
                <a:latin typeface="Candara"/>
                <a:ea typeface="Candara"/>
                <a:cs typeface="Candara"/>
                <a:sym typeface="Candara"/>
              </a:rPr>
              <a:t>Plakat: Loov plakat piltide ja võtmesõnumitega pärandi kohta ning selle kohta, kuidas seda saab kaitsta. Lisaks meeldejääv loosung, mis innustab inimesi kultuuripärandit tundma õppima ja seda hoidma.</a:t>
            </a:r>
            <a:br>
              <a:rPr lang="et-EE" sz="1600" dirty="0" smtClean="0">
                <a:solidFill>
                  <a:schemeClr val="dk1"/>
                </a:solidFill>
                <a:latin typeface="Candara"/>
                <a:ea typeface="Candara"/>
                <a:cs typeface="Candara"/>
                <a:sym typeface="Candara"/>
              </a:rPr>
            </a:br>
            <a:endParaRPr lang="et-EE" sz="1600" dirty="0" smtClean="0">
              <a:solidFill>
                <a:schemeClr val="dk1"/>
              </a:solidFill>
              <a:latin typeface="Candara"/>
              <a:ea typeface="Candara"/>
              <a:cs typeface="Candara"/>
              <a:sym typeface="Candara"/>
            </a:endParaRPr>
          </a:p>
          <a:p>
            <a:pPr marL="800100" lvl="0" indent="-330200">
              <a:buClr>
                <a:schemeClr val="dk1"/>
              </a:buClr>
              <a:buSzPts val="1600"/>
              <a:buFont typeface="Candara"/>
              <a:buAutoNum type="romanUcPeriod"/>
            </a:pPr>
            <a:r>
              <a:rPr lang="et-EE" sz="1600" dirty="0" smtClean="0">
                <a:solidFill>
                  <a:schemeClr val="dk1"/>
                </a:solidFill>
                <a:latin typeface="Candara"/>
                <a:ea typeface="Candara"/>
                <a:cs typeface="Candara"/>
                <a:sym typeface="Candara"/>
              </a:rPr>
              <a:t>Üleskutse tegutsemiseks: Praktilised ettepanekud, kuidas inimesed saavad panustada kohaliku kultuuripärandi </a:t>
            </a:r>
            <a:r>
              <a:rPr lang="en-US" sz="1600" dirty="0" err="1" smtClean="0">
                <a:solidFill>
                  <a:schemeClr val="dk1"/>
                </a:solidFill>
                <a:latin typeface="Candara"/>
                <a:ea typeface="Candara"/>
                <a:cs typeface="Candara"/>
                <a:sym typeface="Candara"/>
              </a:rPr>
              <a:t>jätkusuutlikku</a:t>
            </a:r>
            <a:r>
              <a:rPr lang="et-EE" sz="1600" dirty="0" smtClean="0">
                <a:solidFill>
                  <a:schemeClr val="dk1"/>
                </a:solidFill>
                <a:latin typeface="Candara"/>
                <a:ea typeface="Candara"/>
                <a:cs typeface="Candara"/>
                <a:sym typeface="Candara"/>
              </a:rPr>
              <a:t>sse (nt kohalike käsitöö</a:t>
            </a:r>
            <a:r>
              <a:rPr lang="en-US" sz="1600" dirty="0" err="1" smtClean="0">
                <a:solidFill>
                  <a:schemeClr val="dk1"/>
                </a:solidFill>
                <a:latin typeface="Candara"/>
                <a:ea typeface="Candara"/>
                <a:cs typeface="Candara"/>
                <a:sym typeface="Candara"/>
              </a:rPr>
              <a:t>meistrit</a:t>
            </a:r>
            <a:r>
              <a:rPr lang="et-EE" sz="1600" dirty="0" smtClean="0">
                <a:solidFill>
                  <a:schemeClr val="dk1"/>
                </a:solidFill>
                <a:latin typeface="Candara"/>
                <a:ea typeface="Candara"/>
                <a:cs typeface="Candara"/>
                <a:sym typeface="Candara"/>
              </a:rPr>
              <a:t>e toetamine, pärandipaikade vastutustundlik külastamine, traditsiooniliste tavade tundmaõppimine). (Vt </a:t>
            </a:r>
            <a:r>
              <a:rPr lang="en-US" sz="1600" dirty="0" smtClean="0">
                <a:solidFill>
                  <a:schemeClr val="dk1"/>
                </a:solidFill>
                <a:latin typeface="Candara"/>
                <a:ea typeface="Candara"/>
                <a:cs typeface="Candara"/>
                <a:sym typeface="Candara"/>
              </a:rPr>
              <a:t>L</a:t>
            </a:r>
            <a:r>
              <a:rPr lang="et-EE" sz="1600" dirty="0" smtClean="0">
                <a:solidFill>
                  <a:schemeClr val="dk1"/>
                </a:solidFill>
                <a:latin typeface="Candara"/>
                <a:ea typeface="Candara"/>
                <a:cs typeface="Candara"/>
                <a:sym typeface="Candara"/>
              </a:rPr>
              <a:t>isa 2.)</a:t>
            </a:r>
            <a:br>
              <a:rPr lang="et-EE" sz="1600" dirty="0" smtClean="0">
                <a:solidFill>
                  <a:schemeClr val="dk1"/>
                </a:solidFill>
                <a:latin typeface="Candara"/>
                <a:ea typeface="Candara"/>
                <a:cs typeface="Candara"/>
                <a:sym typeface="Candara"/>
              </a:rPr>
            </a:br>
            <a:endParaRPr lang="et-EE" sz="1600" dirty="0" smtClean="0">
              <a:solidFill>
                <a:schemeClr val="dk1"/>
              </a:solidFill>
              <a:latin typeface="Candara"/>
              <a:ea typeface="Candara"/>
              <a:cs typeface="Candara"/>
              <a:sym typeface="Candara"/>
            </a:endParaRPr>
          </a:p>
          <a:p>
            <a:pPr marL="800100" lvl="0" indent="-330200">
              <a:buClr>
                <a:schemeClr val="dk1"/>
              </a:buClr>
              <a:buSzPts val="1600"/>
              <a:buFont typeface="Candara"/>
              <a:buAutoNum type="romanUcPeriod"/>
            </a:pPr>
            <a:r>
              <a:rPr lang="et-EE" sz="1600" dirty="0" smtClean="0">
                <a:solidFill>
                  <a:schemeClr val="dk1"/>
                </a:solidFill>
                <a:latin typeface="Candara"/>
                <a:ea typeface="Candara"/>
                <a:cs typeface="Candara"/>
                <a:sym typeface="Candara"/>
              </a:rPr>
              <a:t>Esitlused: Pärast tööde valmimist esitleb iga rühm oma tulemusi klassile.</a:t>
            </a:r>
            <a:endParaRPr lang="et-EE" sz="1600" b="0" i="0" u="none" strike="noStrike" cap="none" dirty="0" smtClean="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dirty="0">
                <a:solidFill>
                  <a:schemeClr val="dk1"/>
                </a:solidFill>
                <a:latin typeface="Candara"/>
                <a:ea typeface="Candara"/>
                <a:cs typeface="Candara"/>
                <a:sym typeface="Candara"/>
              </a:rPr>
              <a:t>	</a:t>
            </a:r>
            <a:endParaRPr sz="1600" b="0" i="0" u="none" strike="noStrike" cap="none" dirty="0">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600" b="1" i="1" u="none" strike="noStrike" cap="none" dirty="0">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3" name="Google Shape;273;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4" name="Google Shape;274;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5" name="Google Shape;275;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dirty="0" smtClean="0">
                <a:solidFill>
                  <a:schemeClr val="lt1"/>
                </a:solidFill>
                <a:latin typeface="Candara"/>
                <a:ea typeface="Candara"/>
                <a:cs typeface="Candara"/>
                <a:sym typeface="Candara"/>
              </a:rPr>
              <a:t>Arutelu ja refleksioon 1/2</a:t>
            </a:r>
            <a:endParaRPr lang="et-EE" sz="3600" b="0" i="0" u="none" strike="noStrike" cap="none" dirty="0">
              <a:solidFill>
                <a:schemeClr val="lt1"/>
              </a:solidFill>
              <a:latin typeface="Candara"/>
              <a:ea typeface="Candara"/>
              <a:cs typeface="Candara"/>
              <a:sym typeface="Candara"/>
            </a:endParaRPr>
          </a:p>
        </p:txBody>
      </p:sp>
      <p:sp>
        <p:nvSpPr>
          <p:cNvPr id="276" name="Google Shape;276;p16"/>
          <p:cNvSpPr txBox="1"/>
          <p:nvPr/>
        </p:nvSpPr>
        <p:spPr>
          <a:xfrm>
            <a:off x="597847" y="1051365"/>
            <a:ext cx="10086832" cy="46473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t-EE" sz="1600" b="1" i="0" u="none" strike="noStrike" cap="none" dirty="0" smtClean="0">
                <a:solidFill>
                  <a:srgbClr val="000000"/>
                </a:solidFill>
                <a:latin typeface="Candara"/>
                <a:ea typeface="Candara"/>
                <a:cs typeface="Candara"/>
                <a:sym typeface="Candara"/>
              </a:rPr>
              <a:t>Küsimused rühmaaruteluks:</a:t>
            </a:r>
            <a:endParaRPr lang="et-EE" sz="1400" b="0" i="0" u="none" strike="noStrike" cap="none" dirty="0" smtClean="0">
              <a:solidFill>
                <a:srgbClr val="000000"/>
              </a:solidFill>
              <a:sym typeface="Arial"/>
            </a:endParaRPr>
          </a:p>
          <a:p>
            <a:pPr marL="285750" lvl="0" indent="-285750" algn="just">
              <a:spcBef>
                <a:spcPts val="600"/>
              </a:spcBef>
              <a:buClr>
                <a:schemeClr val="dk1"/>
              </a:buClr>
              <a:buSzPts val="1600"/>
              <a:buFont typeface="Candara"/>
              <a:buChar char="-"/>
            </a:pPr>
            <a:r>
              <a:rPr lang="et-EE" sz="1600" dirty="0" smtClean="0">
                <a:solidFill>
                  <a:schemeClr val="dk1"/>
                </a:solidFill>
                <a:latin typeface="Candara"/>
                <a:ea typeface="Candara"/>
                <a:cs typeface="Candara"/>
                <a:sym typeface="Candara"/>
              </a:rPr>
              <a:t>Miks on oluline säilitada kultuuripärandit, sealhulgas keeli, mälestisi ja traditsioone?</a:t>
            </a:r>
            <a:r>
              <a:rPr lang="en-US" sz="1600" dirty="0" smtClean="0">
                <a:solidFill>
                  <a:schemeClr val="dk1"/>
                </a:solidFill>
                <a:latin typeface="Candara"/>
                <a:ea typeface="Candara"/>
                <a:cs typeface="Candara"/>
                <a:sym typeface="Candara"/>
              </a:rPr>
              <a:t> </a:t>
            </a:r>
            <a:r>
              <a:rPr lang="et-EE" sz="1600" dirty="0" smtClean="0">
                <a:solidFill>
                  <a:schemeClr val="dk1"/>
                </a:solidFill>
                <a:latin typeface="Candara"/>
                <a:ea typeface="Candara"/>
                <a:cs typeface="Candara"/>
                <a:sym typeface="Candara"/>
              </a:rPr>
              <a:t>Miks on oluline hoida loodus­pärandit, näiteks rahvusparke, ökosüsteeme ja elusloodust?</a:t>
            </a:r>
            <a:r>
              <a:rPr lang="en-US" sz="1600" dirty="0" smtClean="0">
                <a:solidFill>
                  <a:schemeClr val="dk1"/>
                </a:solidFill>
                <a:latin typeface="Candara"/>
                <a:ea typeface="Candara"/>
                <a:cs typeface="Candara"/>
                <a:sym typeface="Candara"/>
              </a:rPr>
              <a:t> </a:t>
            </a:r>
            <a:r>
              <a:rPr lang="et-EE" sz="1600" dirty="0" smtClean="0">
                <a:solidFill>
                  <a:schemeClr val="dk1"/>
                </a:solidFill>
                <a:latin typeface="Candara"/>
                <a:ea typeface="Candara"/>
                <a:cs typeface="Candara"/>
                <a:sym typeface="Candara"/>
              </a:rPr>
              <a:t>Arutelus võiks kaaluda, kuidas kultuuri- ja looduspärand aitavad kaasa kogukonna identiteedi kujunemisele ja väljendamisele.</a:t>
            </a:r>
            <a:endParaRPr lang="et-EE" sz="1600" b="0" i="0" u="none" strike="noStrike" cap="none" dirty="0" smtClean="0">
              <a:solidFill>
                <a:schemeClr val="dk1"/>
              </a:solidFill>
              <a:latin typeface="Candara"/>
              <a:ea typeface="Candara"/>
              <a:cs typeface="Candara"/>
              <a:sym typeface="Candara"/>
            </a:endParaRPr>
          </a:p>
          <a:p>
            <a:pPr marL="742950" lvl="1" indent="-285750" algn="just">
              <a:spcBef>
                <a:spcPts val="600"/>
              </a:spcBef>
              <a:buClr>
                <a:schemeClr val="dk1"/>
              </a:buClr>
              <a:buSzPts val="1400"/>
              <a:buFont typeface="Candara"/>
              <a:buChar char="-"/>
            </a:pPr>
            <a:r>
              <a:rPr lang="et-EE" i="1" dirty="0" smtClean="0">
                <a:solidFill>
                  <a:schemeClr val="dk1"/>
                </a:solidFill>
                <a:latin typeface="Candara"/>
                <a:ea typeface="Candara"/>
                <a:cs typeface="Candara"/>
                <a:sym typeface="Candara"/>
              </a:rPr>
              <a:t>Võimalik vastus: Kultuuripärand annab inimestele ja kogukondadele identiteedi- ja kuuluvustunde. See seob inimesi nende mineviku, oleviku ja tulevikuga.</a:t>
            </a:r>
            <a:endParaRPr lang="et-EE" sz="1400" b="0" i="1" u="none" strike="noStrike" cap="none" dirty="0" smtClean="0">
              <a:solidFill>
                <a:schemeClr val="dk1"/>
              </a:solidFill>
              <a:latin typeface="Candara"/>
              <a:ea typeface="Candara"/>
              <a:cs typeface="Candara"/>
              <a:sym typeface="Candara"/>
            </a:endParaRPr>
          </a:p>
          <a:p>
            <a:pPr marL="742950" lvl="1" indent="-285750" algn="just">
              <a:spcBef>
                <a:spcPts val="600"/>
              </a:spcBef>
              <a:buClr>
                <a:schemeClr val="dk1"/>
              </a:buClr>
              <a:buSzPts val="1400"/>
              <a:buFont typeface="Candara"/>
              <a:buChar char="-"/>
            </a:pPr>
            <a:r>
              <a:rPr lang="et-EE" i="1" dirty="0" smtClean="0">
                <a:solidFill>
                  <a:schemeClr val="dk1"/>
                </a:solidFill>
                <a:latin typeface="Candara"/>
                <a:ea typeface="Candara"/>
                <a:cs typeface="Candara"/>
                <a:sym typeface="Candara"/>
              </a:rPr>
              <a:t>Võimalik vastus: Jagatud kultuuripärand tugevdab sotsiaalseid sidemeid ning toetab kogukonnatunnet, soodustades mõistmist ja sallivust erinevate rühmade vahel. Lisaks võib kultuuripärand panustada majanduslikku arengusse turismi, loomemajanduse ja kultuuriekspordi kaudu.</a:t>
            </a:r>
            <a:endParaRPr lang="et-EE" sz="1400" b="0" i="1" u="none" strike="noStrike" cap="none" dirty="0" smtClean="0">
              <a:solidFill>
                <a:schemeClr val="dk1"/>
              </a:solidFill>
              <a:latin typeface="Candara"/>
              <a:ea typeface="Candara"/>
              <a:cs typeface="Candara"/>
              <a:sym typeface="Candara"/>
            </a:endParaRPr>
          </a:p>
          <a:p>
            <a:pPr marL="285750" lvl="0" indent="-285750" algn="just">
              <a:spcBef>
                <a:spcPts val="600"/>
              </a:spcBef>
              <a:buClr>
                <a:schemeClr val="dk1"/>
              </a:buClr>
              <a:buSzPts val="1600"/>
              <a:buFont typeface="Candara"/>
              <a:buChar char="-"/>
            </a:pPr>
            <a:r>
              <a:rPr lang="et-EE" sz="1600" dirty="0" smtClean="0">
                <a:solidFill>
                  <a:schemeClr val="dk1"/>
                </a:solidFill>
                <a:latin typeface="Candara"/>
                <a:ea typeface="Candara"/>
                <a:cs typeface="Candara"/>
                <a:sym typeface="Candara"/>
              </a:rPr>
              <a:t>Millised on suurimad ohud kultuuripärandile? Näitena võib käsitleda linnastumise või globaliseerumise mõju traditsioonilistele kultuuridele. Millised on peamised ohud looduspärandile? Arvestada tasub ka keskkonnaprobleemide mõju, nagu kliimamuutused, metsade hävitamine ja saastamine.</a:t>
            </a:r>
            <a:endParaRPr lang="et-EE" sz="1600" b="0" i="0" u="none" strike="noStrike" cap="none" dirty="0" smtClean="0">
              <a:solidFill>
                <a:schemeClr val="dk1"/>
              </a:solidFill>
              <a:latin typeface="Candara"/>
              <a:ea typeface="Candara"/>
              <a:cs typeface="Candara"/>
              <a:sym typeface="Candara"/>
            </a:endParaRPr>
          </a:p>
          <a:p>
            <a:pPr marL="742950" lvl="1" indent="-285750" algn="just">
              <a:spcBef>
                <a:spcPts val="600"/>
              </a:spcBef>
              <a:buClr>
                <a:schemeClr val="dk1"/>
              </a:buClr>
              <a:buSzPts val="1400"/>
              <a:buFont typeface="Candara"/>
              <a:buChar char="-"/>
            </a:pPr>
            <a:r>
              <a:rPr lang="et-EE" i="1" dirty="0" smtClean="0">
                <a:solidFill>
                  <a:schemeClr val="dk1"/>
                </a:solidFill>
                <a:latin typeface="Candara"/>
                <a:ea typeface="Candara"/>
                <a:cs typeface="Candara"/>
                <a:sym typeface="Candara"/>
              </a:rPr>
              <a:t>Võimalik vastus: Kui inimesed kolivad linnadesse, võivad traditsioonilised eluviisid ja teadmised hääbuda. See võib viia ainulaadsete kultuuritavade ja oskuste kadumiseni. Sõjad ja konfliktid võivad põhjustada ulatuslikku kultuuripärandi hävimist, sealhulgas usuhoonete, muuseumide ja arheoloogiliste paikade kahjustamist.</a:t>
            </a:r>
          </a:p>
          <a:p>
            <a:pPr marL="742950" lvl="1" indent="-285750" algn="just">
              <a:spcBef>
                <a:spcPts val="600"/>
              </a:spcBef>
              <a:buClr>
                <a:schemeClr val="dk1"/>
              </a:buClr>
              <a:buSzPts val="1400"/>
              <a:buFont typeface="Candara"/>
              <a:buChar char="-"/>
            </a:pPr>
            <a:r>
              <a:rPr lang="et-EE" i="1" dirty="0" smtClean="0">
                <a:solidFill>
                  <a:schemeClr val="dk1"/>
                </a:solidFill>
                <a:latin typeface="Candara"/>
                <a:ea typeface="Candara"/>
                <a:cs typeface="Candara"/>
                <a:sym typeface="Candara"/>
              </a:rPr>
              <a:t>Võimalik vastus: Kliimamuutused võivad suurendada looduskatastroofide, näiteks üleujutuste, põudade ja tormide sagedust ja intensiivsust, mis võivad kahjustada või hävitada kultuuripärandi objekte. Kultuuriväärtuste ebaseaduslik kaubandus võib kaasa tuua oluliste esemete kadumise ja kultuuripärandi vaesumise.</a:t>
            </a:r>
            <a:endParaRPr lang="et-EE" sz="1400" b="0" i="1" u="none" strike="noStrike" cap="none" dirty="0">
              <a:solidFill>
                <a:schemeClr val="dk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82" name="Google Shape;282;p17"/>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83" name="Google Shape;283;p17"/>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84" name="Google Shape;284;p17"/>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dirty="0" smtClean="0">
                <a:solidFill>
                  <a:schemeClr val="lt1"/>
                </a:solidFill>
                <a:latin typeface="Candara"/>
                <a:ea typeface="Candara"/>
                <a:cs typeface="Candara"/>
                <a:sym typeface="Candara"/>
              </a:rPr>
              <a:t>Arutelu ja refleksioon 1/2</a:t>
            </a:r>
            <a:endParaRPr lang="et-EE" sz="3600" b="0" i="0" u="none" strike="noStrike" cap="none" dirty="0">
              <a:solidFill>
                <a:schemeClr val="lt1"/>
              </a:solidFill>
              <a:latin typeface="Candara"/>
              <a:ea typeface="Candara"/>
              <a:cs typeface="Candara"/>
              <a:sym typeface="Candara"/>
            </a:endParaRPr>
          </a:p>
        </p:txBody>
      </p:sp>
      <p:sp>
        <p:nvSpPr>
          <p:cNvPr id="285" name="Google Shape;285;p17"/>
          <p:cNvSpPr txBox="1"/>
          <p:nvPr/>
        </p:nvSpPr>
        <p:spPr>
          <a:xfrm>
            <a:off x="433485" y="1114739"/>
            <a:ext cx="10477531" cy="4001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ndara"/>
              <a:buNone/>
            </a:pPr>
            <a:r>
              <a:rPr lang="et-EE" sz="1600" b="1" i="0" u="none" strike="noStrike" cap="none" dirty="0" smtClean="0">
                <a:solidFill>
                  <a:srgbClr val="000000"/>
                </a:solidFill>
                <a:latin typeface="Candara"/>
                <a:ea typeface="Candara"/>
                <a:cs typeface="Candara"/>
                <a:sym typeface="Candara"/>
              </a:rPr>
              <a:t>Kokkuvõte: </a:t>
            </a:r>
          </a:p>
          <a:p>
            <a:pPr marL="0" marR="0" lvl="0" indent="0" algn="l" rtl="0">
              <a:lnSpc>
                <a:spcPct val="100000"/>
              </a:lnSpc>
              <a:spcBef>
                <a:spcPts val="600"/>
              </a:spcBef>
              <a:spcAft>
                <a:spcPts val="0"/>
              </a:spcAft>
              <a:buClr>
                <a:schemeClr val="dk1"/>
              </a:buClr>
              <a:buSzPts val="1600"/>
              <a:buFont typeface="Calibri"/>
              <a:buNone/>
            </a:pPr>
            <a:endParaRPr lang="et-EE" sz="1600" b="0" i="0" u="none" strike="noStrike" cap="none" dirty="0" smtClean="0">
              <a:solidFill>
                <a:schemeClr val="dk1"/>
              </a:solidFill>
              <a:latin typeface="Candara"/>
              <a:ea typeface="Candara"/>
              <a:cs typeface="Candara"/>
              <a:sym typeface="Candara"/>
            </a:endParaRPr>
          </a:p>
          <a:p>
            <a:pPr marL="285750" lvl="0" indent="-285750" algn="just">
              <a:spcBef>
                <a:spcPts val="600"/>
              </a:spcBef>
              <a:buClr>
                <a:schemeClr val="dk1"/>
              </a:buClr>
              <a:buSzPts val="1600"/>
              <a:buFont typeface="Candara"/>
              <a:buChar char="-"/>
            </a:pPr>
            <a:r>
              <a:rPr lang="et-EE" sz="1600" dirty="0" smtClean="0">
                <a:solidFill>
                  <a:schemeClr val="dk1"/>
                </a:solidFill>
                <a:latin typeface="Candara"/>
                <a:ea typeface="Candara"/>
                <a:cs typeface="Candara"/>
                <a:sym typeface="Candara"/>
              </a:rPr>
              <a:t>Õppijatele tutvustati mitmesuguseid kultuuripärandi objekte ning põhjuseid, miks need on olulised mitte ainult kohalikul, vaid ka globaalsel tasandil. Lisaks mõistsid õppijad, et nende väärtuslike pärandipaikade ja traditsioonide säilimine tulevaste põlvkondade</a:t>
            </a:r>
            <a:r>
              <a:rPr lang="en-US" sz="1600" dirty="0" smtClean="0">
                <a:solidFill>
                  <a:schemeClr val="dk1"/>
                </a:solidFill>
                <a:latin typeface="Candara"/>
                <a:ea typeface="Candara"/>
                <a:cs typeface="Candara"/>
                <a:sym typeface="Candara"/>
              </a:rPr>
              <a:t> jaoks</a:t>
            </a:r>
            <a:r>
              <a:rPr lang="et-EE" sz="1600" dirty="0" smtClean="0">
                <a:solidFill>
                  <a:schemeClr val="dk1"/>
                </a:solidFill>
                <a:latin typeface="Candara"/>
                <a:ea typeface="Candara"/>
                <a:cs typeface="Candara"/>
                <a:sym typeface="Candara"/>
              </a:rPr>
              <a:t> sõltub </a:t>
            </a:r>
            <a:r>
              <a:rPr lang="en-US" sz="1600" dirty="0" smtClean="0">
                <a:solidFill>
                  <a:schemeClr val="dk1"/>
                </a:solidFill>
                <a:latin typeface="Candara"/>
                <a:ea typeface="Candara"/>
                <a:cs typeface="Candara"/>
                <a:sym typeface="Candara"/>
              </a:rPr>
              <a:t>jätkusuut</a:t>
            </a:r>
            <a:r>
              <a:rPr lang="et-EE" sz="1600" dirty="0" smtClean="0">
                <a:solidFill>
                  <a:schemeClr val="dk1"/>
                </a:solidFill>
                <a:latin typeface="Candara"/>
                <a:ea typeface="Candara"/>
                <a:cs typeface="Candara"/>
                <a:sym typeface="Candara"/>
              </a:rPr>
              <a:t>like praktikate rakendamisest.</a:t>
            </a:r>
          </a:p>
          <a:p>
            <a:pPr lvl="0" algn="just">
              <a:spcBef>
                <a:spcPts val="600"/>
              </a:spcBef>
              <a:buClr>
                <a:schemeClr val="dk1"/>
              </a:buClr>
              <a:buSzPts val="1600"/>
            </a:pPr>
            <a:endParaRPr lang="et-EE" sz="1600" dirty="0" smtClean="0">
              <a:solidFill>
                <a:schemeClr val="dk1"/>
              </a:solidFill>
              <a:latin typeface="Candara"/>
              <a:ea typeface="Candara"/>
              <a:cs typeface="Candara"/>
              <a:sym typeface="Candara"/>
            </a:endParaRPr>
          </a:p>
          <a:p>
            <a:pPr marL="285750" lvl="0" indent="-285750" algn="just">
              <a:spcBef>
                <a:spcPts val="600"/>
              </a:spcBef>
              <a:buClr>
                <a:schemeClr val="dk1"/>
              </a:buClr>
              <a:buSzPts val="1600"/>
              <a:buFont typeface="Candara"/>
              <a:buChar char="-"/>
            </a:pPr>
            <a:r>
              <a:rPr lang="et-EE" sz="1600" dirty="0" smtClean="0">
                <a:solidFill>
                  <a:schemeClr val="dk1"/>
                </a:solidFill>
                <a:latin typeface="Candara"/>
                <a:ea typeface="Candara"/>
                <a:cs typeface="Candara"/>
                <a:sym typeface="Candara"/>
              </a:rPr>
              <a:t>Samuti on oluline rõhutada seost kohalike ja globaalsete tegude vahel. Õppijad peaksid mõistma, et kohalikud algatused aitavad kaasa ülemaailmsele liikumisele. Ühe kultuuripraktika, monumendi või ökosüsteemi kaitsmine võib inspireerida sarnaseid algatusi ka mujal maailmas ning aidata seeläbi kaasa </a:t>
            </a:r>
            <a:r>
              <a:rPr lang="en-US" sz="1600" dirty="0" err="1" smtClean="0">
                <a:solidFill>
                  <a:schemeClr val="dk1"/>
                </a:solidFill>
                <a:latin typeface="Candara"/>
                <a:ea typeface="Candara"/>
                <a:cs typeface="Candara"/>
                <a:sym typeface="Candara"/>
              </a:rPr>
              <a:t>jätkusuutli</a:t>
            </a:r>
            <a:r>
              <a:rPr lang="et-EE" sz="1600" dirty="0" smtClean="0">
                <a:solidFill>
                  <a:schemeClr val="dk1"/>
                </a:solidFill>
                <a:latin typeface="Candara"/>
                <a:ea typeface="Candara"/>
                <a:cs typeface="Candara"/>
                <a:sym typeface="Candara"/>
              </a:rPr>
              <a:t>ku tuleviku kujundamisele kõigi jaoks.</a:t>
            </a:r>
          </a:p>
          <a:p>
            <a:pPr lvl="0" algn="just">
              <a:spcBef>
                <a:spcPts val="600"/>
              </a:spcBef>
              <a:buClr>
                <a:schemeClr val="dk1"/>
              </a:buClr>
              <a:buSzPts val="1600"/>
            </a:pPr>
            <a:endParaRPr lang="et-EE" sz="1600" dirty="0" smtClean="0">
              <a:solidFill>
                <a:schemeClr val="dk1"/>
              </a:solidFill>
              <a:latin typeface="Candara"/>
              <a:ea typeface="Candara"/>
              <a:cs typeface="Candara"/>
              <a:sym typeface="Candara"/>
            </a:endParaRPr>
          </a:p>
          <a:p>
            <a:pPr marL="285750" lvl="0" indent="-285750" algn="just">
              <a:spcBef>
                <a:spcPts val="600"/>
              </a:spcBef>
              <a:buClr>
                <a:schemeClr val="dk1"/>
              </a:buClr>
              <a:buSzPts val="1600"/>
              <a:buFont typeface="Candara"/>
              <a:buChar char="-"/>
            </a:pPr>
            <a:r>
              <a:rPr lang="et-EE" sz="1600" dirty="0" smtClean="0">
                <a:solidFill>
                  <a:schemeClr val="dk1"/>
                </a:solidFill>
                <a:latin typeface="Candara"/>
                <a:ea typeface="Candara"/>
                <a:cs typeface="Candara"/>
                <a:sym typeface="Candara"/>
              </a:rPr>
              <a:t>Õppijad esitlesid loovaid plakateid, mis tõid esile nende valitud pärandipaikade ees seisvad probleemid ning pakkusid välja läbimõeldud ja realistlikke lahendusi. Nad näitasid arusaamist sellest, kuidas sellised väljakutsed nagu kliimamuutused, ületurism, reostus ja teadlikkuse puudumine võivad mõjutada kultuuripärandi säilimist.</a:t>
            </a:r>
            <a:endParaRPr lang="et-EE" sz="1400" b="0" i="0" u="none" strike="noStrike" cap="none" dirty="0">
              <a:solidFill>
                <a:srgbClr val="000000"/>
              </a:solidFill>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1473</Words>
  <Application>Microsoft Office PowerPoint</Application>
  <PresentationFormat>Προσαρμογή</PresentationFormat>
  <Paragraphs>166</Paragraphs>
  <Slides>15</Slides>
  <Notes>15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121</cp:revision>
  <dcterms:created xsi:type="dcterms:W3CDTF">2024-06-10T15:48:53Z</dcterms:created>
  <dcterms:modified xsi:type="dcterms:W3CDTF">2026-05-06T19:44:48Z</dcterms:modified>
</cp:coreProperties>
</file>