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04"/>
    <p:restoredTop sz="94716"/>
  </p:normalViewPr>
  <p:slideViewPr>
    <p:cSldViewPr snapToGrid="0">
      <p:cViewPr varScale="1">
        <p:scale>
          <a:sx n="107" d="100"/>
          <a:sy n="107" d="100"/>
        </p:scale>
        <p:origin x="-108" y="-15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TRAINING PROGRAMME</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LEARNING UNIT 1: Sense of belonging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0"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4">
            <a:alphaModFix/>
          </a:blip>
          <a:srcRect/>
          <a:stretch/>
        </p:blipFill>
        <p:spPr>
          <a:xfrm>
            <a:off x="311501" y="6221372"/>
            <a:ext cx="2127367" cy="465397"/>
          </a:xfrm>
          <a:prstGeom prst="rect">
            <a:avLst/>
          </a:prstGeom>
          <a:noFill/>
          <a:ln>
            <a:noFill/>
          </a:ln>
        </p:spPr>
      </p:pic>
      <p:pic>
        <p:nvPicPr>
          <p:cNvPr id="11" name="10 - Εικόνα" descr="cc-brand-1.png"/>
          <p:cNvPicPr>
            <a:picLocks noChangeAspect="1"/>
          </p:cNvPicPr>
          <p:nvPr/>
        </p:nvPicPr>
        <p:blipFill>
          <a:blip r:embed="rId5"/>
          <a:stretch>
            <a:fillRect/>
          </a:stretch>
        </p:blipFill>
        <p:spPr>
          <a:xfrm>
            <a:off x="10688715" y="6078746"/>
            <a:ext cx="1503285" cy="77925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4000" b="1" i="0" u="none" strike="noStrike" cap="none" dirty="0">
                <a:solidFill>
                  <a:srgbClr val="FFFFFF"/>
                </a:solidFill>
                <a:latin typeface="Candara"/>
                <a:ea typeface="Candara"/>
                <a:cs typeface="Candara"/>
                <a:sym typeface="Candara"/>
              </a:rPr>
              <a:t>LESSON 1: Heritage and Identity</a:t>
            </a:r>
            <a:endParaRPr sz="40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freshidea/AdobeStock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0" name="Google Shape;270;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Interactive Activity: Heritage and identity (1/2)</a:t>
            </a:r>
            <a:endParaRPr sz="3600" b="0" i="0" u="none" strike="noStrike" cap="none">
              <a:solidFill>
                <a:schemeClr val="lt1"/>
              </a:solidFill>
              <a:latin typeface="Candara"/>
              <a:ea typeface="Candara"/>
              <a:cs typeface="Candara"/>
              <a:sym typeface="Candara"/>
            </a:endParaRPr>
          </a:p>
        </p:txBody>
      </p:sp>
      <p:sp>
        <p:nvSpPr>
          <p:cNvPr id="273" name="Google Shape;273;p14"/>
          <p:cNvSpPr txBox="1"/>
          <p:nvPr/>
        </p:nvSpPr>
        <p:spPr>
          <a:xfrm>
            <a:off x="484053" y="973651"/>
            <a:ext cx="10911016" cy="6017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a:solidFill>
                  <a:srgbClr val="000000"/>
                </a:solidFill>
                <a:latin typeface="Candara"/>
                <a:ea typeface="Candara"/>
                <a:cs typeface="Candara"/>
                <a:sym typeface="Candara"/>
              </a:rPr>
              <a:t>Objective:</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The aim of this activity is to encourage learners to explore local cultural or natural heritage sites, develop critical thinking about the role of heritage in fostering community identity, brainstorm creative ways to use heritage sites to promote community engagement, and cultivate a sense of local pride and shared identity among learners.</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Materials Needed:</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Flip chart or whiteboard</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Markers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Large sheets of paper (for group brainstorming), Pens and sticky notes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Projector and computer (optional, for presentations)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Printed or digital materials about local cultural and natural heritage sites (if needed for reference) and Internet access (optional, for research)</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Procedure:</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Ask each learner to identify a cultural or natural heritage site from their local area. This could be a historical building, a park, a festival, or any site of local significance. Encourage them to research or share brief background information about their chosen site (e.g., history, cultural importance, community significance)</a:t>
            </a:r>
            <a:endParaRPr/>
          </a:p>
          <a:p>
            <a:pPr marL="0" marR="0" lvl="0" indent="0" algn="l" rtl="0">
              <a:spcBef>
                <a:spcPts val="600"/>
              </a:spcBef>
              <a:spcAft>
                <a:spcPts val="0"/>
              </a:spcAft>
              <a:buNone/>
            </a:pPr>
            <a:r>
              <a:rPr lang="en-US" sz="1600" i="0" u="none" strike="noStrike">
                <a:solidFill>
                  <a:srgbClr val="000000"/>
                </a:solidFill>
                <a:latin typeface="Candara"/>
                <a:ea typeface="Candara"/>
                <a:cs typeface="Candara"/>
                <a:sym typeface="Candara"/>
              </a:rPr>
              <a:t>- </a:t>
            </a:r>
            <a:r>
              <a:rPr lang="en-US" sz="1600">
                <a:solidFill>
                  <a:srgbClr val="000000"/>
                </a:solidFill>
                <a:latin typeface="Candara"/>
                <a:ea typeface="Candara"/>
                <a:cs typeface="Candara"/>
                <a:sym typeface="Candara"/>
              </a:rPr>
              <a:t>Organize learners into small groups (3-5 people) to choose one heritage item and brainstorm ideas on how their selected site/item could be used to enhance community identity and engagement.</a:t>
            </a:r>
            <a:endParaRPr/>
          </a:p>
          <a:p>
            <a:pPr marL="0" marR="0" lvl="0" indent="0" algn="l" rtl="0">
              <a:spcBef>
                <a:spcPts val="600"/>
              </a:spcBef>
              <a:spcAft>
                <a:spcPts val="0"/>
              </a:spcAft>
              <a:buNone/>
            </a:pPr>
            <a:endParaRPr sz="1600" i="0" u="none" strike="noStrik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9" name="Google Shape;279;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Interactive Activity: Heritage and identity (2/2)</a:t>
            </a:r>
            <a:endParaRPr sz="3600" b="1" i="0" u="none" strike="noStrike" cap="none">
              <a:solidFill>
                <a:schemeClr val="lt1"/>
              </a:solidFill>
              <a:latin typeface="Candara"/>
              <a:ea typeface="Candara"/>
              <a:cs typeface="Candara"/>
              <a:sym typeface="Candara"/>
            </a:endParaRPr>
          </a:p>
        </p:txBody>
      </p:sp>
      <p:sp>
        <p:nvSpPr>
          <p:cNvPr id="282" name="Google Shape;282;p15"/>
          <p:cNvSpPr txBox="1"/>
          <p:nvPr/>
        </p:nvSpPr>
        <p:spPr>
          <a:xfrm>
            <a:off x="501624" y="1305350"/>
            <a:ext cx="8583600" cy="417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rgbClr val="000000"/>
                </a:solidFill>
                <a:latin typeface="Candara"/>
                <a:ea typeface="Candara"/>
                <a:cs typeface="Candara"/>
                <a:sym typeface="Candara"/>
              </a:rPr>
              <a:t>- Provide each group with large sheets of paper and markers. Ask them to consider the following questions during their brainstorming:</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How can this site/item be better promoted or preserved to foster community pride?</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What events or activities could be organized at this/with this site/item to encourage community participation (e.g., festivals, educational tours, volunteer clean-up events, contest)?</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How can this heritage site/item be used to engage different age groups and cultural backgrounds within the community?</a:t>
            </a:r>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What partnerships could be formed (with local schools, businesses, or organizations) to enhance engagement at this site/item?</a:t>
            </a:r>
            <a:endParaRPr sz="1600" b="0" i="0" u="none" strike="noStrike" cap="none">
              <a:solidFill>
                <a:srgbClr val="000000"/>
              </a:solidFill>
              <a:latin typeface="Candara"/>
              <a:ea typeface="Candara"/>
              <a:cs typeface="Candara"/>
              <a:sym typeface="Candara"/>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a:solidFill>
                  <a:srgbClr val="000000"/>
                </a:solidFill>
                <a:latin typeface="Candara"/>
                <a:ea typeface="Candara"/>
                <a:cs typeface="Candara"/>
                <a:sym typeface="Candara"/>
              </a:rPr>
              <a:t>After brainstorming, each group presents their ideas to the class. Encourage them to highlight the unique qualities of their chosen site and how their proposed activities could foster a stronger sense of local identity and community involvement. As a class, discuss which ideas might be most effective and why. Ask how similar strategies could apply to other local sites or contexts.</a:t>
            </a:r>
            <a:endParaRPr sz="1600" b="0" i="0" u="none" strike="noStrike" cap="none">
              <a:solidFill>
                <a:srgbClr val="000000"/>
              </a:solidFill>
              <a:latin typeface="Candara"/>
              <a:ea typeface="Candara"/>
              <a:cs typeface="Candara"/>
              <a:sym typeface="Candara"/>
            </a:endParaRPr>
          </a:p>
        </p:txBody>
      </p:sp>
      <p:sp>
        <p:nvSpPr>
          <p:cNvPr id="283" name="Google Shape;283;p15"/>
          <p:cNvSpPr txBox="1"/>
          <p:nvPr/>
        </p:nvSpPr>
        <p:spPr>
          <a:xfrm>
            <a:off x="254383" y="5392432"/>
            <a:ext cx="11158270" cy="1154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ndara"/>
                <a:ea typeface="Candara"/>
                <a:cs typeface="Candara"/>
                <a:sym typeface="Candara"/>
              </a:rPr>
              <a:t>Optional Extension </a:t>
            </a:r>
            <a:r>
              <a:rPr lang="en-US" sz="1600">
                <a:solidFill>
                  <a:srgbClr val="000000"/>
                </a:solidFill>
                <a:latin typeface="Candara"/>
                <a:ea typeface="Candara"/>
                <a:cs typeface="Candara"/>
                <a:sym typeface="Candara"/>
              </a:rPr>
              <a:t>(to practice the learnings from LU3 – Entrepreneurship) :</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If time permits or as a follow-up training, learners can be tasked with developing a more detailed plan for implementing one of their ideas, potentially involving community members, local government, or organizations. This could include outlining the steps, resources, and people needed to make their proposal a reality (Business Plan – refer to LU2)</a:t>
            </a:r>
            <a:endParaRPr/>
          </a:p>
        </p:txBody>
      </p:sp>
      <p:pic>
        <p:nvPicPr>
          <p:cNvPr id="284" name="Google Shape;284;p15"/>
          <p:cNvPicPr preferRelativeResize="0"/>
          <p:nvPr/>
        </p:nvPicPr>
        <p:blipFill>
          <a:blip r:embed="rId4">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285" name="Google Shape;285;p15"/>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Source: Freepik, by macrovector</a:t>
            </a:r>
            <a:endParaRPr/>
          </a:p>
          <a:p>
            <a:pPr marL="0" lvl="0" indent="0" algn="l" rtl="0">
              <a:spcBef>
                <a:spcPts val="0"/>
              </a:spcBef>
              <a:spcAft>
                <a:spcPts val="0"/>
              </a:spcAft>
              <a:buNone/>
            </a:pPr>
            <a:r>
              <a:rPr lang="en-US" sz="700" u="sng">
                <a:solidFill>
                  <a:schemeClr val="hlink"/>
                </a:solidFill>
                <a:hlinkClick r:id="rId5"/>
              </a:rPr>
              <a:t>https://www.freepik.com/free-vector/creative-people-flat-design-concept-with-human-hands-holding-brushes-drawing-little-persons-involved-art-music-dancing-vector-illustration_37421460.htm#fromView=search&amp;page=1&amp;position=3&amp;uuid=0d99e143-8f99-442d-ba97-4ed4e83f8ea4</a:t>
            </a:r>
            <a:endParaRPr sz="700"/>
          </a:p>
          <a:p>
            <a:pPr marL="0" lvl="0" indent="0" algn="l" rtl="0">
              <a:spcBef>
                <a:spcPts val="0"/>
              </a:spcBef>
              <a:spcAft>
                <a:spcPts val="0"/>
              </a:spcAft>
              <a:buNone/>
            </a:pP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Discussion and Reflection</a:t>
            </a:r>
            <a:endParaRPr sz="3600" b="0" i="0" u="none" strike="noStrike" cap="none">
              <a:solidFill>
                <a:schemeClr val="lt1"/>
              </a:solidFill>
              <a:latin typeface="Candara"/>
              <a:ea typeface="Candara"/>
              <a:cs typeface="Candara"/>
              <a:sym typeface="Candara"/>
            </a:endParaRPr>
          </a:p>
        </p:txBody>
      </p:sp>
      <p:sp>
        <p:nvSpPr>
          <p:cNvPr id="294" name="Google Shape;294;p16"/>
          <p:cNvSpPr txBox="1"/>
          <p:nvPr/>
        </p:nvSpPr>
        <p:spPr>
          <a:xfrm>
            <a:off x="484050" y="973650"/>
            <a:ext cx="8432100" cy="5556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Questions for Group Discussion and conclusion:</a:t>
            </a: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To help close the activity and highlight key learnings with the learners, here are five reflection questions to ask:</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1. How did exploring a local heritage site/item change or deepen your understanding of its importance to the community? </a:t>
            </a:r>
            <a:r>
              <a:rPr lang="en-US" sz="1600">
                <a:solidFill>
                  <a:srgbClr val="8DA9DB"/>
                </a:solidFill>
                <a:latin typeface="Candara"/>
                <a:ea typeface="Candara"/>
                <a:cs typeface="Candara"/>
                <a:sym typeface="Candara"/>
              </a:rPr>
              <a:t>(This question encourages learners to reflect on their personal connection to the site/item and recognize its broader significance for the local community)</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2. What surprised you most about how a heritage site/item can enhance community identity and engagement? </a:t>
            </a:r>
            <a:r>
              <a:rPr lang="en-US" sz="1600">
                <a:solidFill>
                  <a:srgbClr val="8DA9DB"/>
                </a:solidFill>
                <a:latin typeface="Candara"/>
                <a:ea typeface="Candara"/>
                <a:cs typeface="Candara"/>
                <a:sym typeface="Candara"/>
              </a:rPr>
              <a:t>(Learners can share any new insights they gained, perhaps something they hadn’t considered before about the impact of heritage on community life)</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3. In what ways do you think your proposed activities could help bring together people from different cultural, generational, or social backgrounds? </a:t>
            </a:r>
            <a:r>
              <a:rPr lang="en-US" sz="1600">
                <a:solidFill>
                  <a:srgbClr val="8DA9DB"/>
                </a:solidFill>
                <a:latin typeface="Candara"/>
                <a:ea typeface="Candara"/>
                <a:cs typeface="Candara"/>
                <a:sym typeface="Candara"/>
              </a:rPr>
              <a:t>(This question focuses on inclusivity and how heritage can bridge divides within the community, fostering unity)</a:t>
            </a:r>
            <a:endParaRPr sz="1600">
              <a:solidFill>
                <a:srgbClr val="8DA9DB"/>
              </a:solidFill>
              <a:latin typeface="Candara"/>
              <a:ea typeface="Candara"/>
              <a:cs typeface="Candara"/>
              <a:sym typeface="Candara"/>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4. How can you personally contribute to preserving or promoting local heritage in your community, based on what you’ve learned today? </a:t>
            </a:r>
            <a:r>
              <a:rPr lang="en-US" sz="1600">
                <a:solidFill>
                  <a:srgbClr val="8DA9DB"/>
                </a:solidFill>
                <a:latin typeface="Candara"/>
                <a:ea typeface="Candara"/>
                <a:cs typeface="Candara"/>
                <a:sym typeface="Candara"/>
              </a:rPr>
              <a:t>(It encourages learners to think about practical steps they can take to get involved and make a positive impact)</a:t>
            </a:r>
            <a:endParaRPr/>
          </a:p>
          <a:p>
            <a:pPr marL="0" marR="0" lvl="0" indent="0" algn="l" rtl="0">
              <a:spcBef>
                <a:spcPts val="600"/>
              </a:spcBef>
              <a:spcAft>
                <a:spcPts val="0"/>
              </a:spcAft>
              <a:buNone/>
            </a:pPr>
            <a:r>
              <a:rPr lang="en-US" sz="1600">
                <a:solidFill>
                  <a:schemeClr val="dk1"/>
                </a:solidFill>
                <a:latin typeface="Candara"/>
                <a:ea typeface="Candara"/>
                <a:cs typeface="Candara"/>
                <a:sym typeface="Candara"/>
              </a:rPr>
              <a:t>5. What challenges do you think communities might face when trying to use heritage to strengthen identity, and how could they overcome these challenges? </a:t>
            </a:r>
            <a:r>
              <a:rPr lang="en-US" sz="1600">
                <a:solidFill>
                  <a:srgbClr val="8DA9DB"/>
                </a:solidFill>
                <a:latin typeface="Candara"/>
                <a:ea typeface="Candara"/>
                <a:cs typeface="Candara"/>
                <a:sym typeface="Candara"/>
              </a:rPr>
              <a:t>(This helps learners consider real-world obstacles (e.g., funding, community interest, accessibility) and brainstorm potential solutions, promoting critical thinking)</a:t>
            </a:r>
            <a:endParaRPr sz="1600">
              <a:solidFill>
                <a:srgbClr val="8DA9DB"/>
              </a:solidFill>
              <a:latin typeface="Candara"/>
              <a:ea typeface="Candara"/>
              <a:cs typeface="Candara"/>
              <a:sym typeface="Candara"/>
            </a:endParaRPr>
          </a:p>
        </p:txBody>
      </p:sp>
      <p:pic>
        <p:nvPicPr>
          <p:cNvPr id="295" name="Google Shape;295;p16"/>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96" name="Google Shape;296;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Source,Freepik, free image by pch.vector</a:t>
            </a:r>
            <a:endParaRPr sz="1200"/>
          </a:p>
          <a:p>
            <a:pPr marL="0" lvl="0" indent="0" algn="l" rtl="0">
              <a:spcBef>
                <a:spcPts val="0"/>
              </a:spcBef>
              <a:spcAft>
                <a:spcPts val="0"/>
              </a:spcAft>
              <a:buNone/>
            </a:pPr>
            <a:r>
              <a:rPr lang="en-US" sz="700" u="sng">
                <a:solidFill>
                  <a:schemeClr val="hlink"/>
                </a:solidFill>
                <a:hlinkClick r:id="rId5"/>
              </a:rPr>
              <a:t>https://www.freepik.com/free-vector/people-talking-arguing_9176206.htm#fromView=search&amp;page=1&amp;position=32&amp;uuid=9ec0301a-dddf-4d25-a241-a5349c9e3205</a:t>
            </a:r>
            <a:r>
              <a:rPr lang="en-US" sz="700"/>
              <a:t>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n-US" sz="2800" b="1" dirty="0" smtClean="0">
                <a:solidFill>
                  <a:schemeClr val="bg1"/>
                </a:solidFill>
                <a:latin typeface="Candara" pitchFamily="34" charset="0"/>
              </a:rPr>
              <a:t>Thank you for your attention</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PARTNERS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a:solidFill>
                  <a:srgbClr val="222222"/>
                </a:solidFill>
                <a:effectLst/>
                <a:latin typeface="Calibri" panose="020F0502020204030204" pitchFamily="34" charset="0"/>
              </a:rPr>
              <a:t>Funded by the European Union. Views and opinions expressed are however those of the author(s) only and do not necessarily reflect those of the European Union or Estonian National Agency. Neither the European Union nor the granting authority can be held responsible for them.</a:t>
            </a:r>
            <a:endParaRPr sz="1100" b="0" i="0" u="none" strike="noStrike" cap="none" dirty="0">
              <a:solidFill>
                <a:schemeClr val="dk1"/>
              </a:solidFill>
              <a:latin typeface="Times New Roman"/>
              <a:ea typeface="Times New Roman"/>
              <a:cs typeface="Times New Roman"/>
              <a:sym typeface="Times New Roman"/>
            </a:endParaRPr>
          </a:p>
        </p:txBody>
      </p:sp>
      <p:pic>
        <p:nvPicPr>
          <p:cNvPr id="1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rotWithShape="1">
          <a:blip r:embed="rId12">
            <a:alphaModFix/>
          </a:blip>
          <a:srcRect/>
          <a:stretch/>
        </p:blipFill>
        <p:spPr>
          <a:xfrm>
            <a:off x="311501" y="6221372"/>
            <a:ext cx="2127367" cy="465397"/>
          </a:xfrm>
          <a:prstGeom prst="rect">
            <a:avLst/>
          </a:prstGeom>
          <a:noFill/>
          <a:ln>
            <a:noFill/>
          </a:ln>
        </p:spPr>
      </p:pic>
      <p:pic>
        <p:nvPicPr>
          <p:cNvPr id="20" name="19 - Εικόνα" descr="cc-brand-1.png"/>
          <p:cNvPicPr>
            <a:picLocks noChangeAspect="1"/>
          </p:cNvPicPr>
          <p:nvPr/>
        </p:nvPicPr>
        <p:blipFill>
          <a:blip r:embed="rId13"/>
          <a:stretch>
            <a:fillRect/>
          </a:stretch>
        </p:blipFill>
        <p:spPr>
          <a:xfrm>
            <a:off x="10688715" y="6078746"/>
            <a:ext cx="1503285" cy="779254"/>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885</Words>
  <Application>Microsoft Office PowerPoint</Application>
  <PresentationFormat>Προσαρμογή</PresentationFormat>
  <Paragraphs>47</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lastModifiedBy>Νικολέττα</cp:lastModifiedBy>
  <cp:revision>3</cp:revision>
  <dcterms:created xsi:type="dcterms:W3CDTF">2024-06-10T15:48:53Z</dcterms:created>
  <dcterms:modified xsi:type="dcterms:W3CDTF">2026-05-06T10:32:25Z</dcterms:modified>
</cp:coreProperties>
</file>