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ndara" pitchFamily="34" charset="0"/>
      <p:regular r:id="rId19"/>
      <p:bold r:id="rId20"/>
      <p:italic r:id="rId21"/>
      <p:boldItalic r:id="rId22"/>
    </p:embeddedFont>
    <p:embeddedFont>
      <p:font typeface="Calibri"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Q2PIllWblmVsEqk8PO1hWMDAx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94716"/>
  </p:normalViewPr>
  <p:slideViewPr>
    <p:cSldViewPr snapToGrid="0">
      <p:cViewPr varScale="1">
        <p:scale>
          <a:sx n="107" d="100"/>
          <a:sy n="107" d="100"/>
        </p:scale>
        <p:origin x="-108"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48fd4eaf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3248fd4eafb_0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48fd4eaf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3248fd4eafb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ommons.wikimedia.org/w/index.php?curid=61595177"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s://commons.wikimedia.org/w/index.php?curid=9654774"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hyperlink" Target="https://commons.wikimedia.org/w/index.php?curid=91511482" TargetMode="External"/><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commons.wikimedia.org/w/index.php?curid=13290679"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brussels.be/ommegang" TargetMode="Externa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png"/><Relationship Id="rId3" Type="http://schemas.openxmlformats.org/officeDocument/2006/relationships/notesSlide" Target="../notesSlides/notesSlide16.xml"/><Relationship Id="rId7" Type="http://schemas.openxmlformats.org/officeDocument/2006/relationships/image" Target="../media/image2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needpix.com/photo/82577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freepik.com/free-ai-image/young-women-traditional-clothing-parade-outdoors-generated-by-ai_42431165.htm"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hyperlink" Target="https://www.needpix.com/photo/106931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https://www.needpix.com/photo/1517953" TargetMode="External"/><Relationship Id="rId5" Type="http://schemas.openxmlformats.org/officeDocument/2006/relationships/hyperlink" Target="https://www.needpix.com/photo/1816480"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s://www.needpix.com/photo/167400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hyperlink" Target="https://www.needpix.com/photo/571218"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www.needpix.com/photo/533044" TargetMode="External"/><Relationship Id="rId4" Type="http://schemas.openxmlformats.org/officeDocument/2006/relationships/image" Target="../media/image11.jpeg"/><Relationship Id="rId9" Type="http://schemas.openxmlformats.org/officeDocument/2006/relationships/hyperlink" Target="https://www.needpix.com/photo/162266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freepik.com/free-vector/flat-international-human-solidarity-day-illustration_33433039.htm"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TRAINING PROGRAMME</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en-US" sz="2800" b="1" i="0" u="none" strike="noStrike" cap="none" dirty="0">
                <a:solidFill>
                  <a:srgbClr val="FFFFFF"/>
                </a:solidFill>
                <a:latin typeface="Candara"/>
                <a:ea typeface="Candara"/>
                <a:cs typeface="Candara"/>
                <a:sym typeface="Candara"/>
              </a:rPr>
              <a:t>LEARNING UNIT 1: Sense of belonging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3"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4"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9" name="8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4" name="Google Shape;194;p9"/>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SOME DEFINITIONS &amp; CONCEPTS</a:t>
            </a:r>
            <a:endParaRPr sz="3600" b="0" i="0" u="none" strike="noStrike" cap="none">
              <a:solidFill>
                <a:schemeClr val="dk1"/>
              </a:solidFill>
              <a:latin typeface="Times New Roman"/>
              <a:ea typeface="Times New Roman"/>
              <a:cs typeface="Times New Roman"/>
              <a:sym typeface="Times New Roman"/>
            </a:endParaRPr>
          </a:p>
        </p:txBody>
      </p:sp>
      <p:sp>
        <p:nvSpPr>
          <p:cNvPr id="197" name="Google Shape;197;p9"/>
          <p:cNvSpPr txBox="1"/>
          <p:nvPr/>
        </p:nvSpPr>
        <p:spPr>
          <a:xfrm>
            <a:off x="3352800" y="1774750"/>
            <a:ext cx="8616600" cy="4109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b="1">
                <a:solidFill>
                  <a:srgbClr val="3F3F3F"/>
                </a:solidFill>
                <a:latin typeface="Candara"/>
                <a:ea typeface="Candara"/>
                <a:cs typeface="Candara"/>
                <a:sym typeface="Candara"/>
              </a:rPr>
              <a:t>Belgium:</a:t>
            </a:r>
            <a:endParaRPr sz="1300"/>
          </a:p>
          <a:p>
            <a:pPr marL="0" marR="0" lvl="0" indent="0" algn="just" rtl="0">
              <a:spcBef>
                <a:spcPts val="600"/>
              </a:spcBef>
              <a:spcAft>
                <a:spcPts val="0"/>
              </a:spcAft>
              <a:buNone/>
            </a:pPr>
            <a:r>
              <a:rPr lang="en-US" sz="1700">
                <a:solidFill>
                  <a:srgbClr val="3F3F3F"/>
                </a:solidFill>
                <a:latin typeface="Candara"/>
                <a:ea typeface="Candara"/>
                <a:cs typeface="Candara"/>
                <a:sym typeface="Candara"/>
              </a:rPr>
              <a:t>The Ommegang Festival in Brussels revives medieval traditions and brings the community together to celebrate their shared heritage. Events like this reinforce local identity and create a sense of belonging within the city.</a:t>
            </a:r>
            <a:endParaRPr sz="170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700" b="1">
                <a:solidFill>
                  <a:srgbClr val="3F3F3F"/>
                </a:solidFill>
                <a:latin typeface="Candara"/>
                <a:ea typeface="Candara"/>
                <a:cs typeface="Candara"/>
                <a:sym typeface="Candara"/>
              </a:rPr>
              <a:t>Spain:</a:t>
            </a:r>
            <a:endParaRPr sz="1300"/>
          </a:p>
          <a:p>
            <a:pPr marL="0" marR="0" lvl="0" indent="0" algn="just" rtl="0">
              <a:spcBef>
                <a:spcPts val="600"/>
              </a:spcBef>
              <a:spcAft>
                <a:spcPts val="0"/>
              </a:spcAft>
              <a:buNone/>
            </a:pPr>
            <a:r>
              <a:rPr lang="en-US" sz="1700">
                <a:solidFill>
                  <a:srgbClr val="3F3F3F"/>
                </a:solidFill>
                <a:latin typeface="Candara"/>
                <a:ea typeface="Candara"/>
                <a:cs typeface="Candara"/>
                <a:sym typeface="Candara"/>
              </a:rPr>
              <a:t>The Fallas Festival in Valencia, where giant effigies are burned in a spectacular display, strengthens community ties through shared participation in creating and celebrating cultural heritage. It fosters a sense of collective belonging among Valencians.</a:t>
            </a:r>
            <a:endParaRPr sz="1300"/>
          </a:p>
          <a:p>
            <a:pPr marL="0" marR="0" lvl="0" indent="0" algn="just" rtl="0">
              <a:spcBef>
                <a:spcPts val="600"/>
              </a:spcBef>
              <a:spcAft>
                <a:spcPts val="0"/>
              </a:spcAft>
              <a:buNone/>
            </a:pPr>
            <a:endParaRPr sz="1700" i="0" u="none" strike="noStrike">
              <a:solidFill>
                <a:srgbClr val="3F3F3F"/>
              </a:solidFill>
              <a:latin typeface="Candara"/>
              <a:ea typeface="Candara"/>
              <a:cs typeface="Candara"/>
              <a:sym typeface="Candara"/>
            </a:endParaRPr>
          </a:p>
        </p:txBody>
      </p:sp>
      <p:sp>
        <p:nvSpPr>
          <p:cNvPr id="198" name="Google Shape;198;p9"/>
          <p:cNvSpPr txBox="1"/>
          <p:nvPr/>
        </p:nvSpPr>
        <p:spPr>
          <a:xfrm>
            <a:off x="484052" y="918849"/>
            <a:ext cx="1117223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3. The Role of Heritage in Building a Sense of Belonging Within Communities – some examples</a:t>
            </a:r>
            <a:endParaRPr sz="2000" b="1">
              <a:solidFill>
                <a:srgbClr val="A99374"/>
              </a:solidFill>
              <a:latin typeface="Candara"/>
              <a:ea typeface="Candara"/>
              <a:cs typeface="Candara"/>
              <a:sym typeface="Candara"/>
            </a:endParaRPr>
          </a:p>
        </p:txBody>
      </p:sp>
      <p:pic>
        <p:nvPicPr>
          <p:cNvPr id="199" name="Google Shape;199;p9"/>
          <p:cNvPicPr preferRelativeResize="0"/>
          <p:nvPr/>
        </p:nvPicPr>
        <p:blipFill>
          <a:blip r:embed="rId4">
            <a:alphaModFix/>
          </a:blip>
          <a:stretch>
            <a:fillRect/>
          </a:stretch>
        </p:blipFill>
        <p:spPr>
          <a:xfrm>
            <a:off x="654900" y="4052900"/>
            <a:ext cx="2158200" cy="1618623"/>
          </a:xfrm>
          <a:prstGeom prst="rect">
            <a:avLst/>
          </a:prstGeom>
          <a:noFill/>
          <a:ln>
            <a:noFill/>
          </a:ln>
        </p:spPr>
      </p:pic>
      <p:sp>
        <p:nvSpPr>
          <p:cNvPr id="200" name="Google Shape;200;p9"/>
          <p:cNvSpPr txBox="1"/>
          <p:nvPr/>
        </p:nvSpPr>
        <p:spPr>
          <a:xfrm>
            <a:off x="654900" y="5758000"/>
            <a:ext cx="26979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The Fallas Festival, Valencia</a:t>
            </a:r>
            <a:endParaRPr sz="1200"/>
          </a:p>
          <a:p>
            <a:pPr marL="0" lvl="0" indent="0" algn="l" rtl="0">
              <a:spcBef>
                <a:spcPts val="0"/>
              </a:spcBef>
              <a:spcAft>
                <a:spcPts val="0"/>
              </a:spcAft>
              <a:buNone/>
            </a:pPr>
            <a:r>
              <a:rPr lang="en-US" sz="800"/>
              <a:t>By Alberto Ceballos - originally posted to Flickr as Fallas 2006 Nou Campanar (Valencia), CC BY-SA 2.0,</a:t>
            </a:r>
            <a:r>
              <a:rPr lang="en-US" sz="800" u="sng">
                <a:solidFill>
                  <a:schemeClr val="hlink"/>
                </a:solidFill>
                <a:hlinkClick r:id="rId5"/>
              </a:rPr>
              <a:t>ttps://commons.wikimedia.org/w/index.php?curid=9654774</a:t>
            </a:r>
            <a:r>
              <a:rPr lang="en-US" sz="800"/>
              <a:t> </a:t>
            </a:r>
            <a:endParaRPr sz="800"/>
          </a:p>
        </p:txBody>
      </p:sp>
      <p:pic>
        <p:nvPicPr>
          <p:cNvPr id="201" name="Google Shape;201;p9"/>
          <p:cNvPicPr preferRelativeResize="0"/>
          <p:nvPr/>
        </p:nvPicPr>
        <p:blipFill>
          <a:blip r:embed="rId6">
            <a:alphaModFix/>
          </a:blip>
          <a:stretch>
            <a:fillRect/>
          </a:stretch>
        </p:blipFill>
        <p:spPr>
          <a:xfrm>
            <a:off x="654900" y="1585087"/>
            <a:ext cx="2158198" cy="1618648"/>
          </a:xfrm>
          <a:prstGeom prst="rect">
            <a:avLst/>
          </a:prstGeom>
          <a:noFill/>
          <a:ln>
            <a:noFill/>
          </a:ln>
        </p:spPr>
      </p:pic>
      <p:sp>
        <p:nvSpPr>
          <p:cNvPr id="202" name="Google Shape;202;p9"/>
          <p:cNvSpPr txBox="1"/>
          <p:nvPr/>
        </p:nvSpPr>
        <p:spPr>
          <a:xfrm>
            <a:off x="654900" y="3320513"/>
            <a:ext cx="2865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3F3F3F"/>
                </a:solidFill>
                <a:latin typeface="Candara"/>
                <a:ea typeface="Candara"/>
                <a:cs typeface="Candara"/>
                <a:sym typeface="Candara"/>
              </a:rPr>
              <a:t>Ommegang Festival in Brussels</a:t>
            </a:r>
            <a:endParaRPr>
              <a:solidFill>
                <a:srgbClr val="3F3F3F"/>
              </a:solidFill>
              <a:latin typeface="Candara"/>
              <a:ea typeface="Candara"/>
              <a:cs typeface="Candara"/>
              <a:sym typeface="Candara"/>
            </a:endParaRPr>
          </a:p>
          <a:p>
            <a:pPr marL="0" lvl="0" indent="0" algn="l" rtl="0">
              <a:spcBef>
                <a:spcPts val="0"/>
              </a:spcBef>
              <a:spcAft>
                <a:spcPts val="0"/>
              </a:spcAft>
              <a:buNone/>
            </a:pPr>
            <a:r>
              <a:rPr lang="en-US" sz="700"/>
              <a:t>By Christophe Degryse - Own work, CC BY-SA 4.0, </a:t>
            </a:r>
            <a:r>
              <a:rPr lang="en-US" sz="700" u="sng">
                <a:solidFill>
                  <a:schemeClr val="hlink"/>
                </a:solidFill>
                <a:hlinkClick r:id="rId7"/>
              </a:rPr>
              <a:t>https://commons.wikimedia.org/w/index.php?curid=61595177</a:t>
            </a:r>
            <a:r>
              <a:rPr lang="en-US" sz="700"/>
              <a:t> </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3248fd4eafb_0_7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8" name="Google Shape;208;g3248fd4eafb_0_77"/>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g3248fd4eafb_0_77"/>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g3248fd4eafb_0_77"/>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SOME DEFINITIONS &amp; CONCEPTS</a:t>
            </a:r>
            <a:endParaRPr sz="3600" b="0" i="0" u="none" strike="noStrike" cap="none">
              <a:solidFill>
                <a:schemeClr val="dk1"/>
              </a:solidFill>
              <a:latin typeface="Times New Roman"/>
              <a:ea typeface="Times New Roman"/>
              <a:cs typeface="Times New Roman"/>
              <a:sym typeface="Times New Roman"/>
            </a:endParaRPr>
          </a:p>
        </p:txBody>
      </p:sp>
      <p:sp>
        <p:nvSpPr>
          <p:cNvPr id="211" name="Google Shape;211;g3248fd4eafb_0_77"/>
          <p:cNvSpPr txBox="1"/>
          <p:nvPr/>
        </p:nvSpPr>
        <p:spPr>
          <a:xfrm>
            <a:off x="3344100" y="1615775"/>
            <a:ext cx="8616600" cy="3694200"/>
          </a:xfrm>
          <a:prstGeom prst="rect">
            <a:avLst/>
          </a:prstGeom>
          <a:noFill/>
          <a:ln>
            <a:noFill/>
          </a:ln>
        </p:spPr>
        <p:txBody>
          <a:bodyPr spcFirstLastPara="1" wrap="square" lIns="91425" tIns="45700" rIns="91425" bIns="45700" anchor="t" anchorCtr="0">
            <a:spAutoFit/>
          </a:bodyPr>
          <a:lstStyle/>
          <a:p>
            <a:pPr marL="0" marR="0" lvl="0" indent="0" algn="just" rtl="0">
              <a:spcBef>
                <a:spcPts val="600"/>
              </a:spcBef>
              <a:spcAft>
                <a:spcPts val="0"/>
              </a:spcAft>
              <a:buNone/>
            </a:pPr>
            <a:r>
              <a:rPr lang="en-US" sz="1700" b="1">
                <a:solidFill>
                  <a:srgbClr val="3F3F3F"/>
                </a:solidFill>
                <a:latin typeface="Candara"/>
                <a:ea typeface="Candara"/>
                <a:cs typeface="Candara"/>
                <a:sym typeface="Candara"/>
              </a:rPr>
              <a:t>Estonia:</a:t>
            </a:r>
            <a:endParaRPr sz="1300"/>
          </a:p>
          <a:p>
            <a:pPr marL="0" marR="0" lvl="0" indent="0" algn="just" rtl="0">
              <a:spcBef>
                <a:spcPts val="600"/>
              </a:spcBef>
              <a:spcAft>
                <a:spcPts val="0"/>
              </a:spcAft>
              <a:buNone/>
            </a:pPr>
            <a:r>
              <a:rPr lang="en-US" sz="1700">
                <a:solidFill>
                  <a:srgbClr val="3F3F3F"/>
                </a:solidFill>
                <a:latin typeface="Candara"/>
                <a:ea typeface="Candara"/>
                <a:cs typeface="Candara"/>
                <a:sym typeface="Candara"/>
              </a:rPr>
              <a:t>The Estonian Song Festival, which gathers tens of thousands of people to sing traditional Estonian songs, is one of the most significant cultural events in Estonia. It has historically played a role in uniting the nation and fostering a strong sense of belonging and national pride.</a:t>
            </a:r>
            <a:endParaRPr sz="170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700" b="1">
                <a:solidFill>
                  <a:srgbClr val="3F3F3F"/>
                </a:solidFill>
                <a:latin typeface="Candara"/>
                <a:ea typeface="Candara"/>
                <a:cs typeface="Candara"/>
                <a:sym typeface="Candara"/>
              </a:rPr>
              <a:t>Greece:</a:t>
            </a:r>
            <a:endParaRPr sz="1300"/>
          </a:p>
          <a:p>
            <a:pPr marL="0" marR="0" lvl="0" indent="0" algn="just" rtl="0">
              <a:spcBef>
                <a:spcPts val="600"/>
              </a:spcBef>
              <a:spcAft>
                <a:spcPts val="0"/>
              </a:spcAft>
              <a:buNone/>
            </a:pPr>
            <a:r>
              <a:rPr lang="en-US" sz="1700">
                <a:solidFill>
                  <a:srgbClr val="3F3F3F"/>
                </a:solidFill>
                <a:latin typeface="Candara"/>
                <a:ea typeface="Candara"/>
                <a:cs typeface="Candara"/>
                <a:sym typeface="Candara"/>
              </a:rPr>
              <a:t>The Panathenaic Festival in ancient Greece, which has been revived in modern forms like the Athens Marathon, allows Greeks to connect with their historical identity. It fosters unity and belonging through shared participation in cultural and historical events. </a:t>
            </a:r>
            <a:endParaRPr sz="1700" i="0" u="none" strike="noStrike">
              <a:solidFill>
                <a:srgbClr val="3F3F3F"/>
              </a:solidFill>
              <a:latin typeface="Candara"/>
              <a:ea typeface="Candara"/>
              <a:cs typeface="Candara"/>
              <a:sym typeface="Candara"/>
            </a:endParaRPr>
          </a:p>
        </p:txBody>
      </p:sp>
      <p:sp>
        <p:nvSpPr>
          <p:cNvPr id="212" name="Google Shape;212;g3248fd4eafb_0_77"/>
          <p:cNvSpPr txBox="1"/>
          <p:nvPr/>
        </p:nvSpPr>
        <p:spPr>
          <a:xfrm>
            <a:off x="484052" y="918849"/>
            <a:ext cx="11172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3. The Role of Heritage in Building a Sense of Belonging Within Communities – some examples</a:t>
            </a:r>
            <a:endParaRPr sz="2000" b="1">
              <a:solidFill>
                <a:srgbClr val="A99374"/>
              </a:solidFill>
              <a:latin typeface="Candara"/>
              <a:ea typeface="Candara"/>
              <a:cs typeface="Candara"/>
              <a:sym typeface="Candara"/>
            </a:endParaRPr>
          </a:p>
        </p:txBody>
      </p:sp>
      <p:pic>
        <p:nvPicPr>
          <p:cNvPr id="213" name="Google Shape;213;g3248fd4eafb_0_77"/>
          <p:cNvPicPr preferRelativeResize="0"/>
          <p:nvPr/>
        </p:nvPicPr>
        <p:blipFill>
          <a:blip r:embed="rId4">
            <a:alphaModFix/>
          </a:blip>
          <a:stretch>
            <a:fillRect/>
          </a:stretch>
        </p:blipFill>
        <p:spPr>
          <a:xfrm>
            <a:off x="563475" y="1615775"/>
            <a:ext cx="2028298" cy="1342955"/>
          </a:xfrm>
          <a:prstGeom prst="rect">
            <a:avLst/>
          </a:prstGeom>
          <a:noFill/>
          <a:ln>
            <a:noFill/>
          </a:ln>
        </p:spPr>
      </p:pic>
      <p:sp>
        <p:nvSpPr>
          <p:cNvPr id="214" name="Google Shape;214;g3248fd4eafb_0_77"/>
          <p:cNvSpPr txBox="1"/>
          <p:nvPr/>
        </p:nvSpPr>
        <p:spPr>
          <a:xfrm>
            <a:off x="484050" y="3036450"/>
            <a:ext cx="30000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3F3F3F"/>
                </a:solidFill>
                <a:latin typeface="Candara"/>
                <a:ea typeface="Candara"/>
                <a:cs typeface="Candara"/>
                <a:sym typeface="Candara"/>
              </a:rPr>
              <a:t>Estonian Song Festival</a:t>
            </a:r>
            <a:endParaRPr sz="1200">
              <a:solidFill>
                <a:srgbClr val="3F3F3F"/>
              </a:solidFill>
              <a:latin typeface="Candara"/>
              <a:ea typeface="Candara"/>
              <a:cs typeface="Candara"/>
              <a:sym typeface="Candara"/>
            </a:endParaRPr>
          </a:p>
          <a:p>
            <a:pPr marL="0" lvl="0" indent="0" algn="l" rtl="0">
              <a:spcBef>
                <a:spcPts val="0"/>
              </a:spcBef>
              <a:spcAft>
                <a:spcPts val="0"/>
              </a:spcAft>
              <a:buNone/>
            </a:pPr>
            <a:r>
              <a:rPr lang="en-US" sz="900"/>
              <a:t>By Metsavend - Own work, CC BY-SA 4.0, https://commons.wikimedia.org/w/index.php?curid=80239355</a:t>
            </a:r>
            <a:endParaRPr sz="900"/>
          </a:p>
        </p:txBody>
      </p:sp>
      <p:pic>
        <p:nvPicPr>
          <p:cNvPr id="215" name="Google Shape;215;g3248fd4eafb_0_77"/>
          <p:cNvPicPr preferRelativeResize="0"/>
          <p:nvPr/>
        </p:nvPicPr>
        <p:blipFill>
          <a:blip r:embed="rId5">
            <a:alphaModFix/>
          </a:blip>
          <a:stretch>
            <a:fillRect/>
          </a:stretch>
        </p:blipFill>
        <p:spPr>
          <a:xfrm>
            <a:off x="484050" y="4051675"/>
            <a:ext cx="2685900" cy="1342950"/>
          </a:xfrm>
          <a:prstGeom prst="rect">
            <a:avLst/>
          </a:prstGeom>
          <a:noFill/>
          <a:ln>
            <a:noFill/>
          </a:ln>
        </p:spPr>
      </p:pic>
      <p:sp>
        <p:nvSpPr>
          <p:cNvPr id="216" name="Google Shape;216;g3248fd4eafb_0_77"/>
          <p:cNvSpPr txBox="1"/>
          <p:nvPr/>
        </p:nvSpPr>
        <p:spPr>
          <a:xfrm>
            <a:off x="484050" y="5538950"/>
            <a:ext cx="26859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t>The finish line for the Athens Marathon is the Panathenaic Stadium. Photograph: Why Athens							</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2" name="Google Shape;222;p10"/>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0"/>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0"/>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SOME DEFINITIONS &amp; CONCEPTS</a:t>
            </a:r>
            <a:endParaRPr sz="3600" b="0" i="0" u="none" strike="noStrike" cap="none">
              <a:solidFill>
                <a:schemeClr val="dk1"/>
              </a:solidFill>
              <a:latin typeface="Times New Roman"/>
              <a:ea typeface="Times New Roman"/>
              <a:cs typeface="Times New Roman"/>
              <a:sym typeface="Times New Roman"/>
            </a:endParaRPr>
          </a:p>
        </p:txBody>
      </p:sp>
      <p:sp>
        <p:nvSpPr>
          <p:cNvPr id="225" name="Google Shape;225;p10"/>
          <p:cNvSpPr txBox="1"/>
          <p:nvPr/>
        </p:nvSpPr>
        <p:spPr>
          <a:xfrm>
            <a:off x="3538725" y="1501900"/>
            <a:ext cx="7859100" cy="5341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3F3F3F"/>
                </a:solidFill>
                <a:latin typeface="Candara"/>
                <a:ea typeface="Candara"/>
                <a:cs typeface="Candara"/>
                <a:sym typeface="Candara"/>
              </a:rPr>
              <a:t>Turkey:</a:t>
            </a:r>
            <a:endParaRPr/>
          </a:p>
          <a:p>
            <a:pPr marL="0" marR="0" lvl="0" indent="0" algn="just" rtl="0">
              <a:spcBef>
                <a:spcPts val="600"/>
              </a:spcBef>
              <a:spcAft>
                <a:spcPts val="0"/>
              </a:spcAft>
              <a:buNone/>
            </a:pPr>
            <a:r>
              <a:rPr lang="en-US" sz="1800">
                <a:solidFill>
                  <a:srgbClr val="3F3F3F"/>
                </a:solidFill>
                <a:latin typeface="Candara"/>
                <a:ea typeface="Candara"/>
                <a:cs typeface="Candara"/>
                <a:sym typeface="Candara"/>
              </a:rPr>
              <a:t>The Whirling Dervishes ceremonies in Konya, rooted in Sufism, are a spiritual and cultural event that fosters a deep sense of belonging and connection among participants. These ceremonies link people to Turkey’s Islamic heritage, creating a shared communal experience.</a:t>
            </a:r>
            <a:endParaRPr/>
          </a:p>
          <a:p>
            <a:pPr marL="0" marR="0" lvl="0" indent="0" algn="just" rtl="0">
              <a:spcBef>
                <a:spcPts val="600"/>
              </a:spcBef>
              <a:spcAft>
                <a:spcPts val="0"/>
              </a:spcAft>
              <a:buNone/>
            </a:pPr>
            <a:endParaRPr sz="1800" b="1">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a:solidFill>
                  <a:srgbClr val="3F3F3F"/>
                </a:solidFill>
                <a:latin typeface="Candara"/>
                <a:ea typeface="Candara"/>
                <a:cs typeface="Candara"/>
                <a:sym typeface="Candara"/>
              </a:rPr>
              <a:t>Italy:</a:t>
            </a:r>
            <a:endParaRPr/>
          </a:p>
          <a:p>
            <a:pPr marL="0" marR="0" lvl="0" indent="0" algn="just" rtl="0">
              <a:spcBef>
                <a:spcPts val="600"/>
              </a:spcBef>
              <a:spcAft>
                <a:spcPts val="0"/>
              </a:spcAft>
              <a:buNone/>
            </a:pPr>
            <a:r>
              <a:rPr lang="en-US" sz="1800">
                <a:solidFill>
                  <a:srgbClr val="3F3F3F"/>
                </a:solidFill>
                <a:latin typeface="Candara"/>
                <a:ea typeface="Candara"/>
                <a:cs typeface="Candara"/>
                <a:sym typeface="Candara"/>
              </a:rPr>
              <a:t>The Venice Carnival is a centuries-old tradition that continues to bring Venetians and visitors together, celebrating the city’s unique history, art, and identity. Wearing traditional masks and costumes reinforces local pride and creates a sense of unity and belonging.</a:t>
            </a:r>
            <a:endParaRPr/>
          </a:p>
          <a:p>
            <a:pPr marL="0" marR="0" lvl="0" indent="0" algn="just" rtl="0">
              <a:spcBef>
                <a:spcPts val="600"/>
              </a:spcBef>
              <a:spcAft>
                <a:spcPts val="0"/>
              </a:spcAft>
              <a:buNone/>
            </a:pPr>
            <a:endParaRPr sz="1800" b="1">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a:solidFill>
                  <a:srgbClr val="3F3F3F"/>
                </a:solidFill>
                <a:latin typeface="Candara"/>
                <a:ea typeface="Candara"/>
                <a:cs typeface="Candara"/>
                <a:sym typeface="Candara"/>
              </a:rPr>
              <a:t>Lithuania:</a:t>
            </a:r>
            <a:endParaRPr/>
          </a:p>
          <a:p>
            <a:pPr marL="0" marR="0" lvl="0" indent="0" algn="just" rtl="0">
              <a:spcBef>
                <a:spcPts val="600"/>
              </a:spcBef>
              <a:spcAft>
                <a:spcPts val="0"/>
              </a:spcAft>
              <a:buNone/>
            </a:pPr>
            <a:r>
              <a:rPr lang="en-US" sz="1800">
                <a:solidFill>
                  <a:srgbClr val="3F3F3F"/>
                </a:solidFill>
                <a:latin typeface="Candara"/>
                <a:ea typeface="Candara"/>
                <a:cs typeface="Candara"/>
                <a:sym typeface="Candara"/>
              </a:rPr>
              <a:t>The Joninės (St. John’s Day) or Rasos Festival is an ancient midsummer celebration in Lithuania, where communities gather to celebrate with bonfires and folk rituals. This event connects Lithuanians to their pagan roots and strengthens a sense of belonging through shared cultural traditions.</a:t>
            </a:r>
            <a:endParaRPr sz="1800" i="0" u="none" strike="noStrike">
              <a:solidFill>
                <a:srgbClr val="3F3F3F"/>
              </a:solidFill>
              <a:latin typeface="Candara"/>
              <a:ea typeface="Candara"/>
              <a:cs typeface="Candara"/>
              <a:sym typeface="Candara"/>
            </a:endParaRPr>
          </a:p>
        </p:txBody>
      </p:sp>
      <p:sp>
        <p:nvSpPr>
          <p:cNvPr id="226" name="Google Shape;226;p10"/>
          <p:cNvSpPr txBox="1"/>
          <p:nvPr/>
        </p:nvSpPr>
        <p:spPr>
          <a:xfrm>
            <a:off x="484052" y="918849"/>
            <a:ext cx="1117223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3. The Role of Heritage in Building a Sense of Belonging Within Communities – some examples</a:t>
            </a:r>
            <a:endParaRPr sz="2000" b="1">
              <a:solidFill>
                <a:srgbClr val="A99374"/>
              </a:solidFill>
              <a:latin typeface="Candara"/>
              <a:ea typeface="Candara"/>
              <a:cs typeface="Candara"/>
              <a:sym typeface="Candara"/>
            </a:endParaRPr>
          </a:p>
        </p:txBody>
      </p:sp>
      <p:pic>
        <p:nvPicPr>
          <p:cNvPr id="227" name="Google Shape;227;p10"/>
          <p:cNvPicPr preferRelativeResize="0"/>
          <p:nvPr/>
        </p:nvPicPr>
        <p:blipFill>
          <a:blip r:embed="rId4">
            <a:alphaModFix/>
          </a:blip>
          <a:stretch>
            <a:fillRect/>
          </a:stretch>
        </p:blipFill>
        <p:spPr>
          <a:xfrm>
            <a:off x="569650" y="1398325"/>
            <a:ext cx="1694674" cy="1531988"/>
          </a:xfrm>
          <a:prstGeom prst="rect">
            <a:avLst/>
          </a:prstGeom>
          <a:noFill/>
          <a:ln>
            <a:noFill/>
          </a:ln>
        </p:spPr>
      </p:pic>
      <p:sp>
        <p:nvSpPr>
          <p:cNvPr id="228" name="Google Shape;228;p10"/>
          <p:cNvSpPr txBox="1"/>
          <p:nvPr/>
        </p:nvSpPr>
        <p:spPr>
          <a:xfrm>
            <a:off x="569650" y="2971075"/>
            <a:ext cx="1866000" cy="538800"/>
          </a:xfrm>
          <a:prstGeom prst="rect">
            <a:avLst/>
          </a:prstGeom>
          <a:noFill/>
          <a:ln>
            <a:noFill/>
          </a:ln>
        </p:spPr>
        <p:txBody>
          <a:bodyPr spcFirstLastPara="1" wrap="square" lIns="91425" tIns="91425" rIns="91425" bIns="91425" anchor="t" anchorCtr="0">
            <a:spAutoFit/>
          </a:bodyPr>
          <a:lstStyle/>
          <a:p>
            <a:pPr marL="0" lvl="0" indent="0" algn="just" rtl="0">
              <a:spcBef>
                <a:spcPts val="600"/>
              </a:spcBef>
              <a:spcAft>
                <a:spcPts val="0"/>
              </a:spcAft>
              <a:buClr>
                <a:schemeClr val="dk1"/>
              </a:buClr>
              <a:buFont typeface="Arial"/>
              <a:buNone/>
            </a:pPr>
            <a:r>
              <a:rPr lang="en-US">
                <a:solidFill>
                  <a:srgbClr val="3F3F3F"/>
                </a:solidFill>
                <a:latin typeface="Candara"/>
                <a:ea typeface="Candara"/>
                <a:cs typeface="Candara"/>
                <a:sym typeface="Candara"/>
              </a:rPr>
              <a:t>Whirling Dervishes</a:t>
            </a:r>
            <a:endParaRPr sz="800">
              <a:solidFill>
                <a:srgbClr val="3F3F3F"/>
              </a:solidFill>
              <a:latin typeface="Candara"/>
              <a:ea typeface="Candara"/>
              <a:cs typeface="Candara"/>
              <a:sym typeface="Candara"/>
            </a:endParaRPr>
          </a:p>
          <a:p>
            <a:pPr marL="0" lvl="0" indent="0" algn="l" rtl="0">
              <a:spcBef>
                <a:spcPts val="0"/>
              </a:spcBef>
              <a:spcAft>
                <a:spcPts val="0"/>
              </a:spcAft>
              <a:buNone/>
            </a:pPr>
            <a:r>
              <a:rPr lang="en-US" sz="900"/>
              <a:t>AI Generated </a:t>
            </a:r>
            <a:endParaRPr sz="900"/>
          </a:p>
        </p:txBody>
      </p:sp>
      <p:pic>
        <p:nvPicPr>
          <p:cNvPr id="229" name="Google Shape;229;p10"/>
          <p:cNvPicPr preferRelativeResize="0"/>
          <p:nvPr/>
        </p:nvPicPr>
        <p:blipFill>
          <a:blip r:embed="rId5">
            <a:alphaModFix/>
          </a:blip>
          <a:stretch>
            <a:fillRect/>
          </a:stretch>
        </p:blipFill>
        <p:spPr>
          <a:xfrm>
            <a:off x="569662" y="3550650"/>
            <a:ext cx="1865999" cy="1243689"/>
          </a:xfrm>
          <a:prstGeom prst="rect">
            <a:avLst/>
          </a:prstGeom>
          <a:noFill/>
          <a:ln>
            <a:noFill/>
          </a:ln>
        </p:spPr>
      </p:pic>
      <p:sp>
        <p:nvSpPr>
          <p:cNvPr id="230" name="Google Shape;230;p10"/>
          <p:cNvSpPr txBox="1"/>
          <p:nvPr/>
        </p:nvSpPr>
        <p:spPr>
          <a:xfrm>
            <a:off x="569650" y="4828263"/>
            <a:ext cx="2781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3F3F3F"/>
                </a:solidFill>
                <a:latin typeface="Candara"/>
                <a:ea typeface="Candara"/>
                <a:cs typeface="Candara"/>
                <a:sym typeface="Candara"/>
              </a:rPr>
              <a:t>Venice Carnival</a:t>
            </a:r>
            <a:endParaRPr>
              <a:solidFill>
                <a:srgbClr val="3F3F3F"/>
              </a:solidFill>
              <a:latin typeface="Candara"/>
              <a:ea typeface="Candara"/>
              <a:cs typeface="Candara"/>
              <a:sym typeface="Candara"/>
            </a:endParaRPr>
          </a:p>
          <a:p>
            <a:pPr marL="0" lvl="0" indent="0" algn="l" rtl="0">
              <a:spcBef>
                <a:spcPts val="0"/>
              </a:spcBef>
              <a:spcAft>
                <a:spcPts val="0"/>
              </a:spcAft>
              <a:buNone/>
            </a:pPr>
            <a:r>
              <a:rPr lang="en-US" sz="900"/>
              <a:t>By Frank Kovalchek from Anchorage,  CC BY 2.0, </a:t>
            </a:r>
            <a:r>
              <a:rPr lang="en-US" sz="900" u="sng">
                <a:solidFill>
                  <a:schemeClr val="hlink"/>
                </a:solidFill>
                <a:hlinkClick r:id="rId6"/>
              </a:rPr>
              <a:t>https://commons.wikimedia.org/w/index.php?curid=13290679</a:t>
            </a:r>
            <a:r>
              <a:rPr lang="en-US" sz="900"/>
              <a:t> </a:t>
            </a:r>
            <a:endParaRPr sz="900"/>
          </a:p>
        </p:txBody>
      </p:sp>
      <p:pic>
        <p:nvPicPr>
          <p:cNvPr id="231" name="Google Shape;231;p10"/>
          <p:cNvPicPr preferRelativeResize="0"/>
          <p:nvPr/>
        </p:nvPicPr>
        <p:blipFill>
          <a:blip r:embed="rId7">
            <a:alphaModFix/>
          </a:blip>
          <a:stretch>
            <a:fillRect/>
          </a:stretch>
        </p:blipFill>
        <p:spPr>
          <a:xfrm>
            <a:off x="645850" y="5598499"/>
            <a:ext cx="1694675" cy="1130328"/>
          </a:xfrm>
          <a:prstGeom prst="rect">
            <a:avLst/>
          </a:prstGeom>
          <a:noFill/>
          <a:ln>
            <a:noFill/>
          </a:ln>
        </p:spPr>
      </p:pic>
      <p:sp>
        <p:nvSpPr>
          <p:cNvPr id="232" name="Google Shape;232;p10"/>
          <p:cNvSpPr txBox="1"/>
          <p:nvPr/>
        </p:nvSpPr>
        <p:spPr>
          <a:xfrm>
            <a:off x="2340525" y="6289000"/>
            <a:ext cx="1198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t>By Unknown author - C0, </a:t>
            </a:r>
            <a:r>
              <a:rPr lang="en-US" sz="800" u="sng">
                <a:solidFill>
                  <a:schemeClr val="hlink"/>
                </a:solidFill>
                <a:hlinkClick r:id="rId8"/>
              </a:rPr>
              <a:t>https://commons.wikimedia.org/w/index.php?curid=91511482</a:t>
            </a:r>
            <a:r>
              <a:rPr lang="en-US" sz="800"/>
              <a:t> </a:t>
            </a: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8" name="Google Shape;238;p11"/>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11"/>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Best practice on sense of belonging</a:t>
            </a:r>
            <a:endParaRPr sz="3600" b="0" i="0" u="none" strike="noStrike" cap="none">
              <a:solidFill>
                <a:schemeClr val="dk1"/>
              </a:solidFill>
              <a:latin typeface="Times New Roman"/>
              <a:ea typeface="Times New Roman"/>
              <a:cs typeface="Times New Roman"/>
              <a:sym typeface="Times New Roman"/>
            </a:endParaRPr>
          </a:p>
        </p:txBody>
      </p:sp>
      <p:sp>
        <p:nvSpPr>
          <p:cNvPr id="241" name="Google Shape;241;p11"/>
          <p:cNvSpPr txBox="1"/>
          <p:nvPr/>
        </p:nvSpPr>
        <p:spPr>
          <a:xfrm>
            <a:off x="3508248" y="1697125"/>
            <a:ext cx="7646700" cy="4402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3F3F3F"/>
                </a:solidFill>
                <a:latin typeface="Candara"/>
                <a:ea typeface="Candara"/>
                <a:cs typeface="Candara"/>
                <a:sym typeface="Candara"/>
              </a:rPr>
              <a:t>The Ommegang Festival in Brussels is a centuries-old celebration that dates back to the 14th century, initially held to honor a religious procession. Today, it has evolved into a vibrant reenactment of medieval traditions, featuring historical costumes, parades, and performances in Brussels' Grand Place, a UNESCO World Heritage Site. </a:t>
            </a:r>
            <a:endParaRPr sz="1800">
              <a:solidFill>
                <a:srgbClr val="3F3F3F"/>
              </a:solidFill>
              <a:latin typeface="Candara"/>
              <a:ea typeface="Candara"/>
              <a:cs typeface="Candara"/>
              <a:sym typeface="Candara"/>
            </a:endParaRPr>
          </a:p>
          <a:p>
            <a:pPr marL="0" marR="0" lvl="0" indent="0" algn="l" rtl="0">
              <a:spcBef>
                <a:spcPts val="600"/>
              </a:spcBef>
              <a:spcAft>
                <a:spcPts val="0"/>
              </a:spcAft>
              <a:buNone/>
            </a:pPr>
            <a:r>
              <a:rPr lang="en-US" sz="1800">
                <a:solidFill>
                  <a:srgbClr val="3F3F3F"/>
                </a:solidFill>
                <a:latin typeface="Candara"/>
                <a:ea typeface="Candara"/>
                <a:cs typeface="Candara"/>
                <a:sym typeface="Candara"/>
              </a:rPr>
              <a:t>This festival symbolizes Belgium's rich historical identity and fosters a shared sense of belonging among its participants. </a:t>
            </a:r>
            <a:endParaRPr sz="1800">
              <a:solidFill>
                <a:srgbClr val="3F3F3F"/>
              </a:solidFill>
              <a:latin typeface="Candara"/>
              <a:ea typeface="Candara"/>
              <a:cs typeface="Candara"/>
              <a:sym typeface="Candara"/>
            </a:endParaRPr>
          </a:p>
          <a:p>
            <a:pPr marL="0" marR="0" lvl="0" indent="0" algn="l" rtl="0">
              <a:spcBef>
                <a:spcPts val="600"/>
              </a:spcBef>
              <a:spcAft>
                <a:spcPts val="0"/>
              </a:spcAft>
              <a:buNone/>
            </a:pPr>
            <a:r>
              <a:rPr lang="en-US" sz="1800">
                <a:solidFill>
                  <a:srgbClr val="3F3F3F"/>
                </a:solidFill>
                <a:latin typeface="Candara"/>
                <a:ea typeface="Candara"/>
                <a:cs typeface="Candara"/>
                <a:sym typeface="Candara"/>
              </a:rPr>
              <a:t>The Ommegang also reflects Belgium’s multicultural fabric, bridging its linguistic divide (Dutch, French, and German) by celebrating a common heritage. This public event offers an opportunity to explore how historical traditions shape modern Belgian identity, bringing together communities from different regions and backgrounds. It underscores the importance of festivals and heritage in creating unity, pride, and continuity in national identity formation, especially in a country characterized by linguistic and cultural diversity like Belgium.</a:t>
            </a:r>
            <a:endParaRPr sz="1800" i="0" u="none" strike="noStrike">
              <a:solidFill>
                <a:srgbClr val="3F3F3F"/>
              </a:solidFill>
              <a:latin typeface="Candara"/>
              <a:ea typeface="Candara"/>
              <a:cs typeface="Candara"/>
              <a:sym typeface="Candara"/>
            </a:endParaRPr>
          </a:p>
        </p:txBody>
      </p:sp>
      <p:sp>
        <p:nvSpPr>
          <p:cNvPr id="242" name="Google Shape;242;p11"/>
          <p:cNvSpPr txBox="1"/>
          <p:nvPr/>
        </p:nvSpPr>
        <p:spPr>
          <a:xfrm>
            <a:off x="484053" y="1052961"/>
            <a:ext cx="6098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The Ommegang Festival in Brussels</a:t>
            </a:r>
            <a:endParaRPr sz="2000" b="1">
              <a:solidFill>
                <a:srgbClr val="A99374"/>
              </a:solidFill>
              <a:latin typeface="Candara"/>
              <a:ea typeface="Candara"/>
              <a:cs typeface="Candara"/>
              <a:sym typeface="Candara"/>
            </a:endParaRPr>
          </a:p>
        </p:txBody>
      </p:sp>
      <p:pic>
        <p:nvPicPr>
          <p:cNvPr id="243" name="Google Shape;243;p11"/>
          <p:cNvPicPr preferRelativeResize="0"/>
          <p:nvPr/>
        </p:nvPicPr>
        <p:blipFill>
          <a:blip r:embed="rId4">
            <a:alphaModFix/>
          </a:blip>
          <a:stretch>
            <a:fillRect/>
          </a:stretch>
        </p:blipFill>
        <p:spPr>
          <a:xfrm>
            <a:off x="152400" y="1605471"/>
            <a:ext cx="3203447" cy="2106882"/>
          </a:xfrm>
          <a:prstGeom prst="rect">
            <a:avLst/>
          </a:prstGeom>
          <a:noFill/>
          <a:ln>
            <a:noFill/>
          </a:ln>
          <a:effectLst>
            <a:outerShdw blurRad="57150" dist="19050" dir="5400000" algn="bl" rotWithShape="0">
              <a:srgbClr val="000000">
                <a:alpha val="50000"/>
              </a:srgbClr>
            </a:outerShdw>
          </a:effectLst>
        </p:spPr>
      </p:pic>
      <p:sp>
        <p:nvSpPr>
          <p:cNvPr id="244" name="Google Shape;244;p11"/>
          <p:cNvSpPr txBox="1"/>
          <p:nvPr/>
        </p:nvSpPr>
        <p:spPr>
          <a:xfrm>
            <a:off x="360475" y="3926125"/>
            <a:ext cx="2403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t>Source, Free image, </a:t>
            </a:r>
            <a:r>
              <a:rPr lang="en-US" sz="800" u="sng">
                <a:solidFill>
                  <a:schemeClr val="hlink"/>
                </a:solidFill>
                <a:hlinkClick r:id="rId5"/>
              </a:rPr>
              <a:t>https://www.brussels.be/ommegang</a:t>
            </a:r>
            <a:r>
              <a:rPr lang="en-US" sz="800"/>
              <a:t>  </a:t>
            </a:r>
            <a:endParaRPr sz="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50" name="Google Shape;250;p12"/>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2"/>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Best practice on sense of belonging</a:t>
            </a:r>
            <a:endParaRPr sz="3600" b="0" i="0" u="none" strike="noStrike" cap="none">
              <a:solidFill>
                <a:schemeClr val="dk1"/>
              </a:solidFill>
              <a:latin typeface="Times New Roman"/>
              <a:ea typeface="Times New Roman"/>
              <a:cs typeface="Times New Roman"/>
              <a:sym typeface="Times New Roman"/>
            </a:endParaRPr>
          </a:p>
        </p:txBody>
      </p:sp>
      <p:sp>
        <p:nvSpPr>
          <p:cNvPr id="253" name="Google Shape;253;p12"/>
          <p:cNvSpPr txBox="1"/>
          <p:nvPr/>
        </p:nvSpPr>
        <p:spPr>
          <a:xfrm>
            <a:off x="484053" y="1521090"/>
            <a:ext cx="11246129" cy="53091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3F3F3F"/>
                </a:solidFill>
                <a:latin typeface="Candara"/>
                <a:ea typeface="Candara"/>
                <a:cs typeface="Candara"/>
                <a:sym typeface="Candara"/>
              </a:rPr>
              <a:t>The Ommegang Festival in Brussels serves as a powerful tool for enhancing community identity and engagement in several key ways, especially in the context of Belgium's linguistic and cultural diversity.</a:t>
            </a:r>
            <a:endParaRPr/>
          </a:p>
          <a:p>
            <a:pPr marL="342900" marR="0" lvl="0" indent="-342900" algn="l" rtl="0">
              <a:spcBef>
                <a:spcPts val="600"/>
              </a:spcBef>
              <a:spcAft>
                <a:spcPts val="0"/>
              </a:spcAft>
              <a:buClr>
                <a:srgbClr val="3F3F3F"/>
              </a:buClr>
              <a:buSzPts val="1800"/>
              <a:buFont typeface="Candara"/>
              <a:buAutoNum type="arabicPeriod"/>
            </a:pPr>
            <a:r>
              <a:rPr lang="en-US" sz="1800" b="1">
                <a:solidFill>
                  <a:srgbClr val="3F3F3F"/>
                </a:solidFill>
                <a:latin typeface="Candara"/>
                <a:ea typeface="Candara"/>
                <a:cs typeface="Candara"/>
                <a:sym typeface="Candara"/>
              </a:rPr>
              <a:t>Celebration of shared heritage: </a:t>
            </a:r>
            <a:r>
              <a:rPr lang="en-US" sz="1800">
                <a:solidFill>
                  <a:srgbClr val="3F3F3F"/>
                </a:solidFill>
                <a:latin typeface="Candara"/>
                <a:ea typeface="Candara"/>
                <a:cs typeface="Candara"/>
                <a:sym typeface="Candara"/>
              </a:rPr>
              <a:t>The Ommegang Festival draws from a rich historical tradition that dates back to the 14th century. This shared historical narrative provides Belgians with a common cultural anchor, allowing people from different linguistic and regional backgrounds to connect through a collective memory. It strengthens the sense of belonging to a national heritage that transcends regional divisions.</a:t>
            </a:r>
            <a:endParaRPr/>
          </a:p>
          <a:p>
            <a:pPr marL="342900" marR="0" lvl="0" indent="-342900" algn="l" rtl="0">
              <a:spcBef>
                <a:spcPts val="600"/>
              </a:spcBef>
              <a:spcAft>
                <a:spcPts val="0"/>
              </a:spcAft>
              <a:buClr>
                <a:srgbClr val="3F3F3F"/>
              </a:buClr>
              <a:buSzPts val="1800"/>
              <a:buFont typeface="Candara"/>
              <a:buAutoNum type="arabicPeriod"/>
            </a:pPr>
            <a:r>
              <a:rPr lang="en-US" sz="1800" b="1">
                <a:solidFill>
                  <a:srgbClr val="3F3F3F"/>
                </a:solidFill>
                <a:latin typeface="Candara"/>
                <a:ea typeface="Candara"/>
                <a:cs typeface="Candara"/>
                <a:sym typeface="Candara"/>
              </a:rPr>
              <a:t>Multicultural integration: </a:t>
            </a:r>
            <a:r>
              <a:rPr lang="en-US" sz="1800">
                <a:solidFill>
                  <a:srgbClr val="3F3F3F"/>
                </a:solidFill>
                <a:latin typeface="Candara"/>
                <a:ea typeface="Candara"/>
                <a:cs typeface="Candara"/>
                <a:sym typeface="Candara"/>
              </a:rPr>
              <a:t>Belgium is characterized by its complex linguistic landscape, with Dutch, French, and German as official languages. The Ommegang Festival, celebrated in the iconic Grand Place of Brussels, transcends these linguistic boundaries by focusing on Belgium's historical identity, which is a unifying element for all Belgians. The festival’s inclusive approach brings together people from different regions, encouraging interaction, mutual understanding, and a shared appreciation for Belgium's cultural diversity. This helps foster a sense of unity in a country where linguistic and cultural divisions can sometimes lead to political tensions.</a:t>
            </a:r>
            <a:endParaRPr/>
          </a:p>
          <a:p>
            <a:pPr marL="342900" marR="0" lvl="0" indent="-342900" algn="l" rtl="0">
              <a:spcBef>
                <a:spcPts val="600"/>
              </a:spcBef>
              <a:spcAft>
                <a:spcPts val="0"/>
              </a:spcAft>
              <a:buClr>
                <a:srgbClr val="3F3F3F"/>
              </a:buClr>
              <a:buSzPts val="1800"/>
              <a:buFont typeface="Candara"/>
              <a:buAutoNum type="arabicPeriod"/>
            </a:pPr>
            <a:r>
              <a:rPr lang="en-US" sz="1800" b="1">
                <a:solidFill>
                  <a:srgbClr val="3F3F3F"/>
                </a:solidFill>
                <a:latin typeface="Candara"/>
                <a:ea typeface="Candara"/>
                <a:cs typeface="Candara"/>
                <a:sym typeface="Candara"/>
              </a:rPr>
              <a:t>Public participation and engagement: </a:t>
            </a:r>
            <a:r>
              <a:rPr lang="en-US" sz="1800">
                <a:solidFill>
                  <a:srgbClr val="3F3F3F"/>
                </a:solidFill>
                <a:latin typeface="Candara"/>
                <a:ea typeface="Candara"/>
                <a:cs typeface="Candara"/>
                <a:sym typeface="Candara"/>
              </a:rPr>
              <a:t>The Ommegang Festival is not just a spectacle for tourists; it actively involves local communities through performances, parades, and public celebrations. The participants in historical reenactments often come from different Belgian regions, reflecting the country’s multicultural fabric. By engaging the public in the festival—whether as performers, organizers, or spectators—the event strengthens communal bonds. This active participation in shared traditions nurtures civic pride and reinforces a collective sense of identity.</a:t>
            </a:r>
            <a:endParaRPr/>
          </a:p>
        </p:txBody>
      </p:sp>
      <p:sp>
        <p:nvSpPr>
          <p:cNvPr id="254" name="Google Shape;254;p12"/>
          <p:cNvSpPr txBox="1"/>
          <p:nvPr/>
        </p:nvSpPr>
        <p:spPr>
          <a:xfrm>
            <a:off x="484053" y="1052961"/>
            <a:ext cx="1113529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How does The Ommegang Festival in Brussels enhance community identity and engagement</a:t>
            </a:r>
            <a:endParaRPr sz="2000" b="1">
              <a:solidFill>
                <a:srgbClr val="A99374"/>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60" name="Google Shape;260;p13"/>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3"/>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3"/>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Best practice on sense of belonging</a:t>
            </a:r>
            <a:endParaRPr sz="3600" b="0" i="0" u="none" strike="noStrike" cap="none">
              <a:solidFill>
                <a:schemeClr val="dk1"/>
              </a:solidFill>
              <a:latin typeface="Times New Roman"/>
              <a:ea typeface="Times New Roman"/>
              <a:cs typeface="Times New Roman"/>
              <a:sym typeface="Times New Roman"/>
            </a:endParaRPr>
          </a:p>
        </p:txBody>
      </p:sp>
      <p:sp>
        <p:nvSpPr>
          <p:cNvPr id="263" name="Google Shape;263;p13"/>
          <p:cNvSpPr txBox="1"/>
          <p:nvPr/>
        </p:nvSpPr>
        <p:spPr>
          <a:xfrm>
            <a:off x="484053" y="1521089"/>
            <a:ext cx="11476655"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3F3F3F"/>
                </a:solidFill>
                <a:latin typeface="Candara"/>
                <a:ea typeface="Candara"/>
                <a:cs typeface="Candara"/>
                <a:sym typeface="Candara"/>
              </a:rPr>
              <a:t>4. Symbol of continuity and national pride: </a:t>
            </a:r>
            <a:r>
              <a:rPr lang="en-US" sz="1800">
                <a:solidFill>
                  <a:srgbClr val="3F3F3F"/>
                </a:solidFill>
                <a:latin typeface="Candara"/>
                <a:ea typeface="Candara"/>
                <a:cs typeface="Candara"/>
                <a:sym typeface="Candara"/>
              </a:rPr>
              <a:t>The festival acts as a living symbol of continuity, linking the past to the present. It highlights the importance of preserving traditions and passing them on to future generations. This helps maintain a sense of continuity in Belgium’s national identity, despite modern changes and challenges. In doing so, the Ommegang promotes national pride and solidarity, offering a space where historical awareness intersects with contemporary Belgian identity.</a:t>
            </a:r>
            <a:endParaRPr/>
          </a:p>
          <a:p>
            <a:pPr marL="0" marR="0" lvl="0" indent="0" algn="l" rtl="0">
              <a:spcBef>
                <a:spcPts val="600"/>
              </a:spcBef>
              <a:spcAft>
                <a:spcPts val="0"/>
              </a:spcAft>
              <a:buNone/>
            </a:pPr>
            <a:r>
              <a:rPr lang="en-US" sz="1800" b="1">
                <a:solidFill>
                  <a:srgbClr val="3F3F3F"/>
                </a:solidFill>
                <a:latin typeface="Candara"/>
                <a:ea typeface="Candara"/>
                <a:cs typeface="Candara"/>
                <a:sym typeface="Candara"/>
              </a:rPr>
              <a:t>5. Representation of diverse origins: </a:t>
            </a:r>
            <a:r>
              <a:rPr lang="en-US" sz="1800">
                <a:solidFill>
                  <a:srgbClr val="3F3F3F"/>
                </a:solidFill>
                <a:latin typeface="Candara"/>
                <a:ea typeface="Candara"/>
                <a:cs typeface="Candara"/>
                <a:sym typeface="Candara"/>
              </a:rPr>
              <a:t>Over time, the Ommegang has expanded to reflect the cultural plurality of Belgium and Brussels, which is a melting pot of different ethnicities and nationalities. Brussels itself is one of the most cosmopolitan cities in Europe, The Ommegang has modernized over the years to ensure that it remains relevant to contemporary Belgian society, which is increasingly diverse. Although the festival preserves its medieval roots, there is a conscious effort to present it in a way that resonates with modern values of inclusion, tolerance, and multiculturalism.</a:t>
            </a:r>
            <a:endParaRPr/>
          </a:p>
          <a:p>
            <a:pPr marL="0" marR="0" lvl="0" indent="0" algn="l" rtl="0">
              <a:spcBef>
                <a:spcPts val="600"/>
              </a:spcBef>
              <a:spcAft>
                <a:spcPts val="0"/>
              </a:spcAft>
              <a:buNone/>
            </a:pPr>
            <a:r>
              <a:rPr lang="en-US" sz="1800" b="1">
                <a:solidFill>
                  <a:srgbClr val="3F3F3F"/>
                </a:solidFill>
                <a:latin typeface="Candara"/>
                <a:ea typeface="Candara"/>
                <a:cs typeface="Candara"/>
                <a:sym typeface="Candara"/>
              </a:rPr>
              <a:t>6. Cultural tourism and international visibility: </a:t>
            </a:r>
            <a:r>
              <a:rPr lang="en-US" sz="1800">
                <a:solidFill>
                  <a:srgbClr val="3F3F3F"/>
                </a:solidFill>
                <a:latin typeface="Candara"/>
                <a:ea typeface="Candara"/>
                <a:cs typeface="Candara"/>
                <a:sym typeface="Candara"/>
              </a:rPr>
              <a:t>Beyond local engagement, the Ommegang Festival attracts international tourists, showcasing Belgium’s heritage on a global stage. This boosts cultural tourism and strengthens Brussels’ position as a key European cultural capital. International visibility enhances the pride of locals in their unique traditions and fosters a greater sense of belonging to a globally recognized cultural and historical legacy.</a:t>
            </a:r>
            <a:endParaRPr sz="1800" i="0" u="none" strike="noStrike">
              <a:solidFill>
                <a:srgbClr val="3F3F3F"/>
              </a:solidFill>
              <a:latin typeface="Candara"/>
              <a:ea typeface="Candara"/>
              <a:cs typeface="Candara"/>
              <a:sym typeface="Candara"/>
            </a:endParaRPr>
          </a:p>
        </p:txBody>
      </p:sp>
      <p:sp>
        <p:nvSpPr>
          <p:cNvPr id="264" name="Google Shape;264;p13"/>
          <p:cNvSpPr txBox="1"/>
          <p:nvPr/>
        </p:nvSpPr>
        <p:spPr>
          <a:xfrm>
            <a:off x="484053" y="1052961"/>
            <a:ext cx="1113529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How does The Ommegang Festival in Brussels enhance community identity and engagement</a:t>
            </a:r>
            <a:endParaRPr sz="2000" b="1">
              <a:solidFill>
                <a:srgbClr val="A99374"/>
              </a:solidFill>
              <a:latin typeface="Candara"/>
              <a:ea typeface="Candara"/>
              <a:cs typeface="Candara"/>
              <a:sym typeface="Canda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05509" y="2170584"/>
            <a:ext cx="12192000"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r>
              <a:rPr lang="en-US" sz="4000" b="1" i="0" u="none" strike="noStrike" cap="none" dirty="0">
                <a:solidFill>
                  <a:srgbClr val="FFFFFF"/>
                </a:solidFill>
                <a:latin typeface="Candara"/>
                <a:ea typeface="Candara"/>
                <a:cs typeface="Candara"/>
                <a:sym typeface="Candara"/>
              </a:rPr>
              <a:t>LESSON 1: Heritage and Identity</a:t>
            </a:r>
            <a:endParaRPr sz="4000" b="0" i="0" u="none" strike="noStrike" cap="none" dirty="0">
              <a:solidFill>
                <a:schemeClr val="dk1"/>
              </a:solidFill>
              <a:latin typeface="Times New Roman"/>
              <a:ea typeface="Times New Roman"/>
              <a:cs typeface="Times New Roman"/>
              <a:sym typeface="Times New Roman"/>
            </a:endParaRPr>
          </a:p>
        </p:txBody>
      </p:sp>
      <p:pic>
        <p:nvPicPr>
          <p:cNvPr id="96" name="Google Shape;96;p2"/>
          <p:cNvPicPr preferRelativeResize="0"/>
          <p:nvPr/>
        </p:nvPicPr>
        <p:blipFill>
          <a:blip r:embed="rId4">
            <a:alphaModFix/>
          </a:blip>
          <a:stretch>
            <a:fillRect/>
          </a:stretch>
        </p:blipFill>
        <p:spPr>
          <a:xfrm>
            <a:off x="4569474" y="4238332"/>
            <a:ext cx="3366868" cy="2104293"/>
          </a:xfrm>
          <a:prstGeom prst="rect">
            <a:avLst/>
          </a:prstGeom>
          <a:noFill/>
          <a:ln>
            <a:noFill/>
          </a:ln>
        </p:spPr>
      </p:pic>
      <p:sp>
        <p:nvSpPr>
          <p:cNvPr id="97" name="Google Shape;97;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Source: freshidea/AdobeStock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SOME DEFINITIONS &amp; CONCEPTS (1/3)</a:t>
            </a:r>
            <a:endParaRPr sz="3600" b="0" i="0" u="none" strike="noStrike" cap="none">
              <a:solidFill>
                <a:schemeClr val="dk1"/>
              </a:solidFill>
              <a:latin typeface="Times New Roman"/>
              <a:ea typeface="Times New Roman"/>
              <a:cs typeface="Times New Roman"/>
              <a:sym typeface="Times New Roman"/>
            </a:endParaRPr>
          </a:p>
        </p:txBody>
      </p:sp>
      <p:sp>
        <p:nvSpPr>
          <p:cNvPr id="106" name="Google Shape;106;p3"/>
          <p:cNvSpPr txBox="1"/>
          <p:nvPr/>
        </p:nvSpPr>
        <p:spPr>
          <a:xfrm>
            <a:off x="606550" y="1501900"/>
            <a:ext cx="8003100" cy="3924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none" strike="noStrike" cap="none">
                <a:solidFill>
                  <a:srgbClr val="3F3F3F"/>
                </a:solidFill>
                <a:latin typeface="Candara"/>
                <a:ea typeface="Candara"/>
                <a:cs typeface="Candara"/>
                <a:sym typeface="Candara"/>
              </a:rPr>
              <a:t>Cultural heritage refers to the tangible and intangible aspects of human life passed down through generations, such as monuments, artifacts, languages, traditions, and rituals. It embodies a society’s historical, artistic, and cultural identity. </a:t>
            </a:r>
            <a:endParaRPr sz="1800" b="0" i="0" u="none" strike="noStrike" cap="none">
              <a:solidFill>
                <a:srgbClr val="3F3F3F"/>
              </a:solidFill>
              <a:latin typeface="Candara"/>
              <a:ea typeface="Candara"/>
              <a:cs typeface="Candara"/>
              <a:sym typeface="Candara"/>
            </a:endParaRPr>
          </a:p>
          <a:p>
            <a:pPr marL="0" marR="0" lvl="0" indent="0" algn="just" rtl="0">
              <a:spcBef>
                <a:spcPts val="0"/>
              </a:spcBef>
              <a:spcAft>
                <a:spcPts val="0"/>
              </a:spcAft>
              <a:buNone/>
            </a:pPr>
            <a:endParaRPr sz="180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0" i="0" u="none" strike="noStrike" cap="none">
                <a:solidFill>
                  <a:srgbClr val="3F3F3F"/>
                </a:solidFill>
                <a:latin typeface="Candara"/>
                <a:ea typeface="Candara"/>
                <a:cs typeface="Candara"/>
                <a:sym typeface="Candara"/>
              </a:rPr>
              <a:t>Natural heritage, on the other hand, includes significant natural landscapes, ecosystems, and biodiversity that are protected for their ecological, aesthetic, or scientific value. </a:t>
            </a:r>
            <a:endParaRPr sz="1800" b="0" i="0" u="none" strike="noStrike" cap="none">
              <a:solidFill>
                <a:srgbClr val="3F3F3F"/>
              </a:solidFill>
              <a:latin typeface="Candara"/>
              <a:ea typeface="Candara"/>
              <a:cs typeface="Candara"/>
              <a:sym typeface="Candara"/>
            </a:endParaRPr>
          </a:p>
          <a:p>
            <a:pPr marL="0" marR="0" lvl="0" indent="0" algn="just" rtl="0">
              <a:spcBef>
                <a:spcPts val="600"/>
              </a:spcBef>
              <a:spcAft>
                <a:spcPts val="0"/>
              </a:spcAft>
              <a:buNone/>
            </a:pPr>
            <a:endParaRPr sz="180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0" i="0" u="none" strike="noStrike" cap="none">
                <a:solidFill>
                  <a:srgbClr val="3F3F3F"/>
                </a:solidFill>
                <a:latin typeface="Candara"/>
                <a:ea typeface="Candara"/>
                <a:cs typeface="Candara"/>
                <a:sym typeface="Candara"/>
              </a:rPr>
              <a:t>UNESCO recognizes both cultural and natural heritage as vital to humanity’s shared history. Together, they reflect the interactions between human societies and the natural environment, forming a foundation for cultural continuity, environmental conservation, and sustainable development.</a:t>
            </a:r>
            <a:endParaRPr sz="1800" b="0" i="0" u="none" strike="noStrike" cap="none">
              <a:solidFill>
                <a:srgbClr val="3F3F3F"/>
              </a:solidFill>
              <a:latin typeface="Candara"/>
              <a:ea typeface="Candara"/>
              <a:cs typeface="Candara"/>
              <a:sym typeface="Candara"/>
            </a:endParaRPr>
          </a:p>
        </p:txBody>
      </p:sp>
      <p:sp>
        <p:nvSpPr>
          <p:cNvPr id="107" name="Google Shape;107;p3"/>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A99374"/>
                </a:solidFill>
                <a:latin typeface="Candara"/>
                <a:ea typeface="Candara"/>
                <a:cs typeface="Candara"/>
                <a:sym typeface="Candara"/>
              </a:rPr>
              <a:t>1. Definition of Cultural and Natural Heritage</a:t>
            </a:r>
            <a:endParaRPr sz="2000" b="1">
              <a:solidFill>
                <a:srgbClr val="A99374"/>
              </a:solidFill>
              <a:latin typeface="Candara"/>
              <a:ea typeface="Candara"/>
              <a:cs typeface="Candara"/>
              <a:sym typeface="Candara"/>
            </a:endParaRPr>
          </a:p>
        </p:txBody>
      </p:sp>
      <p:pic>
        <p:nvPicPr>
          <p:cNvPr id="108" name="Google Shape;108;p3"/>
          <p:cNvPicPr preferRelativeResize="0"/>
          <p:nvPr/>
        </p:nvPicPr>
        <p:blipFill>
          <a:blip r:embed="rId4">
            <a:alphaModFix/>
          </a:blip>
          <a:stretch>
            <a:fillRect/>
          </a:stretch>
        </p:blipFill>
        <p:spPr>
          <a:xfrm>
            <a:off x="8762050" y="888318"/>
            <a:ext cx="3277548" cy="1872427"/>
          </a:xfrm>
          <a:prstGeom prst="rect">
            <a:avLst/>
          </a:prstGeom>
          <a:noFill/>
          <a:ln>
            <a:noFill/>
          </a:ln>
          <a:effectLst>
            <a:outerShdw blurRad="57150" dist="19050" dir="5400000" algn="bl" rotWithShape="0">
              <a:srgbClr val="000000">
                <a:alpha val="50000"/>
              </a:srgbClr>
            </a:outerShdw>
          </a:effectLst>
        </p:spPr>
      </p:pic>
      <p:sp>
        <p:nvSpPr>
          <p:cNvPr id="109" name="Google Shape;109;p3"/>
          <p:cNvSpPr txBox="1"/>
          <p:nvPr/>
        </p:nvSpPr>
        <p:spPr>
          <a:xfrm>
            <a:off x="8900825" y="2913150"/>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t>Source: </a:t>
            </a:r>
            <a:r>
              <a:rPr lang="en-US" sz="800" u="sng">
                <a:solidFill>
                  <a:schemeClr val="hlink"/>
                </a:solidFill>
                <a:hlinkClick r:id="rId5"/>
              </a:rPr>
              <a:t>https://www.freepik.com/free-ai-image/young-women-traditional-clothing-parade-outdoors-generated-by-ai_42431165.htm#fromView=search&amp;page=1&amp;position=20&amp;uuid=ba464ac0-e44f-4baf-8e1c-390ae766ac3f</a:t>
            </a:r>
            <a:r>
              <a:rPr lang="en-US" sz="800"/>
              <a:t> </a:t>
            </a:r>
            <a:endParaRPr sz="800"/>
          </a:p>
          <a:p>
            <a:pPr marL="0" lvl="0" indent="0" algn="l" rtl="0">
              <a:spcBef>
                <a:spcPts val="0"/>
              </a:spcBef>
              <a:spcAft>
                <a:spcPts val="0"/>
              </a:spcAft>
              <a:buNone/>
            </a:pPr>
            <a:r>
              <a:rPr lang="en-US" sz="800"/>
              <a:t>AI Generated</a:t>
            </a:r>
            <a:endParaRPr sz="800"/>
          </a:p>
        </p:txBody>
      </p:sp>
      <p:pic>
        <p:nvPicPr>
          <p:cNvPr id="110" name="Google Shape;110;p3"/>
          <p:cNvPicPr preferRelativeResize="0"/>
          <p:nvPr/>
        </p:nvPicPr>
        <p:blipFill>
          <a:blip r:embed="rId6">
            <a:alphaModFix/>
          </a:blip>
          <a:stretch>
            <a:fillRect/>
          </a:stretch>
        </p:blipFill>
        <p:spPr>
          <a:xfrm>
            <a:off x="8762050" y="3988950"/>
            <a:ext cx="3277550" cy="2163183"/>
          </a:xfrm>
          <a:prstGeom prst="rect">
            <a:avLst/>
          </a:prstGeom>
          <a:noFill/>
          <a:ln>
            <a:noFill/>
          </a:ln>
        </p:spPr>
      </p:pic>
      <p:sp>
        <p:nvSpPr>
          <p:cNvPr id="111" name="Google Shape;111;p3"/>
          <p:cNvSpPr txBox="1"/>
          <p:nvPr/>
        </p:nvSpPr>
        <p:spPr>
          <a:xfrm>
            <a:off x="8822875" y="6228475"/>
            <a:ext cx="3000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100"/>
              <a:t>Source, free image: </a:t>
            </a:r>
            <a:r>
              <a:rPr lang="en-US" sz="1100" u="sng">
                <a:solidFill>
                  <a:schemeClr val="hlink"/>
                </a:solidFill>
                <a:hlinkClick r:id="rId7"/>
              </a:rPr>
              <a:t>https</a:t>
            </a:r>
            <a:r>
              <a:rPr lang="en-US" sz="500" u="sng">
                <a:solidFill>
                  <a:schemeClr val="hlink"/>
                </a:solidFill>
                <a:hlinkClick r:id="rId7"/>
              </a:rPr>
              <a:t>://</a:t>
            </a:r>
            <a:r>
              <a:rPr lang="en-US" sz="1100" u="sng">
                <a:solidFill>
                  <a:schemeClr val="hlink"/>
                </a:solidFill>
                <a:hlinkClick r:id="rId7"/>
              </a:rPr>
              <a:t>www.needpix.com/photo/825772/</a:t>
            </a:r>
            <a:r>
              <a:rPr lang="en-US" sz="1100"/>
              <a:t> </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7" name="Google Shape;117;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SOME DEFINITIONS &amp; CONCEPTS</a:t>
            </a:r>
            <a:endParaRPr sz="3600" b="0" i="0" u="none" strike="noStrike" cap="none">
              <a:solidFill>
                <a:schemeClr val="dk1"/>
              </a:solidFill>
              <a:latin typeface="Times New Roman"/>
              <a:ea typeface="Times New Roman"/>
              <a:cs typeface="Times New Roman"/>
              <a:sym typeface="Times New Roman"/>
            </a:endParaRPr>
          </a:p>
        </p:txBody>
      </p:sp>
      <p:sp>
        <p:nvSpPr>
          <p:cNvPr id="120" name="Google Shape;120;p4"/>
          <p:cNvSpPr txBox="1"/>
          <p:nvPr/>
        </p:nvSpPr>
        <p:spPr>
          <a:xfrm>
            <a:off x="196975" y="1126750"/>
            <a:ext cx="11358000" cy="3601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3F3F3F"/>
                </a:solidFill>
                <a:latin typeface="Candara"/>
                <a:ea typeface="Candara"/>
                <a:cs typeface="Candara"/>
                <a:sym typeface="Candara"/>
              </a:rPr>
              <a:t>Belgium:</a:t>
            </a:r>
            <a:r>
              <a:rPr lang="en-US" sz="1800">
                <a:solidFill>
                  <a:srgbClr val="3F3F3F"/>
                </a:solidFill>
                <a:latin typeface="Candara"/>
                <a:ea typeface="Candara"/>
                <a:cs typeface="Candara"/>
                <a:sym typeface="Candara"/>
              </a:rPr>
              <a:t> </a:t>
            </a:r>
            <a:r>
              <a:rPr lang="en-US" sz="1400">
                <a:solidFill>
                  <a:srgbClr val="3F3F3F"/>
                </a:solidFill>
                <a:latin typeface="Candara"/>
                <a:ea typeface="Candara"/>
                <a:cs typeface="Candara"/>
                <a:sym typeface="Candara"/>
              </a:rPr>
              <a:t>The </a:t>
            </a:r>
            <a:r>
              <a:rPr lang="en-US" sz="1400" b="1">
                <a:solidFill>
                  <a:srgbClr val="548135"/>
                </a:solidFill>
                <a:latin typeface="Candara"/>
                <a:ea typeface="Candara"/>
                <a:cs typeface="Candara"/>
                <a:sym typeface="Candara"/>
              </a:rPr>
              <a:t>Grand Place </a:t>
            </a:r>
            <a:r>
              <a:rPr lang="en-US" sz="1400">
                <a:solidFill>
                  <a:srgbClr val="3F3F3F"/>
                </a:solidFill>
                <a:latin typeface="Candara"/>
                <a:ea typeface="Candara"/>
                <a:cs typeface="Candara"/>
                <a:sym typeface="Candara"/>
              </a:rPr>
              <a:t>in Brussels, a UNESCO World Heritage Site, is a prime example of Belgium’s rich cultural heritage, with its Gothic and Baroque architecture. The </a:t>
            </a:r>
            <a:r>
              <a:rPr lang="en-US" sz="1400" b="1">
                <a:solidFill>
                  <a:srgbClr val="548135"/>
                </a:solidFill>
                <a:latin typeface="Candara"/>
                <a:ea typeface="Candara"/>
                <a:cs typeface="Candara"/>
                <a:sym typeface="Candara"/>
              </a:rPr>
              <a:t>Sonian Forest</a:t>
            </a:r>
            <a:r>
              <a:rPr lang="en-US" sz="1400">
                <a:solidFill>
                  <a:srgbClr val="3F3F3F"/>
                </a:solidFill>
                <a:latin typeface="Candara"/>
                <a:ea typeface="Candara"/>
                <a:cs typeface="Candara"/>
                <a:sym typeface="Candara"/>
              </a:rPr>
              <a:t>, which spans across Belgium’s capital, is part of Europe’s ancient forests, representing Belgium’s natural heritage.</a:t>
            </a:r>
            <a:endParaRPr/>
          </a:p>
          <a:p>
            <a:pPr marL="0" marR="0" lvl="0" indent="0" algn="just" rtl="0">
              <a:spcBef>
                <a:spcPts val="600"/>
              </a:spcBef>
              <a:spcAft>
                <a:spcPts val="0"/>
              </a:spcAft>
              <a:buNone/>
            </a:pPr>
            <a:endParaRPr sz="80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a:solidFill>
                  <a:srgbClr val="3F3F3F"/>
                </a:solidFill>
                <a:latin typeface="Candara"/>
                <a:ea typeface="Candara"/>
                <a:cs typeface="Candara"/>
                <a:sym typeface="Candara"/>
              </a:rPr>
              <a:t>Spain: </a:t>
            </a:r>
            <a:r>
              <a:rPr lang="en-US" sz="1400">
                <a:solidFill>
                  <a:srgbClr val="3F3F3F"/>
                </a:solidFill>
                <a:latin typeface="Candara"/>
                <a:ea typeface="Candara"/>
                <a:cs typeface="Candara"/>
                <a:sym typeface="Candara"/>
              </a:rPr>
              <a:t>The </a:t>
            </a:r>
            <a:r>
              <a:rPr lang="en-US" sz="1400" b="1">
                <a:solidFill>
                  <a:srgbClr val="548135"/>
                </a:solidFill>
                <a:latin typeface="Candara"/>
                <a:ea typeface="Candara"/>
                <a:cs typeface="Candara"/>
                <a:sym typeface="Candara"/>
              </a:rPr>
              <a:t>Alhambra </a:t>
            </a:r>
            <a:r>
              <a:rPr lang="en-US" sz="1400">
                <a:solidFill>
                  <a:srgbClr val="3F3F3F"/>
                </a:solidFill>
                <a:latin typeface="Candara"/>
                <a:ea typeface="Candara"/>
                <a:cs typeface="Candara"/>
                <a:sym typeface="Candara"/>
              </a:rPr>
              <a:t>in Granada is one of Spain’s most important cultural heritage sites, reflecting the country’s Islamic history. The </a:t>
            </a:r>
            <a:r>
              <a:rPr lang="en-US" sz="1400" b="1">
                <a:solidFill>
                  <a:srgbClr val="548135"/>
                </a:solidFill>
                <a:latin typeface="Candara"/>
                <a:ea typeface="Candara"/>
                <a:cs typeface="Candara"/>
                <a:sym typeface="Candara"/>
              </a:rPr>
              <a:t>Doñana National Park </a:t>
            </a:r>
            <a:r>
              <a:rPr lang="en-US" sz="1400">
                <a:solidFill>
                  <a:srgbClr val="3F3F3F"/>
                </a:solidFill>
                <a:latin typeface="Candara"/>
                <a:ea typeface="Candara"/>
                <a:cs typeface="Candara"/>
                <a:sym typeface="Candara"/>
              </a:rPr>
              <a:t>is a major natural heritage site, with its wetlands and rich biodiversity.</a:t>
            </a:r>
            <a:endParaRPr/>
          </a:p>
          <a:p>
            <a:pPr marL="0" marR="0" lvl="0" indent="0" algn="just" rtl="0">
              <a:spcBef>
                <a:spcPts val="600"/>
              </a:spcBef>
              <a:spcAft>
                <a:spcPts val="0"/>
              </a:spcAft>
              <a:buNone/>
            </a:pPr>
            <a:endParaRPr sz="80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a:solidFill>
                  <a:srgbClr val="3F3F3F"/>
                </a:solidFill>
                <a:latin typeface="Candara"/>
                <a:ea typeface="Candara"/>
                <a:cs typeface="Candara"/>
                <a:sym typeface="Candara"/>
              </a:rPr>
              <a:t>Estonia: </a:t>
            </a:r>
            <a:r>
              <a:rPr lang="en-US" sz="1400">
                <a:solidFill>
                  <a:srgbClr val="3F3F3F"/>
                </a:solidFill>
                <a:latin typeface="Candara"/>
                <a:ea typeface="Candara"/>
                <a:cs typeface="Candara"/>
                <a:sym typeface="Candara"/>
              </a:rPr>
              <a:t>Estonia’s cultural heritage includes the </a:t>
            </a:r>
            <a:r>
              <a:rPr lang="en-US" sz="1400" b="1">
                <a:solidFill>
                  <a:srgbClr val="548135"/>
                </a:solidFill>
                <a:latin typeface="Candara"/>
                <a:ea typeface="Candara"/>
                <a:cs typeface="Candara"/>
                <a:sym typeface="Candara"/>
              </a:rPr>
              <a:t>medieval Old Town of Tallinn</a:t>
            </a:r>
            <a:r>
              <a:rPr lang="en-US" sz="1400">
                <a:solidFill>
                  <a:srgbClr val="3F3F3F"/>
                </a:solidFill>
                <a:latin typeface="Candara"/>
                <a:ea typeface="Candara"/>
                <a:cs typeface="Candara"/>
                <a:sym typeface="Candara"/>
              </a:rPr>
              <a:t>, which has been preserved since the Middle Ages. In terms of natural heritage, </a:t>
            </a:r>
            <a:r>
              <a:rPr lang="en-US" sz="1400" b="1">
                <a:solidFill>
                  <a:srgbClr val="548135"/>
                </a:solidFill>
                <a:latin typeface="Candara"/>
                <a:ea typeface="Candara"/>
                <a:cs typeface="Candara"/>
                <a:sym typeface="Candara"/>
              </a:rPr>
              <a:t>Lahemaa National Park </a:t>
            </a:r>
            <a:r>
              <a:rPr lang="en-US" sz="1400">
                <a:solidFill>
                  <a:srgbClr val="3F3F3F"/>
                </a:solidFill>
                <a:latin typeface="Candara"/>
                <a:ea typeface="Candara"/>
                <a:cs typeface="Candara"/>
                <a:sym typeface="Candara"/>
              </a:rPr>
              <a:t>is one of Estonia’s most significant natural reserves, known for its forests and coastlines.</a:t>
            </a:r>
            <a:endParaRPr/>
          </a:p>
          <a:p>
            <a:pPr marL="0" marR="0" lvl="0" indent="0" algn="just" rtl="0">
              <a:spcBef>
                <a:spcPts val="600"/>
              </a:spcBef>
              <a:spcAft>
                <a:spcPts val="0"/>
              </a:spcAft>
              <a:buNone/>
            </a:pPr>
            <a:endParaRPr sz="80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a:solidFill>
                  <a:srgbClr val="3F3F3F"/>
                </a:solidFill>
                <a:latin typeface="Candara"/>
                <a:ea typeface="Candara"/>
                <a:cs typeface="Candara"/>
                <a:sym typeface="Candara"/>
              </a:rPr>
              <a:t>Greece: </a:t>
            </a:r>
            <a:r>
              <a:rPr lang="en-US" sz="1400">
                <a:solidFill>
                  <a:srgbClr val="3F3F3F"/>
                </a:solidFill>
                <a:latin typeface="Candara"/>
                <a:ea typeface="Candara"/>
                <a:cs typeface="Candara"/>
                <a:sym typeface="Candara"/>
              </a:rPr>
              <a:t>The </a:t>
            </a:r>
            <a:r>
              <a:rPr lang="en-US" sz="1400" b="1">
                <a:solidFill>
                  <a:srgbClr val="548135"/>
                </a:solidFill>
                <a:latin typeface="Candara"/>
                <a:ea typeface="Candara"/>
                <a:cs typeface="Candara"/>
                <a:sym typeface="Candara"/>
              </a:rPr>
              <a:t>Acropolis of Athens </a:t>
            </a:r>
            <a:r>
              <a:rPr lang="en-US" sz="1400">
                <a:solidFill>
                  <a:srgbClr val="3F3F3F"/>
                </a:solidFill>
                <a:latin typeface="Candara"/>
                <a:ea typeface="Candara"/>
                <a:cs typeface="Candara"/>
                <a:sym typeface="Candara"/>
              </a:rPr>
              <a:t>is a prime symbol of ancient Greek civilization, playing a central role in Western culture’s heritage. Greece’s </a:t>
            </a:r>
            <a:r>
              <a:rPr lang="en-US" sz="1400" b="1">
                <a:solidFill>
                  <a:srgbClr val="548135"/>
                </a:solidFill>
                <a:latin typeface="Candara"/>
                <a:ea typeface="Candara"/>
                <a:cs typeface="Candara"/>
                <a:sym typeface="Candara"/>
              </a:rPr>
              <a:t>Mount Olympus National Park</a:t>
            </a:r>
            <a:r>
              <a:rPr lang="en-US" sz="1400">
                <a:solidFill>
                  <a:srgbClr val="3F3F3F"/>
                </a:solidFill>
                <a:latin typeface="Candara"/>
                <a:ea typeface="Candara"/>
                <a:cs typeface="Candara"/>
                <a:sym typeface="Candara"/>
              </a:rPr>
              <a:t>, the mythological home of the Greek gods, represents its natural heritage and is a key biodiversity hotspot.</a:t>
            </a:r>
            <a:endParaRPr/>
          </a:p>
          <a:p>
            <a:pPr marL="0" marR="0" lvl="0" indent="0" algn="just" rtl="0">
              <a:spcBef>
                <a:spcPts val="600"/>
              </a:spcBef>
              <a:spcAft>
                <a:spcPts val="0"/>
              </a:spcAft>
              <a:buNone/>
            </a:pPr>
            <a:endParaRPr sz="800">
              <a:solidFill>
                <a:srgbClr val="3F3F3F"/>
              </a:solidFill>
              <a:latin typeface="Candara"/>
              <a:ea typeface="Candara"/>
              <a:cs typeface="Candara"/>
              <a:sym typeface="Candara"/>
            </a:endParaRPr>
          </a:p>
          <a:p>
            <a:pPr marL="0" marR="0" lvl="0" indent="0" algn="just" rtl="0">
              <a:spcBef>
                <a:spcPts val="600"/>
              </a:spcBef>
              <a:spcAft>
                <a:spcPts val="0"/>
              </a:spcAft>
              <a:buNone/>
            </a:pPr>
            <a:endParaRPr sz="1400" i="0" u="none" strike="noStrike">
              <a:solidFill>
                <a:srgbClr val="3F3F3F"/>
              </a:solidFill>
              <a:latin typeface="Candara"/>
              <a:ea typeface="Candara"/>
              <a:cs typeface="Candara"/>
              <a:sym typeface="Candara"/>
            </a:endParaRPr>
          </a:p>
        </p:txBody>
      </p:sp>
      <p:sp>
        <p:nvSpPr>
          <p:cNvPr id="121" name="Google Shape;121;p4"/>
          <p:cNvSpPr txBox="1"/>
          <p:nvPr/>
        </p:nvSpPr>
        <p:spPr>
          <a:xfrm>
            <a:off x="196986" y="735918"/>
            <a:ext cx="96297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1. Definition of Cultural and Natural Heritage – some examples</a:t>
            </a:r>
            <a:endParaRPr sz="2000" b="1">
              <a:solidFill>
                <a:srgbClr val="A99374"/>
              </a:solidFill>
              <a:latin typeface="Candara"/>
              <a:ea typeface="Candara"/>
              <a:cs typeface="Candara"/>
              <a:sym typeface="Candara"/>
            </a:endParaRPr>
          </a:p>
        </p:txBody>
      </p:sp>
      <p:pic>
        <p:nvPicPr>
          <p:cNvPr id="122" name="Google Shape;122;p4"/>
          <p:cNvPicPr preferRelativeResize="0"/>
          <p:nvPr/>
        </p:nvPicPr>
        <p:blipFill>
          <a:blip r:embed="rId4">
            <a:alphaModFix/>
          </a:blip>
          <a:stretch>
            <a:fillRect/>
          </a:stretch>
        </p:blipFill>
        <p:spPr>
          <a:xfrm>
            <a:off x="196975" y="4304175"/>
            <a:ext cx="1162426" cy="1744326"/>
          </a:xfrm>
          <a:prstGeom prst="rect">
            <a:avLst/>
          </a:prstGeom>
          <a:noFill/>
          <a:ln>
            <a:noFill/>
          </a:ln>
        </p:spPr>
      </p:pic>
      <p:sp>
        <p:nvSpPr>
          <p:cNvPr id="123" name="Google Shape;123;p4"/>
          <p:cNvSpPr txBox="1"/>
          <p:nvPr/>
        </p:nvSpPr>
        <p:spPr>
          <a:xfrm>
            <a:off x="196975" y="6048500"/>
            <a:ext cx="2558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548135"/>
                </a:solidFill>
                <a:latin typeface="Candara"/>
                <a:ea typeface="Candara"/>
                <a:cs typeface="Candara"/>
                <a:sym typeface="Candara"/>
              </a:rPr>
              <a:t>Grand Place </a:t>
            </a:r>
            <a:r>
              <a:rPr lang="en-US">
                <a:solidFill>
                  <a:srgbClr val="3F3F3F"/>
                </a:solidFill>
                <a:latin typeface="Candara"/>
                <a:ea typeface="Candara"/>
                <a:cs typeface="Candara"/>
                <a:sym typeface="Candara"/>
              </a:rPr>
              <a:t>in Brussels</a:t>
            </a:r>
            <a:endParaRPr>
              <a:solidFill>
                <a:srgbClr val="3F3F3F"/>
              </a:solidFill>
              <a:latin typeface="Candara"/>
              <a:ea typeface="Candara"/>
              <a:cs typeface="Candara"/>
              <a:sym typeface="Candara"/>
            </a:endParaRPr>
          </a:p>
          <a:p>
            <a:pPr marL="0" lvl="0" indent="0" algn="l" rtl="0">
              <a:spcBef>
                <a:spcPts val="0"/>
              </a:spcBef>
              <a:spcAft>
                <a:spcPts val="0"/>
              </a:spcAft>
              <a:buNone/>
            </a:pPr>
            <a:r>
              <a:rPr lang="en-US" sz="900"/>
              <a:t>Source, free image: </a:t>
            </a:r>
            <a:r>
              <a:rPr lang="en-US" sz="900" u="sng">
                <a:solidFill>
                  <a:schemeClr val="hlink"/>
                </a:solidFill>
                <a:hlinkClick r:id="rId5"/>
              </a:rPr>
              <a:t>https://www.needpix.com/photo/1816480</a:t>
            </a:r>
            <a:r>
              <a:rPr lang="en-US" sz="900"/>
              <a:t> </a:t>
            </a:r>
            <a:endParaRPr sz="900"/>
          </a:p>
        </p:txBody>
      </p:sp>
      <p:pic>
        <p:nvPicPr>
          <p:cNvPr id="124" name="Google Shape;124;p4"/>
          <p:cNvPicPr preferRelativeResize="0"/>
          <p:nvPr/>
        </p:nvPicPr>
        <p:blipFill>
          <a:blip r:embed="rId6">
            <a:alphaModFix/>
          </a:blip>
          <a:stretch>
            <a:fillRect/>
          </a:stretch>
        </p:blipFill>
        <p:spPr>
          <a:xfrm>
            <a:off x="3242800" y="4409275"/>
            <a:ext cx="2277126" cy="1517500"/>
          </a:xfrm>
          <a:prstGeom prst="rect">
            <a:avLst/>
          </a:prstGeom>
          <a:noFill/>
          <a:ln>
            <a:noFill/>
          </a:ln>
        </p:spPr>
      </p:pic>
      <p:sp>
        <p:nvSpPr>
          <p:cNvPr id="125" name="Google Shape;125;p4"/>
          <p:cNvSpPr txBox="1"/>
          <p:nvPr/>
        </p:nvSpPr>
        <p:spPr>
          <a:xfrm>
            <a:off x="3295513" y="6017600"/>
            <a:ext cx="21717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548135"/>
                </a:solidFill>
                <a:latin typeface="Candara"/>
                <a:ea typeface="Candara"/>
                <a:cs typeface="Candara"/>
                <a:sym typeface="Candara"/>
              </a:rPr>
              <a:t>Alhambra </a:t>
            </a:r>
            <a:r>
              <a:rPr lang="en-US">
                <a:solidFill>
                  <a:srgbClr val="3F3F3F"/>
                </a:solidFill>
                <a:latin typeface="Candara"/>
                <a:ea typeface="Candara"/>
                <a:cs typeface="Candara"/>
                <a:sym typeface="Candara"/>
              </a:rPr>
              <a:t>in Granada</a:t>
            </a:r>
            <a:endParaRPr>
              <a:solidFill>
                <a:srgbClr val="3F3F3F"/>
              </a:solidFill>
              <a:latin typeface="Candara"/>
              <a:ea typeface="Candara"/>
              <a:cs typeface="Candara"/>
              <a:sym typeface="Candara"/>
            </a:endParaRPr>
          </a:p>
          <a:p>
            <a:pPr marL="0" lvl="0" indent="0" algn="l" rtl="0">
              <a:spcBef>
                <a:spcPts val="0"/>
              </a:spcBef>
              <a:spcAft>
                <a:spcPts val="0"/>
              </a:spcAft>
              <a:buNone/>
            </a:pPr>
            <a:r>
              <a:rPr lang="en-US" sz="900"/>
              <a:t>Source, free image: </a:t>
            </a:r>
            <a:r>
              <a:rPr lang="en-US" sz="900" u="sng">
                <a:solidFill>
                  <a:schemeClr val="hlink"/>
                </a:solidFill>
                <a:hlinkClick r:id="rId7"/>
              </a:rPr>
              <a:t>https://www.needpix.com/photo/1069312/</a:t>
            </a:r>
            <a:r>
              <a:rPr lang="en-US" sz="900"/>
              <a:t> </a:t>
            </a:r>
            <a:endParaRPr sz="900"/>
          </a:p>
        </p:txBody>
      </p:sp>
      <p:pic>
        <p:nvPicPr>
          <p:cNvPr id="126" name="Google Shape;126;p4"/>
          <p:cNvPicPr preferRelativeResize="0"/>
          <p:nvPr/>
        </p:nvPicPr>
        <p:blipFill>
          <a:blip r:embed="rId8">
            <a:alphaModFix/>
          </a:blip>
          <a:stretch>
            <a:fillRect/>
          </a:stretch>
        </p:blipFill>
        <p:spPr>
          <a:xfrm>
            <a:off x="6346599" y="4409288"/>
            <a:ext cx="2277126" cy="1517487"/>
          </a:xfrm>
          <a:prstGeom prst="rect">
            <a:avLst/>
          </a:prstGeom>
          <a:noFill/>
          <a:ln>
            <a:noFill/>
          </a:ln>
        </p:spPr>
      </p:pic>
      <p:sp>
        <p:nvSpPr>
          <p:cNvPr id="127" name="Google Shape;127;p4"/>
          <p:cNvSpPr txBox="1"/>
          <p:nvPr/>
        </p:nvSpPr>
        <p:spPr>
          <a:xfrm>
            <a:off x="6346600" y="6117650"/>
            <a:ext cx="300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548135"/>
                </a:solidFill>
                <a:latin typeface="Candara"/>
                <a:ea typeface="Candara"/>
                <a:cs typeface="Candara"/>
                <a:sym typeface="Candara"/>
              </a:rPr>
              <a:t>Old Town of Tallinn</a:t>
            </a:r>
            <a:endParaRPr b="1">
              <a:solidFill>
                <a:srgbClr val="548135"/>
              </a:solidFill>
              <a:latin typeface="Candara"/>
              <a:ea typeface="Candara"/>
              <a:cs typeface="Candara"/>
              <a:sym typeface="Candara"/>
            </a:endParaRPr>
          </a:p>
          <a:p>
            <a:pPr marL="0" lvl="0" indent="0" algn="l" rtl="0">
              <a:spcBef>
                <a:spcPts val="0"/>
              </a:spcBef>
              <a:spcAft>
                <a:spcPts val="0"/>
              </a:spcAft>
              <a:buNone/>
            </a:pPr>
            <a:r>
              <a:rPr lang="en-US" sz="900"/>
              <a:t>Source, free image:</a:t>
            </a:r>
            <a:endParaRPr sz="900"/>
          </a:p>
          <a:p>
            <a:pPr marL="0" lvl="0" indent="0" algn="l" rtl="0">
              <a:spcBef>
                <a:spcPts val="0"/>
              </a:spcBef>
              <a:spcAft>
                <a:spcPts val="0"/>
              </a:spcAft>
              <a:buNone/>
            </a:pPr>
            <a:r>
              <a:rPr lang="en-US" sz="900" u="sng">
                <a:solidFill>
                  <a:schemeClr val="hlink"/>
                </a:solidFill>
                <a:hlinkClick r:id="rId9"/>
              </a:rPr>
              <a:t>https://www.needpix.com/photo/1674002</a:t>
            </a:r>
            <a:r>
              <a:rPr lang="en-US" sz="900"/>
              <a:t> </a:t>
            </a:r>
            <a:endParaRPr sz="900"/>
          </a:p>
        </p:txBody>
      </p:sp>
      <p:pic>
        <p:nvPicPr>
          <p:cNvPr id="128" name="Google Shape;128;p4"/>
          <p:cNvPicPr preferRelativeResize="0"/>
          <p:nvPr/>
        </p:nvPicPr>
        <p:blipFill>
          <a:blip r:embed="rId10">
            <a:alphaModFix/>
          </a:blip>
          <a:stretch>
            <a:fillRect/>
          </a:stretch>
        </p:blipFill>
        <p:spPr>
          <a:xfrm>
            <a:off x="9346600" y="4443575"/>
            <a:ext cx="2171702" cy="1448926"/>
          </a:xfrm>
          <a:prstGeom prst="rect">
            <a:avLst/>
          </a:prstGeom>
          <a:noFill/>
          <a:ln>
            <a:noFill/>
          </a:ln>
        </p:spPr>
      </p:pic>
      <p:sp>
        <p:nvSpPr>
          <p:cNvPr id="129" name="Google Shape;129;p4"/>
          <p:cNvSpPr txBox="1"/>
          <p:nvPr/>
        </p:nvSpPr>
        <p:spPr>
          <a:xfrm>
            <a:off x="9346600" y="6079250"/>
            <a:ext cx="3000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548135"/>
                </a:solidFill>
                <a:latin typeface="Candara"/>
                <a:ea typeface="Candara"/>
                <a:cs typeface="Candara"/>
                <a:sym typeface="Candara"/>
              </a:rPr>
              <a:t>Acropolis of Athens</a:t>
            </a:r>
            <a:endParaRPr b="1">
              <a:solidFill>
                <a:srgbClr val="548135"/>
              </a:solidFill>
              <a:latin typeface="Candara"/>
              <a:ea typeface="Candara"/>
              <a:cs typeface="Candara"/>
              <a:sym typeface="Candara"/>
            </a:endParaRPr>
          </a:p>
          <a:p>
            <a:pPr marL="0" lvl="0" indent="0" algn="l" rtl="0">
              <a:spcBef>
                <a:spcPts val="0"/>
              </a:spcBef>
              <a:spcAft>
                <a:spcPts val="0"/>
              </a:spcAft>
              <a:buNone/>
            </a:pPr>
            <a:r>
              <a:rPr lang="en-US" sz="1000"/>
              <a:t>Source, free image: </a:t>
            </a:r>
            <a:r>
              <a:rPr lang="en-US" sz="1000" u="sng">
                <a:solidFill>
                  <a:schemeClr val="hlink"/>
                </a:solidFill>
                <a:hlinkClick r:id="rId11"/>
              </a:rPr>
              <a:t>https://www.needpix.com/photo/1517953</a:t>
            </a:r>
            <a:r>
              <a:rPr lang="en-US" sz="1000"/>
              <a:t> </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3248fd4eafb_0_2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5" name="Google Shape;135;g3248fd4eafb_0_2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g3248fd4eafb_0_2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g3248fd4eafb_0_20"/>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SOME DEFINITIONS &amp; CONCEPTS</a:t>
            </a:r>
            <a:endParaRPr sz="3600" b="0" i="0" u="none" strike="noStrike" cap="none">
              <a:solidFill>
                <a:schemeClr val="dk1"/>
              </a:solidFill>
              <a:latin typeface="Times New Roman"/>
              <a:ea typeface="Times New Roman"/>
              <a:cs typeface="Times New Roman"/>
              <a:sym typeface="Times New Roman"/>
            </a:endParaRPr>
          </a:p>
        </p:txBody>
      </p:sp>
      <p:sp>
        <p:nvSpPr>
          <p:cNvPr id="138" name="Google Shape;138;g3248fd4eafb_0_20"/>
          <p:cNvSpPr txBox="1"/>
          <p:nvPr/>
        </p:nvSpPr>
        <p:spPr>
          <a:xfrm>
            <a:off x="196986" y="1126747"/>
            <a:ext cx="11838000" cy="2555100"/>
          </a:xfrm>
          <a:prstGeom prst="rect">
            <a:avLst/>
          </a:prstGeom>
          <a:noFill/>
          <a:ln>
            <a:noFill/>
          </a:ln>
        </p:spPr>
        <p:txBody>
          <a:bodyPr spcFirstLastPara="1" wrap="square" lIns="91425" tIns="45700" rIns="91425" bIns="45700" anchor="t" anchorCtr="0">
            <a:spAutoFit/>
          </a:bodyPr>
          <a:lstStyle/>
          <a:p>
            <a:pPr marL="0" marR="0" lvl="0" indent="0" algn="just" rtl="0">
              <a:spcBef>
                <a:spcPts val="600"/>
              </a:spcBef>
              <a:spcAft>
                <a:spcPts val="0"/>
              </a:spcAft>
              <a:buNone/>
            </a:pPr>
            <a:r>
              <a:rPr lang="en-US" sz="1800" b="1">
                <a:solidFill>
                  <a:srgbClr val="3F3F3F"/>
                </a:solidFill>
                <a:latin typeface="Candara"/>
                <a:ea typeface="Candara"/>
                <a:cs typeface="Candara"/>
                <a:sym typeface="Candara"/>
              </a:rPr>
              <a:t>Turkey: </a:t>
            </a:r>
            <a:r>
              <a:rPr lang="en-US" sz="1400" b="1">
                <a:solidFill>
                  <a:srgbClr val="548135"/>
                </a:solidFill>
                <a:latin typeface="Candara"/>
                <a:ea typeface="Candara"/>
                <a:cs typeface="Candara"/>
                <a:sym typeface="Candara"/>
              </a:rPr>
              <a:t>Hagia Sophia </a:t>
            </a:r>
            <a:r>
              <a:rPr lang="en-US" sz="1400">
                <a:solidFill>
                  <a:srgbClr val="3F3F3F"/>
                </a:solidFill>
                <a:latin typeface="Candara"/>
                <a:ea typeface="Candara"/>
                <a:cs typeface="Candara"/>
                <a:sym typeface="Candara"/>
              </a:rPr>
              <a:t>in Istanbul is a significant cultural landmark that embodies Turkey’s Byzantine and Ottoman heritage. For natural heritage, </a:t>
            </a:r>
            <a:r>
              <a:rPr lang="en-US" sz="1400" b="1">
                <a:solidFill>
                  <a:srgbClr val="548135"/>
                </a:solidFill>
                <a:latin typeface="Candara"/>
                <a:ea typeface="Candara"/>
                <a:cs typeface="Candara"/>
                <a:sym typeface="Candara"/>
              </a:rPr>
              <a:t>Göreme National Park</a:t>
            </a:r>
            <a:r>
              <a:rPr lang="en-US" sz="1400">
                <a:solidFill>
                  <a:srgbClr val="3F3F3F"/>
                </a:solidFill>
                <a:latin typeface="Candara"/>
                <a:ea typeface="Candara"/>
                <a:cs typeface="Candara"/>
                <a:sym typeface="Candara"/>
              </a:rPr>
              <a:t> in Cappadocia is a UNESCO site known for its unique rock formations and ancient cave dwellings.</a:t>
            </a:r>
            <a:endParaRPr/>
          </a:p>
          <a:p>
            <a:pPr marL="0" marR="0" lvl="0" indent="0" algn="just" rtl="0">
              <a:spcBef>
                <a:spcPts val="600"/>
              </a:spcBef>
              <a:spcAft>
                <a:spcPts val="0"/>
              </a:spcAft>
              <a:buNone/>
            </a:pPr>
            <a:endParaRPr sz="80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a:solidFill>
                  <a:srgbClr val="3F3F3F"/>
                </a:solidFill>
                <a:latin typeface="Candara"/>
                <a:ea typeface="Candara"/>
                <a:cs typeface="Candara"/>
                <a:sym typeface="Candara"/>
              </a:rPr>
              <a:t>Italy: </a:t>
            </a:r>
            <a:r>
              <a:rPr lang="en-US" sz="1400">
                <a:solidFill>
                  <a:srgbClr val="3F3F3F"/>
                </a:solidFill>
                <a:latin typeface="Candara"/>
                <a:ea typeface="Candara"/>
                <a:cs typeface="Candara"/>
                <a:sym typeface="Candara"/>
              </a:rPr>
              <a:t>The </a:t>
            </a:r>
            <a:r>
              <a:rPr lang="en-US" sz="1400" b="1">
                <a:solidFill>
                  <a:srgbClr val="548135"/>
                </a:solidFill>
                <a:latin typeface="Candara"/>
                <a:ea typeface="Candara"/>
                <a:cs typeface="Candara"/>
                <a:sym typeface="Candara"/>
              </a:rPr>
              <a:t>Colosseum</a:t>
            </a:r>
            <a:r>
              <a:rPr lang="en-US" sz="1400">
                <a:solidFill>
                  <a:srgbClr val="3F3F3F"/>
                </a:solidFill>
                <a:latin typeface="Candara"/>
                <a:ea typeface="Candara"/>
                <a:cs typeface="Candara"/>
                <a:sym typeface="Candara"/>
              </a:rPr>
              <a:t> in Rome is a symbol of Italy’s Roman heritage and a major cultural landmark. </a:t>
            </a:r>
            <a:r>
              <a:rPr lang="en-US" sz="1400" b="1">
                <a:solidFill>
                  <a:srgbClr val="548135"/>
                </a:solidFill>
                <a:latin typeface="Candara"/>
                <a:ea typeface="Candara"/>
                <a:cs typeface="Candara"/>
                <a:sym typeface="Candara"/>
              </a:rPr>
              <a:t>Cinque Terre National Park</a:t>
            </a:r>
            <a:r>
              <a:rPr lang="en-US" sz="1400">
                <a:solidFill>
                  <a:srgbClr val="3F3F3F"/>
                </a:solidFill>
                <a:latin typeface="Candara"/>
                <a:ea typeface="Candara"/>
                <a:cs typeface="Candara"/>
                <a:sym typeface="Candara"/>
              </a:rPr>
              <a:t> represents Italy’s natural heritage, showcasing coastal landscapes and ancient terraces that reflect human interaction with nature.</a:t>
            </a:r>
            <a:endParaRPr/>
          </a:p>
          <a:p>
            <a:pPr marL="0" marR="0" lvl="0" indent="0" algn="just" rtl="0">
              <a:spcBef>
                <a:spcPts val="600"/>
              </a:spcBef>
              <a:spcAft>
                <a:spcPts val="0"/>
              </a:spcAft>
              <a:buNone/>
            </a:pPr>
            <a:endParaRPr sz="80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a:solidFill>
                  <a:srgbClr val="3F3F3F"/>
                </a:solidFill>
                <a:latin typeface="Candara"/>
                <a:ea typeface="Candara"/>
                <a:cs typeface="Candara"/>
                <a:sym typeface="Candara"/>
              </a:rPr>
              <a:t>Lithuania: </a:t>
            </a:r>
            <a:r>
              <a:rPr lang="en-US" sz="1400">
                <a:solidFill>
                  <a:srgbClr val="3F3F3F"/>
                </a:solidFill>
                <a:latin typeface="Candara"/>
                <a:ea typeface="Candara"/>
                <a:cs typeface="Candara"/>
                <a:sym typeface="Candara"/>
              </a:rPr>
              <a:t>The </a:t>
            </a:r>
            <a:r>
              <a:rPr lang="en-US" sz="1400" b="1">
                <a:solidFill>
                  <a:srgbClr val="548135"/>
                </a:solidFill>
                <a:latin typeface="Candara"/>
                <a:ea typeface="Candara"/>
                <a:cs typeface="Candara"/>
                <a:sym typeface="Candara"/>
              </a:rPr>
              <a:t>Vilnius Historic Centre </a:t>
            </a:r>
            <a:r>
              <a:rPr lang="en-US" sz="1400">
                <a:solidFill>
                  <a:srgbClr val="3F3F3F"/>
                </a:solidFill>
                <a:latin typeface="Candara"/>
                <a:ea typeface="Candara"/>
                <a:cs typeface="Candara"/>
                <a:sym typeface="Candara"/>
              </a:rPr>
              <a:t>is a UNESCO World Heritage Site and a prime example of Lithuania’s cultural heritage. This Old Town area features Gothic, Renaissance, Baroque, and Classical buildings that reflect the country’s history as a cultural crossroads of Eastern and Western Europe. The </a:t>
            </a:r>
            <a:r>
              <a:rPr lang="en-US" sz="1400" b="1">
                <a:solidFill>
                  <a:srgbClr val="548135"/>
                </a:solidFill>
                <a:latin typeface="Candara"/>
                <a:ea typeface="Candara"/>
                <a:cs typeface="Candara"/>
                <a:sym typeface="Candara"/>
              </a:rPr>
              <a:t>Hill of Crosses</a:t>
            </a:r>
            <a:r>
              <a:rPr lang="en-US" sz="1400">
                <a:solidFill>
                  <a:srgbClr val="3F3F3F"/>
                </a:solidFill>
                <a:latin typeface="Candara"/>
                <a:ea typeface="Candara"/>
                <a:cs typeface="Candara"/>
                <a:sym typeface="Candara"/>
              </a:rPr>
              <a:t> near Šiauliai is a significant religious and cultural site where thousands of crosses have been placed by pilgrims over centuries, symbolizing Lithuanian resistance, faith, and cultural identity.</a:t>
            </a:r>
            <a:endParaRPr sz="1400" i="0" u="none" strike="noStrike">
              <a:solidFill>
                <a:srgbClr val="3F3F3F"/>
              </a:solidFill>
              <a:latin typeface="Candara"/>
              <a:ea typeface="Candara"/>
              <a:cs typeface="Candara"/>
              <a:sym typeface="Candara"/>
            </a:endParaRPr>
          </a:p>
        </p:txBody>
      </p:sp>
      <p:sp>
        <p:nvSpPr>
          <p:cNvPr id="139" name="Google Shape;139;g3248fd4eafb_0_20"/>
          <p:cNvSpPr txBox="1"/>
          <p:nvPr/>
        </p:nvSpPr>
        <p:spPr>
          <a:xfrm>
            <a:off x="196986" y="735918"/>
            <a:ext cx="96297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1. Definition of Cultural and Natural Heritage – some examples</a:t>
            </a:r>
            <a:endParaRPr sz="2000" b="1">
              <a:solidFill>
                <a:srgbClr val="A99374"/>
              </a:solidFill>
              <a:latin typeface="Candara"/>
              <a:ea typeface="Candara"/>
              <a:cs typeface="Candara"/>
              <a:sym typeface="Candara"/>
            </a:endParaRPr>
          </a:p>
        </p:txBody>
      </p:sp>
      <p:pic>
        <p:nvPicPr>
          <p:cNvPr id="140" name="Google Shape;140;g3248fd4eafb_0_20"/>
          <p:cNvPicPr preferRelativeResize="0"/>
          <p:nvPr/>
        </p:nvPicPr>
        <p:blipFill>
          <a:blip r:embed="rId4">
            <a:alphaModFix/>
          </a:blip>
          <a:stretch>
            <a:fillRect/>
          </a:stretch>
        </p:blipFill>
        <p:spPr>
          <a:xfrm>
            <a:off x="360475" y="3910448"/>
            <a:ext cx="2487174" cy="1399025"/>
          </a:xfrm>
          <a:prstGeom prst="rect">
            <a:avLst/>
          </a:prstGeom>
          <a:noFill/>
          <a:ln>
            <a:noFill/>
          </a:ln>
        </p:spPr>
      </p:pic>
      <p:sp>
        <p:nvSpPr>
          <p:cNvPr id="141" name="Google Shape;141;g3248fd4eafb_0_20"/>
          <p:cNvSpPr txBox="1"/>
          <p:nvPr/>
        </p:nvSpPr>
        <p:spPr>
          <a:xfrm>
            <a:off x="360475" y="5425425"/>
            <a:ext cx="300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548135"/>
                </a:solidFill>
                <a:latin typeface="Candara"/>
                <a:ea typeface="Candara"/>
                <a:cs typeface="Candara"/>
                <a:sym typeface="Candara"/>
              </a:rPr>
              <a:t>Hagia Sophia, Istanbul</a:t>
            </a:r>
            <a:endParaRPr b="1">
              <a:solidFill>
                <a:srgbClr val="548135"/>
              </a:solidFill>
              <a:latin typeface="Candara"/>
              <a:ea typeface="Candara"/>
              <a:cs typeface="Candara"/>
              <a:sym typeface="Candara"/>
            </a:endParaRPr>
          </a:p>
          <a:p>
            <a:pPr marL="0" lvl="0" indent="0" algn="l" rtl="0">
              <a:spcBef>
                <a:spcPts val="0"/>
              </a:spcBef>
              <a:spcAft>
                <a:spcPts val="0"/>
              </a:spcAft>
              <a:buNone/>
            </a:pPr>
            <a:r>
              <a:rPr lang="en-US" sz="1200"/>
              <a:t>Source, free image: </a:t>
            </a:r>
            <a:r>
              <a:rPr lang="en-US" sz="1200" u="sng">
                <a:solidFill>
                  <a:schemeClr val="hlink"/>
                </a:solidFill>
                <a:hlinkClick r:id="rId5"/>
              </a:rPr>
              <a:t>https://www.needpix.com/photo/533044</a:t>
            </a:r>
            <a:r>
              <a:rPr lang="en-US" sz="1200"/>
              <a:t> </a:t>
            </a:r>
            <a:endParaRPr sz="1200"/>
          </a:p>
          <a:p>
            <a:pPr marL="0" lvl="0" indent="0" algn="l" rtl="0">
              <a:spcBef>
                <a:spcPts val="0"/>
              </a:spcBef>
              <a:spcAft>
                <a:spcPts val="0"/>
              </a:spcAft>
              <a:buNone/>
            </a:pPr>
            <a:endParaRPr/>
          </a:p>
        </p:txBody>
      </p:sp>
      <p:pic>
        <p:nvPicPr>
          <p:cNvPr id="142" name="Google Shape;142;g3248fd4eafb_0_20"/>
          <p:cNvPicPr preferRelativeResize="0"/>
          <p:nvPr/>
        </p:nvPicPr>
        <p:blipFill>
          <a:blip r:embed="rId6">
            <a:alphaModFix/>
          </a:blip>
          <a:stretch>
            <a:fillRect/>
          </a:stretch>
        </p:blipFill>
        <p:spPr>
          <a:xfrm>
            <a:off x="4107225" y="3910450"/>
            <a:ext cx="2274381" cy="1515651"/>
          </a:xfrm>
          <a:prstGeom prst="rect">
            <a:avLst/>
          </a:prstGeom>
          <a:noFill/>
          <a:ln>
            <a:noFill/>
          </a:ln>
        </p:spPr>
      </p:pic>
      <p:sp>
        <p:nvSpPr>
          <p:cNvPr id="143" name="Google Shape;143;g3248fd4eafb_0_20"/>
          <p:cNvSpPr txBox="1"/>
          <p:nvPr/>
        </p:nvSpPr>
        <p:spPr>
          <a:xfrm>
            <a:off x="4107225" y="5654700"/>
            <a:ext cx="3000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548135"/>
                </a:solidFill>
                <a:latin typeface="Candara"/>
                <a:ea typeface="Candara"/>
                <a:cs typeface="Candara"/>
                <a:sym typeface="Candara"/>
              </a:rPr>
              <a:t>Colosseum</a:t>
            </a:r>
            <a:r>
              <a:rPr lang="en-US">
                <a:solidFill>
                  <a:srgbClr val="3F3F3F"/>
                </a:solidFill>
                <a:latin typeface="Candara"/>
                <a:ea typeface="Candara"/>
                <a:cs typeface="Candara"/>
                <a:sym typeface="Candara"/>
              </a:rPr>
              <a:t>, Rome</a:t>
            </a:r>
            <a:endParaRPr>
              <a:solidFill>
                <a:srgbClr val="3F3F3F"/>
              </a:solidFill>
              <a:latin typeface="Candara"/>
              <a:ea typeface="Candara"/>
              <a:cs typeface="Candara"/>
              <a:sym typeface="Candara"/>
            </a:endParaRPr>
          </a:p>
          <a:p>
            <a:pPr marL="0" lvl="0" indent="0" algn="l" rtl="0">
              <a:spcBef>
                <a:spcPts val="0"/>
              </a:spcBef>
              <a:spcAft>
                <a:spcPts val="0"/>
              </a:spcAft>
              <a:buNone/>
            </a:pPr>
            <a:r>
              <a:rPr lang="en-US" sz="1000"/>
              <a:t>Source, free image: </a:t>
            </a:r>
            <a:r>
              <a:rPr lang="en-US" sz="1000" u="sng">
                <a:solidFill>
                  <a:schemeClr val="hlink"/>
                </a:solidFill>
                <a:hlinkClick r:id="rId7"/>
              </a:rPr>
              <a:t>https://www.needpix.com/photo/571218</a:t>
            </a:r>
            <a:r>
              <a:rPr lang="en-US" sz="1000"/>
              <a:t> </a:t>
            </a:r>
            <a:endParaRPr sz="1000"/>
          </a:p>
        </p:txBody>
      </p:sp>
      <p:pic>
        <p:nvPicPr>
          <p:cNvPr id="144" name="Google Shape;144;g3248fd4eafb_0_20"/>
          <p:cNvPicPr preferRelativeResize="0"/>
          <p:nvPr/>
        </p:nvPicPr>
        <p:blipFill>
          <a:blip r:embed="rId8">
            <a:alphaModFix/>
          </a:blip>
          <a:stretch>
            <a:fillRect/>
          </a:stretch>
        </p:blipFill>
        <p:spPr>
          <a:xfrm>
            <a:off x="7641172" y="3910449"/>
            <a:ext cx="1495150" cy="1993526"/>
          </a:xfrm>
          <a:prstGeom prst="rect">
            <a:avLst/>
          </a:prstGeom>
          <a:noFill/>
          <a:ln>
            <a:noFill/>
          </a:ln>
        </p:spPr>
      </p:pic>
      <p:sp>
        <p:nvSpPr>
          <p:cNvPr id="145" name="Google Shape;145;g3248fd4eafb_0_20"/>
          <p:cNvSpPr txBox="1"/>
          <p:nvPr/>
        </p:nvSpPr>
        <p:spPr>
          <a:xfrm>
            <a:off x="7641175" y="5989325"/>
            <a:ext cx="3000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548135"/>
                </a:solidFill>
                <a:latin typeface="Candara"/>
                <a:ea typeface="Candara"/>
                <a:cs typeface="Candara"/>
                <a:sym typeface="Candara"/>
              </a:rPr>
              <a:t>Vilnius Historic Centre</a:t>
            </a:r>
            <a:endParaRPr b="1">
              <a:solidFill>
                <a:srgbClr val="548135"/>
              </a:solidFill>
              <a:latin typeface="Candara"/>
              <a:ea typeface="Candara"/>
              <a:cs typeface="Candara"/>
              <a:sym typeface="Candara"/>
            </a:endParaRPr>
          </a:p>
          <a:p>
            <a:pPr marL="0" lvl="0" indent="0" algn="l" rtl="0">
              <a:spcBef>
                <a:spcPts val="0"/>
              </a:spcBef>
              <a:spcAft>
                <a:spcPts val="0"/>
              </a:spcAft>
              <a:buNone/>
            </a:pPr>
            <a:r>
              <a:rPr lang="en-US" sz="1000"/>
              <a:t>Source, free image: </a:t>
            </a:r>
            <a:r>
              <a:rPr lang="en-US" sz="1000" u="sng">
                <a:solidFill>
                  <a:schemeClr val="hlink"/>
                </a:solidFill>
                <a:hlinkClick r:id="rId9"/>
              </a:rPr>
              <a:t>https://www.needpix.com/photo/1622664/</a:t>
            </a:r>
            <a:r>
              <a:rPr lang="en-US" sz="1000"/>
              <a:t> </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1" name="Google Shape;151;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5"/>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dirty="0">
                <a:solidFill>
                  <a:srgbClr val="FFFFFF"/>
                </a:solidFill>
                <a:latin typeface="Candara"/>
                <a:ea typeface="Candara"/>
                <a:cs typeface="Candara"/>
                <a:sym typeface="Candara"/>
              </a:rPr>
              <a:t>SOME DEFINITIONS &amp; CONCEPTS </a:t>
            </a:r>
            <a:endParaRPr sz="3600" b="0" i="0" u="none" strike="noStrike" cap="none" dirty="0">
              <a:solidFill>
                <a:schemeClr val="dk1"/>
              </a:solidFill>
              <a:latin typeface="Times New Roman"/>
              <a:ea typeface="Times New Roman"/>
              <a:cs typeface="Times New Roman"/>
              <a:sym typeface="Times New Roman"/>
            </a:endParaRPr>
          </a:p>
        </p:txBody>
      </p:sp>
      <p:sp>
        <p:nvSpPr>
          <p:cNvPr id="154" name="Google Shape;154;p5"/>
          <p:cNvSpPr txBox="1"/>
          <p:nvPr/>
        </p:nvSpPr>
        <p:spPr>
          <a:xfrm>
            <a:off x="4056900" y="1501900"/>
            <a:ext cx="7340700" cy="3648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3F3F3F"/>
                </a:solidFill>
                <a:latin typeface="Candara"/>
                <a:ea typeface="Candara"/>
                <a:cs typeface="Candara"/>
                <a:sym typeface="Candara"/>
              </a:rPr>
              <a:t>Identity is the set of characteristics, beliefs, and expressions that define an individual or group. It is a complex, fluid concept shaped by personal experiences, social interactions, culture, and historical context. </a:t>
            </a: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dirty="0">
                <a:solidFill>
                  <a:srgbClr val="3F3F3F"/>
                </a:solidFill>
                <a:latin typeface="Candara"/>
                <a:ea typeface="Candara"/>
                <a:cs typeface="Candara"/>
                <a:sym typeface="Candara"/>
              </a:rPr>
              <a:t>Identity can be individual (personal identity) or collective (group, cultural, national identity), evolving through a dynamic process of self-perception and external recognition. </a:t>
            </a: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dirty="0">
                <a:solidFill>
                  <a:srgbClr val="3F3F3F"/>
                </a:solidFill>
                <a:latin typeface="Candara"/>
                <a:ea typeface="Candara"/>
                <a:cs typeface="Candara"/>
                <a:sym typeface="Candara"/>
              </a:rPr>
              <a:t>This formation occurs as individuals and communities engage with their environments, internalize norms and values, and negotiate belonging within broader societal frameworks. </a:t>
            </a: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dirty="0">
                <a:solidFill>
                  <a:srgbClr val="3F3F3F"/>
                </a:solidFill>
                <a:latin typeface="Candara"/>
                <a:ea typeface="Candara"/>
                <a:cs typeface="Candara"/>
                <a:sym typeface="Candara"/>
              </a:rPr>
              <a:t>Identity is often reaffirmed through social practices, heritage, language, and symbolic markers that distinguish groups and sustain cultural continuity.</a:t>
            </a:r>
            <a:endParaRPr sz="1800" i="0" u="none" strike="noStrike" dirty="0">
              <a:solidFill>
                <a:srgbClr val="3F3F3F"/>
              </a:solidFill>
              <a:latin typeface="Candara"/>
              <a:ea typeface="Candara"/>
              <a:cs typeface="Candara"/>
              <a:sym typeface="Candara"/>
            </a:endParaRPr>
          </a:p>
        </p:txBody>
      </p:sp>
      <p:sp>
        <p:nvSpPr>
          <p:cNvPr id="155" name="Google Shape;155;p5"/>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2. Identity Definition and Formation</a:t>
            </a:r>
            <a:endParaRPr sz="2000" b="1">
              <a:solidFill>
                <a:srgbClr val="A99374"/>
              </a:solidFill>
              <a:latin typeface="Candara"/>
              <a:ea typeface="Candara"/>
              <a:cs typeface="Candara"/>
              <a:sym typeface="Candara"/>
            </a:endParaRPr>
          </a:p>
        </p:txBody>
      </p:sp>
      <p:pic>
        <p:nvPicPr>
          <p:cNvPr id="156" name="Google Shape;156;p5"/>
          <p:cNvPicPr preferRelativeResize="0"/>
          <p:nvPr/>
        </p:nvPicPr>
        <p:blipFill>
          <a:blip r:embed="rId4">
            <a:alphaModFix/>
          </a:blip>
          <a:stretch>
            <a:fillRect/>
          </a:stretch>
        </p:blipFill>
        <p:spPr>
          <a:xfrm>
            <a:off x="606550" y="1633121"/>
            <a:ext cx="2979092" cy="251215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2" name="Google Shape;16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SOME DEFINITIONS &amp; CONCEPTS</a:t>
            </a:r>
            <a:endParaRPr sz="3600" b="0" i="0" u="none" strike="noStrike" cap="none">
              <a:solidFill>
                <a:schemeClr val="dk1"/>
              </a:solidFill>
              <a:latin typeface="Times New Roman"/>
              <a:ea typeface="Times New Roman"/>
              <a:cs typeface="Times New Roman"/>
              <a:sym typeface="Times New Roman"/>
            </a:endParaRPr>
          </a:p>
        </p:txBody>
      </p:sp>
      <p:sp>
        <p:nvSpPr>
          <p:cNvPr id="165" name="Google Shape;165;p6"/>
          <p:cNvSpPr txBox="1"/>
          <p:nvPr/>
        </p:nvSpPr>
        <p:spPr>
          <a:xfrm>
            <a:off x="520182" y="1136028"/>
            <a:ext cx="11022032"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ndara"/>
                <a:ea typeface="Candara"/>
                <a:cs typeface="Candara"/>
                <a:sym typeface="Candara"/>
              </a:rPr>
              <a:t>Belgium</a:t>
            </a:r>
            <a:r>
              <a:rPr lang="en-US" sz="1800">
                <a:solidFill>
                  <a:schemeClr val="dk1"/>
                </a:solidFill>
                <a:latin typeface="Candara"/>
                <a:ea typeface="Candara"/>
                <a:cs typeface="Candara"/>
                <a:sym typeface="Candara"/>
              </a:rPr>
              <a:t>:</a:t>
            </a:r>
            <a:br>
              <a:rPr lang="en-US" sz="1800">
                <a:solidFill>
                  <a:schemeClr val="dk1"/>
                </a:solidFill>
                <a:latin typeface="Candara"/>
                <a:ea typeface="Candara"/>
                <a:cs typeface="Candara"/>
                <a:sym typeface="Candara"/>
              </a:rPr>
            </a:br>
            <a:r>
              <a:rPr lang="en-US" sz="1800">
                <a:solidFill>
                  <a:schemeClr val="dk1"/>
                </a:solidFill>
                <a:latin typeface="Candara"/>
                <a:ea typeface="Candara"/>
                <a:cs typeface="Candara"/>
                <a:sym typeface="Candara"/>
              </a:rPr>
              <a:t>Belgian identity is shaped by the linguistic divide between </a:t>
            </a:r>
            <a:r>
              <a:rPr lang="en-US" sz="1800" b="1">
                <a:solidFill>
                  <a:schemeClr val="dk1"/>
                </a:solidFill>
                <a:latin typeface="Candara"/>
                <a:ea typeface="Candara"/>
                <a:cs typeface="Candara"/>
                <a:sym typeface="Candara"/>
              </a:rPr>
              <a:t>Flanders (Dutch-speaking)</a:t>
            </a:r>
            <a:r>
              <a:rPr lang="en-US" sz="1800">
                <a:solidFill>
                  <a:schemeClr val="dk1"/>
                </a:solidFill>
                <a:latin typeface="Candara"/>
                <a:ea typeface="Candara"/>
                <a:cs typeface="Candara"/>
                <a:sym typeface="Candara"/>
              </a:rPr>
              <a:t> and </a:t>
            </a:r>
            <a:r>
              <a:rPr lang="en-US" sz="1800" b="1">
                <a:solidFill>
                  <a:schemeClr val="dk1"/>
                </a:solidFill>
                <a:latin typeface="Candara"/>
                <a:ea typeface="Candara"/>
                <a:cs typeface="Candara"/>
                <a:sym typeface="Candara"/>
              </a:rPr>
              <a:t>Wallonia (French-speaking)</a:t>
            </a:r>
            <a:r>
              <a:rPr lang="en-US" sz="1800">
                <a:solidFill>
                  <a:schemeClr val="dk1"/>
                </a:solidFill>
                <a:latin typeface="Candara"/>
                <a:ea typeface="Candara"/>
                <a:cs typeface="Candara"/>
                <a:sym typeface="Candara"/>
              </a:rPr>
              <a:t>. Each region has a distinct cultural and political identity, contributing to Belgium’s complex national identity. The </a:t>
            </a:r>
            <a:r>
              <a:rPr lang="en-US" sz="1800" b="1">
                <a:solidFill>
                  <a:schemeClr val="dk1"/>
                </a:solidFill>
                <a:latin typeface="Candara"/>
                <a:ea typeface="Candara"/>
                <a:cs typeface="Candara"/>
                <a:sym typeface="Candara"/>
              </a:rPr>
              <a:t>Manneken Pis</a:t>
            </a:r>
            <a:r>
              <a:rPr lang="en-US" sz="1800">
                <a:solidFill>
                  <a:schemeClr val="dk1"/>
                </a:solidFill>
                <a:latin typeface="Candara"/>
                <a:ea typeface="Candara"/>
                <a:cs typeface="Candara"/>
                <a:sym typeface="Candara"/>
              </a:rPr>
              <a:t> statue in Brussels humorously reflects Belgian identity and values of freedom and resilience.</a:t>
            </a:r>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Spain</a:t>
            </a:r>
            <a:r>
              <a:rPr lang="en-US" sz="1800">
                <a:solidFill>
                  <a:schemeClr val="dk1"/>
                </a:solidFill>
                <a:latin typeface="Candara"/>
                <a:ea typeface="Candara"/>
                <a:cs typeface="Candara"/>
                <a:sym typeface="Candara"/>
              </a:rPr>
              <a:t>:</a:t>
            </a:r>
            <a:br>
              <a:rPr lang="en-US" sz="1800">
                <a:solidFill>
                  <a:schemeClr val="dk1"/>
                </a:solidFill>
                <a:latin typeface="Candara"/>
                <a:ea typeface="Candara"/>
                <a:cs typeface="Candara"/>
                <a:sym typeface="Candara"/>
              </a:rPr>
            </a:br>
            <a:r>
              <a:rPr lang="en-US" sz="1800">
                <a:solidFill>
                  <a:schemeClr val="dk1"/>
                </a:solidFill>
                <a:latin typeface="Candara"/>
                <a:ea typeface="Candara"/>
                <a:cs typeface="Candara"/>
                <a:sym typeface="Candara"/>
              </a:rPr>
              <a:t>Regional identities in Spain are very strong. The </a:t>
            </a:r>
            <a:r>
              <a:rPr lang="en-US" sz="1800" b="1">
                <a:solidFill>
                  <a:schemeClr val="dk1"/>
                </a:solidFill>
                <a:latin typeface="Candara"/>
                <a:ea typeface="Candara"/>
                <a:cs typeface="Candara"/>
                <a:sym typeface="Candara"/>
              </a:rPr>
              <a:t>Catalonian</a:t>
            </a:r>
            <a:r>
              <a:rPr lang="en-US" sz="1800">
                <a:solidFill>
                  <a:schemeClr val="dk1"/>
                </a:solidFill>
                <a:latin typeface="Candara"/>
                <a:ea typeface="Candara"/>
                <a:cs typeface="Candara"/>
                <a:sym typeface="Candara"/>
              </a:rPr>
              <a:t> and </a:t>
            </a:r>
            <a:r>
              <a:rPr lang="en-US" sz="1800" b="1">
                <a:solidFill>
                  <a:schemeClr val="dk1"/>
                </a:solidFill>
                <a:latin typeface="Candara"/>
                <a:ea typeface="Candara"/>
                <a:cs typeface="Candara"/>
                <a:sym typeface="Candara"/>
              </a:rPr>
              <a:t>Basque</a:t>
            </a:r>
            <a:r>
              <a:rPr lang="en-US" sz="1800">
                <a:solidFill>
                  <a:schemeClr val="dk1"/>
                </a:solidFill>
                <a:latin typeface="Candara"/>
                <a:ea typeface="Candara"/>
                <a:cs typeface="Candara"/>
                <a:sym typeface="Candara"/>
              </a:rPr>
              <a:t> regions maintain distinct languages and cultures. </a:t>
            </a:r>
            <a:r>
              <a:rPr lang="en-US" sz="1800" b="1">
                <a:solidFill>
                  <a:schemeClr val="dk1"/>
                </a:solidFill>
                <a:latin typeface="Candara"/>
                <a:ea typeface="Candara"/>
                <a:cs typeface="Candara"/>
                <a:sym typeface="Candara"/>
              </a:rPr>
              <a:t>Catalan identity</a:t>
            </a:r>
            <a:r>
              <a:rPr lang="en-US" sz="1800">
                <a:solidFill>
                  <a:schemeClr val="dk1"/>
                </a:solidFill>
                <a:latin typeface="Candara"/>
                <a:ea typeface="Candara"/>
                <a:cs typeface="Candara"/>
                <a:sym typeface="Candara"/>
              </a:rPr>
              <a:t> is reinforced through language (Catalan) and traditions like the </a:t>
            </a:r>
            <a:r>
              <a:rPr lang="en-US" sz="1800" b="1">
                <a:solidFill>
                  <a:schemeClr val="dk1"/>
                </a:solidFill>
                <a:latin typeface="Candara"/>
                <a:ea typeface="Candara"/>
                <a:cs typeface="Candara"/>
                <a:sym typeface="Candara"/>
              </a:rPr>
              <a:t>Castells</a:t>
            </a:r>
            <a:r>
              <a:rPr lang="en-US" sz="1800">
                <a:solidFill>
                  <a:schemeClr val="dk1"/>
                </a:solidFill>
                <a:latin typeface="Candara"/>
                <a:ea typeface="Candara"/>
                <a:cs typeface="Candara"/>
                <a:sym typeface="Candara"/>
              </a:rPr>
              <a:t> (human towers), while </a:t>
            </a:r>
            <a:r>
              <a:rPr lang="en-US" sz="1800" b="1">
                <a:solidFill>
                  <a:schemeClr val="dk1"/>
                </a:solidFill>
                <a:latin typeface="Candara"/>
                <a:ea typeface="Candara"/>
                <a:cs typeface="Candara"/>
                <a:sym typeface="Candara"/>
              </a:rPr>
              <a:t>Basque identity</a:t>
            </a:r>
            <a:r>
              <a:rPr lang="en-US" sz="1800">
                <a:solidFill>
                  <a:schemeClr val="dk1"/>
                </a:solidFill>
                <a:latin typeface="Candara"/>
                <a:ea typeface="Candara"/>
                <a:cs typeface="Candara"/>
                <a:sym typeface="Candara"/>
              </a:rPr>
              <a:t> is shaped by the use of Euskara and a distinct history of autonomy movements.</a:t>
            </a:r>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Estonia</a:t>
            </a:r>
            <a:r>
              <a:rPr lang="en-US" sz="1800">
                <a:solidFill>
                  <a:schemeClr val="dk1"/>
                </a:solidFill>
                <a:latin typeface="Candara"/>
                <a:ea typeface="Candara"/>
                <a:cs typeface="Candara"/>
                <a:sym typeface="Candara"/>
              </a:rPr>
              <a:t>:</a:t>
            </a:r>
            <a:br>
              <a:rPr lang="en-US" sz="1800">
                <a:solidFill>
                  <a:schemeClr val="dk1"/>
                </a:solidFill>
                <a:latin typeface="Candara"/>
                <a:ea typeface="Candara"/>
                <a:cs typeface="Candara"/>
                <a:sym typeface="Candara"/>
              </a:rPr>
            </a:br>
            <a:r>
              <a:rPr lang="en-US" sz="1800">
                <a:solidFill>
                  <a:schemeClr val="dk1"/>
                </a:solidFill>
                <a:latin typeface="Candara"/>
                <a:ea typeface="Candara"/>
                <a:cs typeface="Candara"/>
                <a:sym typeface="Candara"/>
              </a:rPr>
              <a:t>Estonian identity has been significantly shaped by its experience under Soviet rule. The </a:t>
            </a:r>
            <a:r>
              <a:rPr lang="en-US" sz="1800" b="1">
                <a:solidFill>
                  <a:schemeClr val="dk1"/>
                </a:solidFill>
                <a:latin typeface="Candara"/>
                <a:ea typeface="Candara"/>
                <a:cs typeface="Candara"/>
                <a:sym typeface="Candara"/>
              </a:rPr>
              <a:t>Singing Revolution</a:t>
            </a:r>
            <a:r>
              <a:rPr lang="en-US" sz="1800">
                <a:solidFill>
                  <a:schemeClr val="dk1"/>
                </a:solidFill>
                <a:latin typeface="Candara"/>
                <a:ea typeface="Candara"/>
                <a:cs typeface="Candara"/>
                <a:sym typeface="Candara"/>
              </a:rPr>
              <a:t> (1987-1991), during which Estonians peacefully protested for independence by gathering to sing traditional songs, played a key role in forming modern Estonian national identity.</a:t>
            </a:r>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Greece</a:t>
            </a:r>
            <a:r>
              <a:rPr lang="en-US" sz="1800">
                <a:solidFill>
                  <a:schemeClr val="dk1"/>
                </a:solidFill>
                <a:latin typeface="Candara"/>
                <a:ea typeface="Candara"/>
                <a:cs typeface="Candara"/>
                <a:sym typeface="Candara"/>
              </a:rPr>
              <a:t>:</a:t>
            </a:r>
            <a:br>
              <a:rPr lang="en-US" sz="1800">
                <a:solidFill>
                  <a:schemeClr val="dk1"/>
                </a:solidFill>
                <a:latin typeface="Candara"/>
                <a:ea typeface="Candara"/>
                <a:cs typeface="Candara"/>
                <a:sym typeface="Candara"/>
              </a:rPr>
            </a:br>
            <a:r>
              <a:rPr lang="en-US" sz="1800">
                <a:solidFill>
                  <a:schemeClr val="dk1"/>
                </a:solidFill>
                <a:latin typeface="Candara"/>
                <a:ea typeface="Candara"/>
                <a:cs typeface="Candara"/>
                <a:sym typeface="Candara"/>
              </a:rPr>
              <a:t>Greek identity is heavily influenced by its ancient history and Orthodox Christianity. The </a:t>
            </a:r>
            <a:r>
              <a:rPr lang="en-US" sz="1800" b="1">
                <a:solidFill>
                  <a:schemeClr val="dk1"/>
                </a:solidFill>
                <a:latin typeface="Candara"/>
                <a:ea typeface="Candara"/>
                <a:cs typeface="Candara"/>
                <a:sym typeface="Candara"/>
              </a:rPr>
              <a:t>Greek War of Independence</a:t>
            </a:r>
            <a:r>
              <a:rPr lang="en-US" sz="1800">
                <a:solidFill>
                  <a:schemeClr val="dk1"/>
                </a:solidFill>
                <a:latin typeface="Candara"/>
                <a:ea typeface="Candara"/>
                <a:cs typeface="Candara"/>
                <a:sym typeface="Candara"/>
              </a:rPr>
              <a:t> (1821-1830) from the Ottoman Empire is a key event in the formation of modern Greek national identity, rooted in ideals of freedom and continuity with ancient Hellenic civilization.</a:t>
            </a:r>
            <a:endParaRPr sz="1800" i="0" u="none" strike="noStrike">
              <a:solidFill>
                <a:srgbClr val="3F3F3F"/>
              </a:solidFill>
              <a:latin typeface="Candara"/>
              <a:ea typeface="Candara"/>
              <a:cs typeface="Candara"/>
              <a:sym typeface="Candara"/>
            </a:endParaRPr>
          </a:p>
        </p:txBody>
      </p:sp>
      <p:sp>
        <p:nvSpPr>
          <p:cNvPr id="166" name="Google Shape;166;p6"/>
          <p:cNvSpPr txBox="1"/>
          <p:nvPr/>
        </p:nvSpPr>
        <p:spPr>
          <a:xfrm>
            <a:off x="360486" y="735918"/>
            <a:ext cx="6098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2. Identity Definition and Formation – some examples</a:t>
            </a:r>
            <a:endParaRPr sz="2000" b="1">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2" name="Google Shape;172;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7"/>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SOME DEFINITIONS &amp; CONCEPTS</a:t>
            </a:r>
            <a:endParaRPr sz="3600" b="0" i="0" u="none" strike="noStrike" cap="none">
              <a:solidFill>
                <a:schemeClr val="dk1"/>
              </a:solidFill>
              <a:latin typeface="Times New Roman"/>
              <a:ea typeface="Times New Roman"/>
              <a:cs typeface="Times New Roman"/>
              <a:sym typeface="Times New Roman"/>
            </a:endParaRPr>
          </a:p>
        </p:txBody>
      </p:sp>
      <p:sp>
        <p:nvSpPr>
          <p:cNvPr id="175" name="Google Shape;175;p7"/>
          <p:cNvSpPr txBox="1"/>
          <p:nvPr/>
        </p:nvSpPr>
        <p:spPr>
          <a:xfrm>
            <a:off x="606550" y="1501889"/>
            <a:ext cx="10791123"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ndara"/>
                <a:ea typeface="Candara"/>
                <a:cs typeface="Candara"/>
                <a:sym typeface="Candara"/>
              </a:rPr>
              <a:t>Turkey</a:t>
            </a:r>
            <a:r>
              <a:rPr lang="en-US" sz="1800">
                <a:solidFill>
                  <a:schemeClr val="dk1"/>
                </a:solidFill>
                <a:latin typeface="Candara"/>
                <a:ea typeface="Candara"/>
                <a:cs typeface="Candara"/>
                <a:sym typeface="Candara"/>
              </a:rPr>
              <a:t>:</a:t>
            </a:r>
            <a:br>
              <a:rPr lang="en-US" sz="1800">
                <a:solidFill>
                  <a:schemeClr val="dk1"/>
                </a:solidFill>
                <a:latin typeface="Candara"/>
                <a:ea typeface="Candara"/>
                <a:cs typeface="Candara"/>
                <a:sym typeface="Candara"/>
              </a:rPr>
            </a:br>
            <a:r>
              <a:rPr lang="en-US" sz="1800">
                <a:solidFill>
                  <a:schemeClr val="dk1"/>
                </a:solidFill>
                <a:latin typeface="Candara"/>
                <a:ea typeface="Candara"/>
                <a:cs typeface="Candara"/>
                <a:sym typeface="Candara"/>
              </a:rPr>
              <a:t>Turkish identity has been shaped by the reforms of </a:t>
            </a:r>
            <a:r>
              <a:rPr lang="en-US" sz="1800" b="1">
                <a:solidFill>
                  <a:schemeClr val="dk1"/>
                </a:solidFill>
                <a:latin typeface="Candara"/>
                <a:ea typeface="Candara"/>
                <a:cs typeface="Candara"/>
                <a:sym typeface="Candara"/>
              </a:rPr>
              <a:t>Mustafa Kemal Atatürk</a:t>
            </a:r>
            <a:r>
              <a:rPr lang="en-US" sz="1800">
                <a:solidFill>
                  <a:schemeClr val="dk1"/>
                </a:solidFill>
                <a:latin typeface="Candara"/>
                <a:ea typeface="Candara"/>
                <a:cs typeface="Candara"/>
                <a:sym typeface="Candara"/>
              </a:rPr>
              <a:t>, which established a secular, nationalist identity following the collapse of the Ottoman Empire. Turkish identity balances its secular Republican values with a rich Ottoman and Islamic cultural legacy, symbolized by landmarks like </a:t>
            </a:r>
            <a:r>
              <a:rPr lang="en-US" sz="1800" b="1">
                <a:solidFill>
                  <a:schemeClr val="dk1"/>
                </a:solidFill>
                <a:latin typeface="Candara"/>
                <a:ea typeface="Candara"/>
                <a:cs typeface="Candara"/>
                <a:sym typeface="Candara"/>
              </a:rPr>
              <a:t>Topkapi Palace</a:t>
            </a:r>
            <a:r>
              <a:rPr lang="en-US" sz="1800">
                <a:solidFill>
                  <a:schemeClr val="dk1"/>
                </a:solidFill>
                <a:latin typeface="Candara"/>
                <a:ea typeface="Candara"/>
                <a:cs typeface="Candara"/>
                <a:sym typeface="Candara"/>
              </a:rPr>
              <a:t>.</a:t>
            </a:r>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Italy</a:t>
            </a:r>
            <a:r>
              <a:rPr lang="en-US" sz="1800">
                <a:solidFill>
                  <a:schemeClr val="dk1"/>
                </a:solidFill>
                <a:latin typeface="Candara"/>
                <a:ea typeface="Candara"/>
                <a:cs typeface="Candara"/>
                <a:sym typeface="Candara"/>
              </a:rPr>
              <a:t>:</a:t>
            </a:r>
            <a:br>
              <a:rPr lang="en-US" sz="1800">
                <a:solidFill>
                  <a:schemeClr val="dk1"/>
                </a:solidFill>
                <a:latin typeface="Candara"/>
                <a:ea typeface="Candara"/>
                <a:cs typeface="Candara"/>
                <a:sym typeface="Candara"/>
              </a:rPr>
            </a:br>
            <a:r>
              <a:rPr lang="en-US" sz="1800">
                <a:solidFill>
                  <a:schemeClr val="dk1"/>
                </a:solidFill>
                <a:latin typeface="Candara"/>
                <a:ea typeface="Candara"/>
                <a:cs typeface="Candara"/>
                <a:sym typeface="Candara"/>
              </a:rPr>
              <a:t>Italy’s regionalism is central to identity formation. Regions like </a:t>
            </a:r>
            <a:r>
              <a:rPr lang="en-US" sz="1800" b="1">
                <a:solidFill>
                  <a:schemeClr val="dk1"/>
                </a:solidFill>
                <a:latin typeface="Candara"/>
                <a:ea typeface="Candara"/>
                <a:cs typeface="Candara"/>
                <a:sym typeface="Candara"/>
              </a:rPr>
              <a:t>Tuscany</a:t>
            </a:r>
            <a:r>
              <a:rPr lang="en-US" sz="1800">
                <a:solidFill>
                  <a:schemeClr val="dk1"/>
                </a:solidFill>
                <a:latin typeface="Candara"/>
                <a:ea typeface="Candara"/>
                <a:cs typeface="Candara"/>
                <a:sym typeface="Candara"/>
              </a:rPr>
              <a:t>, </a:t>
            </a:r>
            <a:r>
              <a:rPr lang="en-US" sz="1800" b="1">
                <a:solidFill>
                  <a:schemeClr val="dk1"/>
                </a:solidFill>
                <a:latin typeface="Candara"/>
                <a:ea typeface="Candara"/>
                <a:cs typeface="Candara"/>
                <a:sym typeface="Candara"/>
              </a:rPr>
              <a:t>Veneto</a:t>
            </a:r>
            <a:r>
              <a:rPr lang="en-US" sz="1800">
                <a:solidFill>
                  <a:schemeClr val="dk1"/>
                </a:solidFill>
                <a:latin typeface="Candara"/>
                <a:ea typeface="Candara"/>
                <a:cs typeface="Candara"/>
                <a:sym typeface="Candara"/>
              </a:rPr>
              <a:t>, and </a:t>
            </a:r>
            <a:r>
              <a:rPr lang="en-US" sz="1800" b="1">
                <a:solidFill>
                  <a:schemeClr val="dk1"/>
                </a:solidFill>
                <a:latin typeface="Candara"/>
                <a:ea typeface="Candara"/>
                <a:cs typeface="Candara"/>
                <a:sym typeface="Candara"/>
              </a:rPr>
              <a:t>Sicily</a:t>
            </a:r>
            <a:r>
              <a:rPr lang="en-US" sz="1800">
                <a:solidFill>
                  <a:schemeClr val="dk1"/>
                </a:solidFill>
                <a:latin typeface="Candara"/>
                <a:ea typeface="Candara"/>
                <a:cs typeface="Candara"/>
                <a:sym typeface="Candara"/>
              </a:rPr>
              <a:t> each maintain strong local identities. The </a:t>
            </a:r>
            <a:r>
              <a:rPr lang="en-US" sz="1800" b="1">
                <a:solidFill>
                  <a:schemeClr val="dk1"/>
                </a:solidFill>
                <a:latin typeface="Candara"/>
                <a:ea typeface="Candara"/>
                <a:cs typeface="Candara"/>
                <a:sym typeface="Candara"/>
              </a:rPr>
              <a:t>Palio di Siena</a:t>
            </a:r>
            <a:r>
              <a:rPr lang="en-US" sz="1800">
                <a:solidFill>
                  <a:schemeClr val="dk1"/>
                </a:solidFill>
                <a:latin typeface="Candara"/>
                <a:ea typeface="Candara"/>
                <a:cs typeface="Candara"/>
                <a:sym typeface="Candara"/>
              </a:rPr>
              <a:t> in Tuscany is a historic horse race that reinforces local pride and belonging among its different neighborhoods (contrade).</a:t>
            </a:r>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Lithuania</a:t>
            </a:r>
            <a:r>
              <a:rPr lang="en-US" sz="1800">
                <a:solidFill>
                  <a:schemeClr val="dk1"/>
                </a:solidFill>
                <a:latin typeface="Candara"/>
                <a:ea typeface="Candara"/>
                <a:cs typeface="Candara"/>
                <a:sym typeface="Candara"/>
              </a:rPr>
              <a:t>:</a:t>
            </a:r>
            <a:br>
              <a:rPr lang="en-US" sz="1800">
                <a:solidFill>
                  <a:schemeClr val="dk1"/>
                </a:solidFill>
                <a:latin typeface="Candara"/>
                <a:ea typeface="Candara"/>
                <a:cs typeface="Candara"/>
                <a:sym typeface="Candara"/>
              </a:rPr>
            </a:br>
            <a:r>
              <a:rPr lang="en-US" sz="1800">
                <a:solidFill>
                  <a:schemeClr val="dk1"/>
                </a:solidFill>
                <a:latin typeface="Candara"/>
                <a:ea typeface="Candara"/>
                <a:cs typeface="Candara"/>
                <a:sym typeface="Candara"/>
              </a:rPr>
              <a:t>Lithuanian identity is deeply tied to its language and Catholic faith. During Soviet occupation, maintaining the Lithuanian language and traditions became a form of resistance. The </a:t>
            </a:r>
            <a:r>
              <a:rPr lang="en-US" sz="1800" b="1">
                <a:solidFill>
                  <a:schemeClr val="dk1"/>
                </a:solidFill>
                <a:latin typeface="Candara"/>
                <a:ea typeface="Candara"/>
                <a:cs typeface="Candara"/>
                <a:sym typeface="Candara"/>
              </a:rPr>
              <a:t>Singing Revolution</a:t>
            </a:r>
            <a:r>
              <a:rPr lang="en-US" sz="1800">
                <a:solidFill>
                  <a:schemeClr val="dk1"/>
                </a:solidFill>
                <a:latin typeface="Candara"/>
                <a:ea typeface="Candara"/>
                <a:cs typeface="Candara"/>
                <a:sym typeface="Candara"/>
              </a:rPr>
              <a:t> and the </a:t>
            </a:r>
            <a:r>
              <a:rPr lang="en-US" sz="1800" b="1">
                <a:solidFill>
                  <a:schemeClr val="dk1"/>
                </a:solidFill>
                <a:latin typeface="Candara"/>
                <a:ea typeface="Candara"/>
                <a:cs typeface="Candara"/>
                <a:sym typeface="Candara"/>
              </a:rPr>
              <a:t>Day of Restoration of Independence (March 11, 1990)</a:t>
            </a:r>
            <a:r>
              <a:rPr lang="en-US" sz="1800">
                <a:solidFill>
                  <a:schemeClr val="dk1"/>
                </a:solidFill>
                <a:latin typeface="Candara"/>
                <a:ea typeface="Candara"/>
                <a:cs typeface="Candara"/>
                <a:sym typeface="Candara"/>
              </a:rPr>
              <a:t> are crucial moments that shaped modern Lithuanian national identity.</a:t>
            </a:r>
            <a:endParaRPr/>
          </a:p>
          <a:p>
            <a:pPr marL="0" marR="0" lvl="0" indent="0" algn="just" rtl="0">
              <a:spcBef>
                <a:spcPts val="0"/>
              </a:spcBef>
              <a:spcAft>
                <a:spcPts val="0"/>
              </a:spcAft>
              <a:buNone/>
            </a:pPr>
            <a:r>
              <a:rPr lang="en-US" sz="1800">
                <a:solidFill>
                  <a:srgbClr val="3F3F3F"/>
                </a:solidFill>
                <a:latin typeface="Candara"/>
                <a:ea typeface="Candara"/>
                <a:cs typeface="Candara"/>
                <a:sym typeface="Candara"/>
              </a:rPr>
              <a:t>.</a:t>
            </a:r>
            <a:endParaRPr sz="1800" i="0" u="none" strike="noStrike">
              <a:solidFill>
                <a:srgbClr val="3F3F3F"/>
              </a:solidFill>
              <a:latin typeface="Candara"/>
              <a:ea typeface="Candara"/>
              <a:cs typeface="Candara"/>
              <a:sym typeface="Candara"/>
            </a:endParaRPr>
          </a:p>
        </p:txBody>
      </p:sp>
      <p:sp>
        <p:nvSpPr>
          <p:cNvPr id="176" name="Google Shape;176;p7"/>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2. Identity Definition and Formation – some examples</a:t>
            </a:r>
            <a:endParaRPr sz="2000" b="1">
              <a:solidFill>
                <a:srgbClr val="A99374"/>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2" name="Google Shape;182;p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8"/>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dirty="0">
                <a:solidFill>
                  <a:srgbClr val="FFFFFF"/>
                </a:solidFill>
                <a:latin typeface="Candara"/>
                <a:ea typeface="Candara"/>
                <a:cs typeface="Candara"/>
                <a:sym typeface="Candara"/>
              </a:rPr>
              <a:t>SOME DEFINITIONS &amp; CONCEPTS </a:t>
            </a:r>
            <a:endParaRPr sz="3600" b="0" i="0" u="none" strike="noStrike" cap="none" dirty="0">
              <a:solidFill>
                <a:schemeClr val="dk1"/>
              </a:solidFill>
              <a:latin typeface="Times New Roman"/>
              <a:ea typeface="Times New Roman"/>
              <a:cs typeface="Times New Roman"/>
              <a:sym typeface="Times New Roman"/>
            </a:endParaRPr>
          </a:p>
        </p:txBody>
      </p:sp>
      <p:sp>
        <p:nvSpPr>
          <p:cNvPr id="185" name="Google Shape;185;p8"/>
          <p:cNvSpPr txBox="1"/>
          <p:nvPr/>
        </p:nvSpPr>
        <p:spPr>
          <a:xfrm>
            <a:off x="606550" y="1501900"/>
            <a:ext cx="6635400" cy="3294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3F3F3F"/>
                </a:solidFill>
                <a:latin typeface="Candara"/>
                <a:ea typeface="Candara"/>
                <a:cs typeface="Candara"/>
                <a:sym typeface="Candara"/>
              </a:rPr>
              <a:t>Heritage plays a crucial role in fostering a sense of belonging within communities by connecting individuals to a shared history, culture, and values. Through tangible (monuments, artifacts) and intangible (traditions, language) heritage, people feel rooted in their collective past, which reinforces group identity. </a:t>
            </a: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dirty="0">
                <a:solidFill>
                  <a:srgbClr val="3F3F3F"/>
                </a:solidFill>
                <a:latin typeface="Candara"/>
                <a:ea typeface="Candara"/>
                <a:cs typeface="Candara"/>
                <a:sym typeface="Candara"/>
              </a:rPr>
              <a:t>Celebrations of cultural heritage, such as festivals and communal activities, create spaces for members to experience solidarity and continuity, strengthening emotional bonds. </a:t>
            </a: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dirty="0">
                <a:solidFill>
                  <a:srgbClr val="3F3F3F"/>
                </a:solidFill>
                <a:latin typeface="Candara"/>
                <a:ea typeface="Candara"/>
                <a:cs typeface="Candara"/>
                <a:sym typeface="Candara"/>
              </a:rPr>
              <a:t>In this way, heritage serves as a foundation for social cohesion, allowing people to affirm their place within their community and maintain their identity in a rapidly changing world.</a:t>
            </a:r>
            <a:endParaRPr sz="1800" i="0" u="none" strike="noStrike" dirty="0">
              <a:solidFill>
                <a:srgbClr val="3F3F3F"/>
              </a:solidFill>
              <a:latin typeface="Candara"/>
              <a:ea typeface="Candara"/>
              <a:cs typeface="Candara"/>
              <a:sym typeface="Candara"/>
            </a:endParaRPr>
          </a:p>
        </p:txBody>
      </p:sp>
      <p:sp>
        <p:nvSpPr>
          <p:cNvPr id="186" name="Google Shape;186;p8"/>
          <p:cNvSpPr txBox="1"/>
          <p:nvPr/>
        </p:nvSpPr>
        <p:spPr>
          <a:xfrm>
            <a:off x="484052" y="918849"/>
            <a:ext cx="958358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3. The Role of Heritage in Building a Sense of Belonging Within Communities</a:t>
            </a:r>
            <a:endParaRPr sz="2000" b="1">
              <a:solidFill>
                <a:srgbClr val="A99374"/>
              </a:solidFill>
              <a:latin typeface="Candara"/>
              <a:ea typeface="Candara"/>
              <a:cs typeface="Candara"/>
              <a:sym typeface="Candara"/>
            </a:endParaRPr>
          </a:p>
        </p:txBody>
      </p:sp>
      <p:pic>
        <p:nvPicPr>
          <p:cNvPr id="187" name="Google Shape;187;p8"/>
          <p:cNvPicPr preferRelativeResize="0"/>
          <p:nvPr/>
        </p:nvPicPr>
        <p:blipFill>
          <a:blip r:embed="rId4">
            <a:alphaModFix/>
          </a:blip>
          <a:stretch>
            <a:fillRect/>
          </a:stretch>
        </p:blipFill>
        <p:spPr>
          <a:xfrm>
            <a:off x="7406625" y="1501878"/>
            <a:ext cx="4300196" cy="2866097"/>
          </a:xfrm>
          <a:prstGeom prst="rect">
            <a:avLst/>
          </a:prstGeom>
          <a:noFill/>
          <a:ln>
            <a:noFill/>
          </a:ln>
          <a:effectLst>
            <a:outerShdw blurRad="57150" dist="19050" dir="5400000" algn="bl" rotWithShape="0">
              <a:srgbClr val="000000">
                <a:alpha val="50000"/>
              </a:srgbClr>
            </a:outerShdw>
          </a:effectLst>
        </p:spPr>
      </p:pic>
      <p:sp>
        <p:nvSpPr>
          <p:cNvPr id="188" name="Google Shape;188;p8"/>
          <p:cNvSpPr txBox="1"/>
          <p:nvPr/>
        </p:nvSpPr>
        <p:spPr>
          <a:xfrm>
            <a:off x="7642575" y="4550900"/>
            <a:ext cx="3828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t>Source, free image: </a:t>
            </a:r>
            <a:r>
              <a:rPr lang="en-US" sz="900" u="sng">
                <a:solidFill>
                  <a:schemeClr val="hlink"/>
                </a:solidFill>
                <a:hlinkClick r:id="rId5"/>
              </a:rPr>
              <a:t>https://www.freepik.com/free-vector/flat-international-human-solidarity-day-illustration_33433039.htm#fromView=keyword&amp;page=2&amp;position=16&amp;uuid=e52df06c-7243-42fa-8489-68f60d33410d</a:t>
            </a:r>
            <a:r>
              <a:rPr lang="en-US" sz="900"/>
              <a:t> </a:t>
            </a:r>
            <a:endParaRPr sz="90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2271</Words>
  <Application>Microsoft Office PowerPoint</Application>
  <PresentationFormat>Προσαρμογή</PresentationFormat>
  <Paragraphs>139</Paragraphs>
  <Slides>16</Slides>
  <Notes>16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3</cp:revision>
  <dcterms:created xsi:type="dcterms:W3CDTF">2024-06-10T15:48:53Z</dcterms:created>
  <dcterms:modified xsi:type="dcterms:W3CDTF">2026-05-06T10:28:36Z</dcterms:modified>
</cp:coreProperties>
</file>