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68" r:id="rId2"/>
    <p:sldId id="257" r:id="rId3"/>
    <p:sldId id="265" r:id="rId4"/>
    <p:sldId id="266" r:id="rId5"/>
    <p:sldId id="267" r:id="rId6"/>
    <p:sldId id="269"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iJii13cMbHf8F97vtngbqRVylmQ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7.fntdata"/><Relationship Id="rId23" Type="http://customschemas.google.com/relationships/presentationmetadata" Target="metadata"/><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freepik.com/free-vector/aerial-view-people-working-light-bulb_38346952.htm"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freepik.com/free-vector/aerial-view-people-working-light-bulb_38346952.htm"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freepik.com/free-vector/people-talking-arguing_9176206.htm"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0" y="2736523"/>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FFFFFF"/>
                </a:solidFill>
                <a:latin typeface="Candara"/>
                <a:ea typeface="Times New Roman"/>
                <a:cs typeface="Times New Roman"/>
                <a:sym typeface="Candara"/>
              </a:rPr>
              <a:t>TRAINING PROGRAMME</a:t>
            </a: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marL="0" marR="0" lvl="0" indent="0" algn="ctr" rtl="0">
              <a:spcBef>
                <a:spcPts val="0"/>
              </a:spcBef>
              <a:spcAft>
                <a:spcPts val="0"/>
              </a:spcAft>
              <a:buNone/>
            </a:pPr>
            <a:r>
              <a:rPr lang="en-US" sz="2800" b="1" i="0" u="none" strike="noStrike" cap="none" dirty="0">
                <a:solidFill>
                  <a:srgbClr val="FFFFFF"/>
                </a:solidFill>
                <a:latin typeface="Candara"/>
                <a:ea typeface="Candara"/>
                <a:cs typeface="Candara"/>
                <a:sym typeface="Candara"/>
              </a:rPr>
              <a:t>LEARNING UNIT 1: Sense of belonging </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22828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0" y="2597298"/>
            <a:ext cx="12192000" cy="738623"/>
          </a:xfrm>
          <a:prstGeom prst="rect">
            <a:avLst/>
          </a:prstGeom>
          <a:noFill/>
          <a:ln>
            <a:noFill/>
          </a:ln>
        </p:spPr>
        <p:txBody>
          <a:bodyPr spcFirstLastPara="1" wrap="square" lIns="91425" tIns="45700" rIns="91425" bIns="45700" anchor="t" anchorCtr="0">
            <a:spAutoFit/>
          </a:bodyPr>
          <a:lstStyle/>
          <a:p>
            <a:pPr marL="0" marR="0" lvl="0" indent="0" algn="ctr" rtl="0">
              <a:spcBef>
                <a:spcPts val="1200"/>
              </a:spcBef>
              <a:spcAft>
                <a:spcPts val="0"/>
              </a:spcAft>
              <a:buNone/>
            </a:pPr>
            <a:r>
              <a:rPr lang="en-US" sz="3200" b="1" i="0" u="none" strike="noStrike" cap="none" dirty="0">
                <a:solidFill>
                  <a:srgbClr val="FFFFFF"/>
                </a:solidFill>
                <a:latin typeface="Candara"/>
                <a:ea typeface="Candara"/>
                <a:cs typeface="Candara"/>
                <a:sym typeface="Candara"/>
              </a:rPr>
              <a:t>LESSON 2: Engaging Communities through Heritage</a:t>
            </a:r>
            <a:endParaRPr sz="3200" b="0" i="0" u="none" strike="noStrike" cap="none" dirty="0">
              <a:solidFill>
                <a:schemeClr val="dk1"/>
              </a:solidFill>
              <a:latin typeface="Times New Roman"/>
              <a:ea typeface="Times New Roman"/>
              <a:cs typeface="Times New Roman"/>
              <a:sym typeface="Times New Roman"/>
            </a:endParaRPr>
          </a:p>
        </p:txBody>
      </p:sp>
      <p:pic>
        <p:nvPicPr>
          <p:cNvPr id="96" name="Google Shape;96;p2"/>
          <p:cNvPicPr preferRelativeResize="0"/>
          <p:nvPr/>
        </p:nvPicPr>
        <p:blipFill>
          <a:blip r:embed="rId4">
            <a:alphaModFix/>
          </a:blip>
          <a:stretch>
            <a:fillRect/>
          </a:stretch>
        </p:blipFill>
        <p:spPr>
          <a:xfrm>
            <a:off x="4103635" y="4163956"/>
            <a:ext cx="4100245" cy="23175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4" name="Google Shape;174;p10"/>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10"/>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10"/>
          <p:cNvSpPr txBox="1"/>
          <p:nvPr/>
        </p:nvSpPr>
        <p:spPr>
          <a:xfrm>
            <a:off x="0" y="89588"/>
            <a:ext cx="10911016" cy="615553"/>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400" b="1" i="0" u="none" strike="noStrike" cap="none">
                <a:solidFill>
                  <a:schemeClr val="lt1"/>
                </a:solidFill>
                <a:latin typeface="Candara"/>
                <a:ea typeface="Candara"/>
                <a:cs typeface="Candara"/>
                <a:sym typeface="Candara"/>
              </a:rPr>
              <a:t>Interactive Activity: </a:t>
            </a:r>
            <a:r>
              <a:rPr lang="en-US" sz="2500" b="1" i="0" u="none" strike="noStrike" cap="none">
                <a:solidFill>
                  <a:schemeClr val="lt1"/>
                </a:solidFill>
                <a:latin typeface="Candara"/>
                <a:ea typeface="Candara"/>
                <a:cs typeface="Candara"/>
                <a:sym typeface="Candara"/>
              </a:rPr>
              <a:t>Designing a Heritage Engagement Campaign 1/2</a:t>
            </a:r>
            <a:endParaRPr sz="3600" b="0" i="0" u="none" strike="noStrike" cap="none">
              <a:solidFill>
                <a:schemeClr val="lt1"/>
              </a:solidFill>
              <a:latin typeface="Candara"/>
              <a:ea typeface="Candara"/>
              <a:cs typeface="Candara"/>
              <a:sym typeface="Candara"/>
            </a:endParaRPr>
          </a:p>
        </p:txBody>
      </p:sp>
      <p:sp>
        <p:nvSpPr>
          <p:cNvPr id="177" name="Google Shape;177;p10"/>
          <p:cNvSpPr txBox="1"/>
          <p:nvPr/>
        </p:nvSpPr>
        <p:spPr>
          <a:xfrm>
            <a:off x="360486" y="825505"/>
            <a:ext cx="11034583" cy="52014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b="1" i="0" u="none" strike="noStrike">
                <a:solidFill>
                  <a:srgbClr val="000000"/>
                </a:solidFill>
                <a:latin typeface="Candara"/>
                <a:ea typeface="Candara"/>
                <a:cs typeface="Candara"/>
                <a:sym typeface="Candara"/>
              </a:rPr>
              <a:t>Objective:</a:t>
            </a:r>
            <a:endParaRPr/>
          </a:p>
          <a:p>
            <a:pPr marL="0" marR="0" lvl="0" indent="0" algn="just" rtl="0">
              <a:spcBef>
                <a:spcPts val="600"/>
              </a:spcBef>
              <a:spcAft>
                <a:spcPts val="0"/>
              </a:spcAft>
              <a:buNone/>
            </a:pPr>
            <a:r>
              <a:rPr lang="en-US" sz="1600">
                <a:solidFill>
                  <a:srgbClr val="000000"/>
                </a:solidFill>
                <a:latin typeface="Candara"/>
                <a:ea typeface="Candara"/>
                <a:cs typeface="Candara"/>
                <a:sym typeface="Candara"/>
              </a:rPr>
              <a:t>The aim of this activity is to empower participants to develop strategies for engaging specific demographic groups through local heritage. Encourage creative use of digital tools to promote heritage engagement projects. Foster teamwork, innovation, and practical application of community engagement principles.</a:t>
            </a:r>
            <a:endParaRPr sz="1600" i="0" u="none" strike="noStrike">
              <a:solidFill>
                <a:srgbClr val="000000"/>
              </a:solidFill>
              <a:latin typeface="Candara"/>
              <a:ea typeface="Candara"/>
              <a:cs typeface="Candara"/>
              <a:sym typeface="Candara"/>
            </a:endParaRPr>
          </a:p>
          <a:p>
            <a:pPr marL="0" marR="0" lvl="0" indent="0" algn="just" rtl="0">
              <a:spcBef>
                <a:spcPts val="600"/>
              </a:spcBef>
              <a:spcAft>
                <a:spcPts val="0"/>
              </a:spcAft>
              <a:buNone/>
            </a:pPr>
            <a:endParaRPr sz="1600" b="1" i="0" u="none" strike="noStrike">
              <a:solidFill>
                <a:srgbClr val="000000"/>
              </a:solidFill>
              <a:latin typeface="Candara"/>
              <a:ea typeface="Candara"/>
              <a:cs typeface="Candara"/>
              <a:sym typeface="Candara"/>
            </a:endParaRPr>
          </a:p>
          <a:p>
            <a:pPr marL="0" marR="0" lvl="0" indent="0" algn="just" rtl="0">
              <a:spcBef>
                <a:spcPts val="600"/>
              </a:spcBef>
              <a:spcAft>
                <a:spcPts val="0"/>
              </a:spcAft>
              <a:buNone/>
            </a:pPr>
            <a:r>
              <a:rPr lang="en-US" sz="1600" b="1" i="0" u="none" strike="noStrike">
                <a:solidFill>
                  <a:srgbClr val="000000"/>
                </a:solidFill>
                <a:latin typeface="Candara"/>
                <a:ea typeface="Candara"/>
                <a:cs typeface="Candara"/>
                <a:sym typeface="Candara"/>
              </a:rPr>
              <a:t>Materials Needed:</a:t>
            </a:r>
            <a:endParaRPr/>
          </a:p>
          <a:p>
            <a:pPr marL="0" marR="0" lvl="0" indent="0" algn="just" rtl="0">
              <a:spcBef>
                <a:spcPts val="600"/>
              </a:spcBef>
              <a:spcAft>
                <a:spcPts val="0"/>
              </a:spcAft>
              <a:buNone/>
            </a:pPr>
            <a:r>
              <a:rPr lang="en-US" sz="1600">
                <a:solidFill>
                  <a:srgbClr val="000000"/>
                </a:solidFill>
                <a:latin typeface="Candara"/>
                <a:ea typeface="Candara"/>
                <a:cs typeface="Candara"/>
                <a:sym typeface="Candara"/>
              </a:rPr>
              <a:t>- Access to digital tools: laptops, smartphones, or tablets.</a:t>
            </a:r>
            <a:endParaRPr/>
          </a:p>
          <a:p>
            <a:pPr marL="0" marR="0" lvl="0" indent="0" algn="just" rtl="0">
              <a:spcBef>
                <a:spcPts val="600"/>
              </a:spcBef>
              <a:spcAft>
                <a:spcPts val="0"/>
              </a:spcAft>
              <a:buNone/>
            </a:pPr>
            <a:r>
              <a:rPr lang="en-US" sz="1600">
                <a:solidFill>
                  <a:srgbClr val="000000"/>
                </a:solidFill>
                <a:latin typeface="Candara"/>
                <a:ea typeface="Candara"/>
                <a:cs typeface="Candara"/>
                <a:sym typeface="Candara"/>
              </a:rPr>
              <a:t>- Graphic design platforms (e.g., Canva), social media platforms, and video editing tools.</a:t>
            </a:r>
            <a:endParaRPr/>
          </a:p>
          <a:p>
            <a:pPr marL="0" marR="0" lvl="0" indent="0" algn="just" rtl="0">
              <a:spcBef>
                <a:spcPts val="600"/>
              </a:spcBef>
              <a:spcAft>
                <a:spcPts val="0"/>
              </a:spcAft>
              <a:buNone/>
            </a:pPr>
            <a:r>
              <a:rPr lang="en-US" sz="1600">
                <a:solidFill>
                  <a:srgbClr val="000000"/>
                </a:solidFill>
                <a:latin typeface="Candara"/>
                <a:ea typeface="Candara"/>
                <a:cs typeface="Candara"/>
                <a:sym typeface="Candara"/>
              </a:rPr>
              <a:t>- Information about the local heritage site or event.</a:t>
            </a:r>
            <a:endParaRPr/>
          </a:p>
          <a:p>
            <a:pPr marL="0" marR="0" lvl="0" indent="0" algn="just" rtl="0">
              <a:spcBef>
                <a:spcPts val="600"/>
              </a:spcBef>
              <a:spcAft>
                <a:spcPts val="0"/>
              </a:spcAft>
              <a:buNone/>
            </a:pPr>
            <a:r>
              <a:rPr lang="en-US" sz="1600">
                <a:solidFill>
                  <a:srgbClr val="000000"/>
                </a:solidFill>
                <a:latin typeface="Candara"/>
                <a:ea typeface="Candara"/>
                <a:cs typeface="Candara"/>
                <a:sym typeface="Candara"/>
              </a:rPr>
              <a:t>- Handouts with key engagement strategies and demographic considerations.</a:t>
            </a:r>
            <a:endParaRPr/>
          </a:p>
          <a:p>
            <a:pPr marL="0" marR="0" lvl="0" indent="0" algn="just" rtl="0">
              <a:spcBef>
                <a:spcPts val="600"/>
              </a:spcBef>
              <a:spcAft>
                <a:spcPts val="0"/>
              </a:spcAft>
              <a:buNone/>
            </a:pPr>
            <a:r>
              <a:rPr lang="en-US" sz="1600">
                <a:solidFill>
                  <a:srgbClr val="000000"/>
                </a:solidFill>
                <a:latin typeface="Candara"/>
                <a:ea typeface="Candara"/>
                <a:cs typeface="Candara"/>
                <a:sym typeface="Candara"/>
              </a:rPr>
              <a:t>- Flipcharts, markers, and sticky notes for brainstorming. </a:t>
            </a:r>
            <a:endParaRPr/>
          </a:p>
          <a:p>
            <a:pPr marL="0" marR="0" lvl="0" indent="0" algn="just" rtl="0">
              <a:spcBef>
                <a:spcPts val="600"/>
              </a:spcBef>
              <a:spcAft>
                <a:spcPts val="0"/>
              </a:spcAft>
              <a:buNone/>
            </a:pPr>
            <a:r>
              <a:rPr lang="en-US" sz="1600">
                <a:solidFill>
                  <a:srgbClr val="000000"/>
                </a:solidFill>
                <a:latin typeface="Candara"/>
                <a:ea typeface="Candara"/>
                <a:cs typeface="Candara"/>
                <a:sym typeface="Candara"/>
              </a:rPr>
              <a:t>- Projector or smartboard for presentations.</a:t>
            </a:r>
            <a:endParaRPr sz="1600" b="1" i="0" u="none" strike="noStrike">
              <a:solidFill>
                <a:srgbClr val="000000"/>
              </a:solidFill>
              <a:latin typeface="Candara"/>
              <a:ea typeface="Candara"/>
              <a:cs typeface="Candara"/>
              <a:sym typeface="Candara"/>
            </a:endParaRPr>
          </a:p>
          <a:p>
            <a:pPr marL="0" marR="0" lvl="0" indent="0" algn="just" rtl="0">
              <a:spcBef>
                <a:spcPts val="600"/>
              </a:spcBef>
              <a:spcAft>
                <a:spcPts val="0"/>
              </a:spcAft>
              <a:buNone/>
            </a:pPr>
            <a:r>
              <a:rPr lang="en-US" sz="1600" b="1" i="0" u="none" strike="noStrike">
                <a:solidFill>
                  <a:srgbClr val="000000"/>
                </a:solidFill>
                <a:latin typeface="Candara"/>
                <a:ea typeface="Candara"/>
                <a:cs typeface="Candara"/>
                <a:sym typeface="Candara"/>
              </a:rPr>
              <a:t>Procedure:</a:t>
            </a:r>
            <a:endParaRPr/>
          </a:p>
          <a:p>
            <a:pPr marL="0" marR="0" lvl="0" indent="0" algn="just" rtl="0">
              <a:spcBef>
                <a:spcPts val="600"/>
              </a:spcBef>
              <a:spcAft>
                <a:spcPts val="0"/>
              </a:spcAft>
              <a:buNone/>
            </a:pPr>
            <a:r>
              <a:rPr lang="en-US" sz="1600">
                <a:solidFill>
                  <a:srgbClr val="000000"/>
                </a:solidFill>
                <a:latin typeface="Candara"/>
                <a:ea typeface="Candara"/>
                <a:cs typeface="Candara"/>
                <a:sym typeface="Candara"/>
              </a:rPr>
              <a:t>1. Introduction (15 minutes):</a:t>
            </a:r>
            <a:endParaRPr/>
          </a:p>
          <a:p>
            <a:pPr marL="0" marR="0" lvl="0" indent="0" algn="just" rtl="0">
              <a:spcBef>
                <a:spcPts val="600"/>
              </a:spcBef>
              <a:spcAft>
                <a:spcPts val="0"/>
              </a:spcAft>
              <a:buNone/>
            </a:pPr>
            <a:r>
              <a:rPr lang="en-US" sz="1600">
                <a:solidFill>
                  <a:srgbClr val="000000"/>
                </a:solidFill>
                <a:latin typeface="Candara"/>
                <a:ea typeface="Candara"/>
                <a:cs typeface="Candara"/>
                <a:sym typeface="Candara"/>
              </a:rPr>
              <a:t>Brief participants on the activity’s purpose and objectives. Provide a quick overview of the case study, highlighting how Las Fallas engages diverse demographics.Discuss the importance of tailoring engagement strategies to specific groups (e.g., youth prefer interactive and digital approaches, while elderly groups might value storytelling or oral history initiatives).</a:t>
            </a:r>
            <a:endParaRPr sz="1600" i="0" u="none" strike="noStrike">
              <a:solidFill>
                <a:srgbClr val="000000"/>
              </a:solidFill>
              <a:latin typeface="Candara"/>
              <a:ea typeface="Candara"/>
              <a:cs typeface="Candara"/>
              <a:sym typeface="Candara"/>
            </a:endParaRPr>
          </a:p>
        </p:txBody>
      </p:sp>
      <p:pic>
        <p:nvPicPr>
          <p:cNvPr id="178" name="Google Shape;178;p10"/>
          <p:cNvPicPr preferRelativeResize="0"/>
          <p:nvPr/>
        </p:nvPicPr>
        <p:blipFill>
          <a:blip r:embed="rId4">
            <a:alphaModFix/>
          </a:blip>
          <a:stretch>
            <a:fillRect/>
          </a:stretch>
        </p:blipFill>
        <p:spPr>
          <a:xfrm>
            <a:off x="9015699" y="1716800"/>
            <a:ext cx="2655473" cy="2820751"/>
          </a:xfrm>
          <a:prstGeom prst="rect">
            <a:avLst/>
          </a:prstGeom>
          <a:noFill/>
          <a:ln>
            <a:noFill/>
          </a:ln>
        </p:spPr>
      </p:pic>
      <p:sp>
        <p:nvSpPr>
          <p:cNvPr id="179" name="Google Shape;179;p10"/>
          <p:cNvSpPr txBox="1"/>
          <p:nvPr/>
        </p:nvSpPr>
        <p:spPr>
          <a:xfrm>
            <a:off x="9091750" y="4385500"/>
            <a:ext cx="30000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Source, Freepik, clipart by brbfx</a:t>
            </a:r>
            <a:endParaRPr sz="1200"/>
          </a:p>
          <a:p>
            <a:pPr marL="0" lvl="0" indent="0" algn="l" rtl="0">
              <a:spcBef>
                <a:spcPts val="0"/>
              </a:spcBef>
              <a:spcAft>
                <a:spcPts val="0"/>
              </a:spcAft>
              <a:buNone/>
            </a:pPr>
            <a:r>
              <a:rPr lang="en-US" sz="700" u="sng">
                <a:solidFill>
                  <a:schemeClr val="hlink"/>
                </a:solidFill>
                <a:hlinkClick r:id="rId5"/>
              </a:rPr>
              <a:t>https://www.freepik.com/free-vector/aerial-view-people-working-light-bulb_38346952.htm#fromView=search&amp;page=1&amp;position=4&amp;uuid=f293cdce-ce0f-457f-a119-a3dc2c259697</a:t>
            </a:r>
            <a:r>
              <a:rPr lang="en-US" sz="1200"/>
              <a:t> </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5" name="Google Shape;185;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11"/>
          <p:cNvSpPr txBox="1"/>
          <p:nvPr/>
        </p:nvSpPr>
        <p:spPr>
          <a:xfrm>
            <a:off x="0" y="89588"/>
            <a:ext cx="10911016" cy="615553"/>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400" b="1" i="0" u="none" strike="noStrike" cap="none">
                <a:solidFill>
                  <a:srgbClr val="FFFFFF"/>
                </a:solidFill>
                <a:latin typeface="Candara"/>
                <a:ea typeface="Candara"/>
                <a:cs typeface="Candara"/>
                <a:sym typeface="Candara"/>
              </a:rPr>
              <a:t>Interactive Activity: </a:t>
            </a:r>
            <a:r>
              <a:rPr lang="en-US" sz="2500" b="1" i="0" u="none" strike="noStrike" cap="none">
                <a:solidFill>
                  <a:srgbClr val="FFFFFF"/>
                </a:solidFill>
                <a:latin typeface="Candara"/>
                <a:ea typeface="Candara"/>
                <a:cs typeface="Candara"/>
                <a:sym typeface="Candara"/>
              </a:rPr>
              <a:t>Designing a Heritage Engagement Campaign 2/2</a:t>
            </a:r>
            <a:endParaRPr sz="3600" b="0" i="0" u="none" strike="noStrike" cap="none">
              <a:solidFill>
                <a:srgbClr val="FFFFFF"/>
              </a:solidFill>
              <a:latin typeface="Candara"/>
              <a:ea typeface="Candara"/>
              <a:cs typeface="Candara"/>
              <a:sym typeface="Candara"/>
            </a:endParaRPr>
          </a:p>
        </p:txBody>
      </p:sp>
      <p:sp>
        <p:nvSpPr>
          <p:cNvPr id="188" name="Google Shape;188;p11"/>
          <p:cNvSpPr txBox="1"/>
          <p:nvPr/>
        </p:nvSpPr>
        <p:spPr>
          <a:xfrm>
            <a:off x="501628" y="1305350"/>
            <a:ext cx="8194800" cy="4571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rgbClr val="000000"/>
                </a:solidFill>
                <a:latin typeface="Candara"/>
                <a:ea typeface="Candara"/>
                <a:cs typeface="Candara"/>
                <a:sym typeface="Candara"/>
              </a:rPr>
              <a:t>2. Team Formation and Brainstorming (30 minutes):</a:t>
            </a:r>
            <a:endParaRPr/>
          </a:p>
          <a:p>
            <a:pPr marL="0" marR="0" lvl="0" indent="0" algn="just" rtl="0">
              <a:spcBef>
                <a:spcPts val="600"/>
              </a:spcBef>
              <a:spcAft>
                <a:spcPts val="0"/>
              </a:spcAft>
              <a:buNone/>
            </a:pPr>
            <a:r>
              <a:rPr lang="en-US" sz="1600">
                <a:solidFill>
                  <a:srgbClr val="000000"/>
                </a:solidFill>
                <a:latin typeface="Candara"/>
                <a:ea typeface="Candara"/>
                <a:cs typeface="Candara"/>
                <a:sym typeface="Candara"/>
              </a:rPr>
              <a:t>Divide participants into small teams, each assigned a specific demographic (e.g., youth, elderly, minority groups). Provide background information about a chosen local heritage site or event. Ask teams to brainstorm ideas for a mini-project aimed at engaging their assigned demographic. Use flipcharts or sticky notes to outline their ideas. </a:t>
            </a:r>
            <a:endParaRPr/>
          </a:p>
          <a:p>
            <a:pPr marL="0" marR="0" lvl="0" indent="0" algn="just" rtl="0">
              <a:spcBef>
                <a:spcPts val="600"/>
              </a:spcBef>
              <a:spcAft>
                <a:spcPts val="0"/>
              </a:spcAft>
              <a:buNone/>
            </a:pPr>
            <a:endParaRPr sz="1600">
              <a:solidFill>
                <a:srgbClr val="000000"/>
              </a:solidFill>
              <a:latin typeface="Candara"/>
              <a:ea typeface="Candara"/>
              <a:cs typeface="Candara"/>
              <a:sym typeface="Candara"/>
            </a:endParaRPr>
          </a:p>
          <a:p>
            <a:pPr marL="0" marR="0" lvl="0" indent="0" algn="just" rtl="0">
              <a:spcBef>
                <a:spcPts val="600"/>
              </a:spcBef>
              <a:spcAft>
                <a:spcPts val="0"/>
              </a:spcAft>
              <a:buNone/>
            </a:pPr>
            <a:r>
              <a:rPr lang="en-US" sz="1600">
                <a:solidFill>
                  <a:srgbClr val="000000"/>
                </a:solidFill>
                <a:latin typeface="Candara"/>
                <a:ea typeface="Candara"/>
                <a:cs typeface="Candara"/>
                <a:sym typeface="Candara"/>
              </a:rPr>
              <a:t>3. Project Development (45 minutes):</a:t>
            </a:r>
            <a:endParaRPr/>
          </a:p>
          <a:p>
            <a:pPr marL="0" marR="0" lvl="0" indent="0" algn="just" rtl="0">
              <a:spcBef>
                <a:spcPts val="600"/>
              </a:spcBef>
              <a:spcAft>
                <a:spcPts val="0"/>
              </a:spcAft>
              <a:buNone/>
            </a:pPr>
            <a:r>
              <a:rPr lang="en-US" sz="1600">
                <a:solidFill>
                  <a:srgbClr val="000000"/>
                </a:solidFill>
                <a:latin typeface="Candara"/>
                <a:ea typeface="Candara"/>
                <a:cs typeface="Candara"/>
                <a:sym typeface="Candara"/>
              </a:rPr>
              <a:t>Teams will use digital tools to design a campaign for their mini-project. Examples include: Designing posters or infographics using Canva.Creating a short promotional video. Developing a social media strategy (hashtags, posts, and interactive content). Proposing a digital storytelling project (e.g., interviews or blog posts). Each campaign should include a title, a description of the engagement activity, and promotional materials. </a:t>
            </a:r>
            <a:endParaRPr/>
          </a:p>
          <a:p>
            <a:pPr marL="0" marR="0" lvl="0" indent="0" algn="just" rtl="0">
              <a:spcBef>
                <a:spcPts val="600"/>
              </a:spcBef>
              <a:spcAft>
                <a:spcPts val="0"/>
              </a:spcAft>
              <a:buNone/>
            </a:pPr>
            <a:endParaRPr sz="1600">
              <a:solidFill>
                <a:srgbClr val="000000"/>
              </a:solidFill>
              <a:latin typeface="Candara"/>
              <a:ea typeface="Candara"/>
              <a:cs typeface="Candara"/>
              <a:sym typeface="Candara"/>
            </a:endParaRPr>
          </a:p>
          <a:p>
            <a:pPr marL="0" marR="0" lvl="0" indent="0" algn="just" rtl="0">
              <a:spcBef>
                <a:spcPts val="600"/>
              </a:spcBef>
              <a:spcAft>
                <a:spcPts val="0"/>
              </a:spcAft>
              <a:buNone/>
            </a:pPr>
            <a:r>
              <a:rPr lang="en-US" sz="1600">
                <a:solidFill>
                  <a:srgbClr val="000000"/>
                </a:solidFill>
                <a:latin typeface="Candara"/>
                <a:ea typeface="Candara"/>
                <a:cs typeface="Candara"/>
                <a:sym typeface="Candara"/>
              </a:rPr>
              <a:t>4. Presentation and Feedback (30 minutes):</a:t>
            </a:r>
            <a:endParaRPr/>
          </a:p>
          <a:p>
            <a:pPr marL="0" marR="0" lvl="0" indent="0" algn="just" rtl="0">
              <a:spcBef>
                <a:spcPts val="600"/>
              </a:spcBef>
              <a:spcAft>
                <a:spcPts val="0"/>
              </a:spcAft>
              <a:buNone/>
            </a:pPr>
            <a:r>
              <a:rPr lang="en-US" sz="1600">
                <a:solidFill>
                  <a:srgbClr val="000000"/>
                </a:solidFill>
                <a:latin typeface="Candara"/>
                <a:ea typeface="Candara"/>
                <a:cs typeface="Candara"/>
                <a:sym typeface="Candara"/>
              </a:rPr>
              <a:t>Each team will present their mini-project and campaign to the group. Encourage peer feedback by asking participants to identify strengths and areas for improvement.</a:t>
            </a:r>
            <a:endParaRPr sz="1600">
              <a:solidFill>
                <a:srgbClr val="000000"/>
              </a:solidFill>
              <a:latin typeface="Candara"/>
              <a:ea typeface="Candara"/>
              <a:cs typeface="Candara"/>
              <a:sym typeface="Candara"/>
            </a:endParaRPr>
          </a:p>
        </p:txBody>
      </p:sp>
      <p:pic>
        <p:nvPicPr>
          <p:cNvPr id="189" name="Google Shape;189;p11"/>
          <p:cNvPicPr preferRelativeResize="0"/>
          <p:nvPr/>
        </p:nvPicPr>
        <p:blipFill>
          <a:blip r:embed="rId4">
            <a:alphaModFix/>
          </a:blip>
          <a:stretch>
            <a:fillRect/>
          </a:stretch>
        </p:blipFill>
        <p:spPr>
          <a:xfrm>
            <a:off x="9030899" y="1123750"/>
            <a:ext cx="2655473" cy="2820751"/>
          </a:xfrm>
          <a:prstGeom prst="rect">
            <a:avLst/>
          </a:prstGeom>
          <a:noFill/>
          <a:ln>
            <a:noFill/>
          </a:ln>
        </p:spPr>
      </p:pic>
      <p:sp>
        <p:nvSpPr>
          <p:cNvPr id="190" name="Google Shape;190;p11"/>
          <p:cNvSpPr txBox="1"/>
          <p:nvPr/>
        </p:nvSpPr>
        <p:spPr>
          <a:xfrm>
            <a:off x="9030900" y="3944500"/>
            <a:ext cx="30000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Source, Freepik, clipart by brbfx</a:t>
            </a:r>
            <a:endParaRPr/>
          </a:p>
          <a:p>
            <a:pPr marL="0" lvl="0" indent="0" algn="l" rtl="0">
              <a:spcBef>
                <a:spcPts val="0"/>
              </a:spcBef>
              <a:spcAft>
                <a:spcPts val="0"/>
              </a:spcAft>
              <a:buNone/>
            </a:pPr>
            <a:r>
              <a:rPr lang="en-US" sz="900" u="sng">
                <a:solidFill>
                  <a:schemeClr val="hlink"/>
                </a:solidFill>
                <a:hlinkClick r:id="rId5"/>
              </a:rPr>
              <a:t>https://www.freepik.com/free-vector/aerial-view-people-working-light-bulb_38346952.htm#fromView=search&amp;page=1&amp;position=4&amp;uuid=f293cdce-ce0f-457f-a119-a3dc2c259697</a:t>
            </a:r>
            <a:r>
              <a:rPr lang="en-US"/>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6" name="Google Shape;196;p12"/>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12"/>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12"/>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chemeClr val="lt1"/>
                </a:solidFill>
                <a:latin typeface="Candara"/>
                <a:ea typeface="Candara"/>
                <a:cs typeface="Candara"/>
                <a:sym typeface="Candara"/>
              </a:rPr>
              <a:t>Discussion and Reflection</a:t>
            </a:r>
            <a:endParaRPr sz="3600" b="0" i="0" u="none" strike="noStrike" cap="none">
              <a:solidFill>
                <a:schemeClr val="lt1"/>
              </a:solidFill>
              <a:latin typeface="Candara"/>
              <a:ea typeface="Candara"/>
              <a:cs typeface="Candara"/>
              <a:sym typeface="Candara"/>
            </a:endParaRPr>
          </a:p>
        </p:txBody>
      </p:sp>
      <p:sp>
        <p:nvSpPr>
          <p:cNvPr id="199" name="Google Shape;199;p12"/>
          <p:cNvSpPr txBox="1"/>
          <p:nvPr/>
        </p:nvSpPr>
        <p:spPr>
          <a:xfrm>
            <a:off x="453001" y="808800"/>
            <a:ext cx="8478300" cy="6049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rgbClr val="000000"/>
              </a:solidFill>
              <a:latin typeface="Candara"/>
              <a:ea typeface="Candara"/>
              <a:cs typeface="Candara"/>
              <a:sym typeface="Candara"/>
            </a:endParaRPr>
          </a:p>
          <a:p>
            <a:pPr marL="0" marR="0" lvl="0" indent="0" algn="l" rtl="0">
              <a:spcBef>
                <a:spcPts val="600"/>
              </a:spcBef>
              <a:spcAft>
                <a:spcPts val="0"/>
              </a:spcAft>
              <a:buNone/>
            </a:pPr>
            <a:r>
              <a:rPr lang="en-US" sz="1600" b="1" i="0" u="none" strike="noStrike">
                <a:solidFill>
                  <a:srgbClr val="000000"/>
                </a:solidFill>
                <a:latin typeface="Candara"/>
                <a:ea typeface="Candara"/>
                <a:cs typeface="Candara"/>
                <a:sym typeface="Candara"/>
              </a:rPr>
              <a:t>Questions for Group Discussion and conclusion:</a:t>
            </a:r>
            <a:endParaRPr sz="1600" b="1" i="0" u="none" strike="noStrike">
              <a:solidFill>
                <a:srgbClr val="000000"/>
              </a:solidFill>
              <a:latin typeface="Candara"/>
              <a:ea typeface="Candara"/>
              <a:cs typeface="Candara"/>
              <a:sym typeface="Candara"/>
            </a:endParaRPr>
          </a:p>
          <a:p>
            <a:pPr marL="0" marR="0" lvl="0" indent="0" algn="l" rtl="0">
              <a:spcBef>
                <a:spcPts val="600"/>
              </a:spcBef>
              <a:spcAft>
                <a:spcPts val="0"/>
              </a:spcAft>
              <a:buNone/>
            </a:pPr>
            <a:r>
              <a:rPr lang="en-US" sz="1600">
                <a:solidFill>
                  <a:schemeClr val="dk1"/>
                </a:solidFill>
                <a:latin typeface="Candara"/>
                <a:ea typeface="Candara"/>
                <a:cs typeface="Candara"/>
                <a:sym typeface="Candara"/>
              </a:rPr>
              <a:t>To help close the activity and highlight key learnings with the learners, here are five reflection questions to ask:</a:t>
            </a:r>
            <a:endParaRPr/>
          </a:p>
          <a:p>
            <a:pPr marL="0" marR="0" lvl="0" indent="0" algn="l" rtl="0">
              <a:spcBef>
                <a:spcPts val="600"/>
              </a:spcBef>
              <a:spcAft>
                <a:spcPts val="0"/>
              </a:spcAft>
              <a:buNone/>
            </a:pPr>
            <a:r>
              <a:rPr lang="en-US" sz="1600">
                <a:solidFill>
                  <a:schemeClr val="dk1"/>
                </a:solidFill>
                <a:latin typeface="Candara"/>
                <a:ea typeface="Candara"/>
                <a:cs typeface="Candara"/>
                <a:sym typeface="Candara"/>
              </a:rPr>
              <a:t>1. What challenges did you face while designing your engagement project, and how did you address them? </a:t>
            </a:r>
            <a:r>
              <a:rPr lang="en-US" sz="1600">
                <a:solidFill>
                  <a:srgbClr val="8DA9DB"/>
                </a:solidFill>
                <a:latin typeface="Candara"/>
                <a:ea typeface="Candara"/>
                <a:cs typeface="Candara"/>
                <a:sym typeface="Candara"/>
              </a:rPr>
              <a:t>(This question encourages participants to reflect on problem-solving and adaptability during the activity. It helps them recognize the complexities of community engagement and learn from their approaches)</a:t>
            </a:r>
            <a:endParaRPr sz="1600">
              <a:solidFill>
                <a:srgbClr val="8DA9DB"/>
              </a:solidFill>
              <a:latin typeface="Candara"/>
              <a:ea typeface="Candara"/>
              <a:cs typeface="Candara"/>
              <a:sym typeface="Candara"/>
            </a:endParaRPr>
          </a:p>
          <a:p>
            <a:pPr marL="0" marR="0" lvl="0" indent="0" algn="l" rtl="0">
              <a:spcBef>
                <a:spcPts val="600"/>
              </a:spcBef>
              <a:spcAft>
                <a:spcPts val="0"/>
              </a:spcAft>
              <a:buNone/>
            </a:pPr>
            <a:r>
              <a:rPr lang="en-US" sz="1600">
                <a:solidFill>
                  <a:schemeClr val="dk1"/>
                </a:solidFill>
                <a:latin typeface="Candara"/>
                <a:ea typeface="Candara"/>
                <a:cs typeface="Candara"/>
                <a:sym typeface="Candara"/>
              </a:rPr>
              <a:t>2. How did your understanding of the target demographic influence the design of your project? </a:t>
            </a:r>
            <a:r>
              <a:rPr lang="en-US" sz="1600">
                <a:solidFill>
                  <a:srgbClr val="8DA9DB"/>
                </a:solidFill>
                <a:latin typeface="Candara"/>
                <a:ea typeface="Candara"/>
                <a:cs typeface="Candara"/>
                <a:sym typeface="Candara"/>
              </a:rPr>
              <a:t>(This prompts participants to think critically about how they tailored their project to meet the needs and interests of their assigned group, emphasizing the importance of inclusivity and relevance in community engagement)</a:t>
            </a:r>
            <a:endParaRPr sz="1600">
              <a:solidFill>
                <a:srgbClr val="8DA9DB"/>
              </a:solidFill>
              <a:latin typeface="Candara"/>
              <a:ea typeface="Candara"/>
              <a:cs typeface="Candara"/>
              <a:sym typeface="Candara"/>
            </a:endParaRPr>
          </a:p>
          <a:p>
            <a:pPr marL="0" marR="0" lvl="0" indent="0" algn="l" rtl="0">
              <a:spcBef>
                <a:spcPts val="600"/>
              </a:spcBef>
              <a:spcAft>
                <a:spcPts val="0"/>
              </a:spcAft>
              <a:buNone/>
            </a:pPr>
            <a:r>
              <a:rPr lang="en-US" sz="1600">
                <a:solidFill>
                  <a:schemeClr val="dk1"/>
                </a:solidFill>
                <a:latin typeface="Candara"/>
                <a:ea typeface="Candara"/>
                <a:cs typeface="Candara"/>
                <a:sym typeface="Candara"/>
              </a:rPr>
              <a:t>3. What role did digital tools play in shaping your campaign, and what advantages or limitations did you encounter? </a:t>
            </a:r>
            <a:r>
              <a:rPr lang="en-US" sz="1600">
                <a:solidFill>
                  <a:srgbClr val="8DA9DB"/>
                </a:solidFill>
                <a:latin typeface="Candara"/>
                <a:ea typeface="Candara"/>
                <a:cs typeface="Candara"/>
                <a:sym typeface="Candara"/>
              </a:rPr>
              <a:t>(This question highlights the role of technology in modern heritage promotion, encouraging participants to assess its effectiveness and consider how to leverage it in future projects)</a:t>
            </a:r>
            <a:endParaRPr sz="1600">
              <a:solidFill>
                <a:srgbClr val="8DA9DB"/>
              </a:solidFill>
              <a:latin typeface="Candara"/>
              <a:ea typeface="Candara"/>
              <a:cs typeface="Candara"/>
              <a:sym typeface="Candara"/>
            </a:endParaRPr>
          </a:p>
          <a:p>
            <a:pPr marL="0" marR="0" lvl="0" indent="0" algn="l" rtl="0">
              <a:spcBef>
                <a:spcPts val="600"/>
              </a:spcBef>
              <a:spcAft>
                <a:spcPts val="0"/>
              </a:spcAft>
              <a:buNone/>
            </a:pPr>
            <a:r>
              <a:rPr lang="en-US" sz="1600">
                <a:solidFill>
                  <a:schemeClr val="dk1"/>
                </a:solidFill>
                <a:latin typeface="Candara"/>
                <a:ea typeface="Candara"/>
                <a:cs typeface="Candara"/>
                <a:sym typeface="Candara"/>
              </a:rPr>
              <a:t>4. How did working as a team contribute to the development of your project? </a:t>
            </a:r>
            <a:r>
              <a:rPr lang="en-US" sz="1600">
                <a:solidFill>
                  <a:srgbClr val="8DA9DB"/>
                </a:solidFill>
                <a:latin typeface="Candara"/>
                <a:ea typeface="Candara"/>
                <a:cs typeface="Candara"/>
                <a:sym typeface="Candara"/>
              </a:rPr>
              <a:t>(By reflecting on teamwork dynamics, participants can evaluate how collaboration, communication, and shared creativity enhanced their outcomes, fostering a sense of collective effort)</a:t>
            </a:r>
            <a:endParaRPr sz="1600">
              <a:solidFill>
                <a:srgbClr val="8DA9DB"/>
              </a:solidFill>
              <a:latin typeface="Candara"/>
              <a:ea typeface="Candara"/>
              <a:cs typeface="Candara"/>
              <a:sym typeface="Candara"/>
            </a:endParaRPr>
          </a:p>
          <a:p>
            <a:pPr marL="0" marR="0" lvl="0" indent="0" algn="l" rtl="0">
              <a:spcBef>
                <a:spcPts val="600"/>
              </a:spcBef>
              <a:spcAft>
                <a:spcPts val="0"/>
              </a:spcAft>
              <a:buNone/>
            </a:pPr>
            <a:r>
              <a:rPr lang="en-US" sz="1600">
                <a:solidFill>
                  <a:schemeClr val="dk1"/>
                </a:solidFill>
                <a:latin typeface="Candara"/>
                <a:ea typeface="Candara"/>
                <a:cs typeface="Candara"/>
                <a:sym typeface="Candara"/>
              </a:rPr>
              <a:t>5. What key takeaway from this activity will you apply to future heritage engagement initiatives? </a:t>
            </a:r>
            <a:r>
              <a:rPr lang="en-US" sz="1600">
                <a:solidFill>
                  <a:srgbClr val="8DA9DB"/>
                </a:solidFill>
                <a:latin typeface="Candara"/>
                <a:ea typeface="Candara"/>
                <a:cs typeface="Candara"/>
                <a:sym typeface="Candara"/>
              </a:rPr>
              <a:t>(This forward-looking question encourages participants to consolidate their learning and think about how the insights gained can influence their approach to real-world heritage projects)</a:t>
            </a:r>
            <a:endParaRPr sz="1600">
              <a:solidFill>
                <a:srgbClr val="8DA9DB"/>
              </a:solidFill>
              <a:latin typeface="Candara"/>
              <a:ea typeface="Candara"/>
              <a:cs typeface="Candara"/>
              <a:sym typeface="Candara"/>
            </a:endParaRPr>
          </a:p>
        </p:txBody>
      </p:sp>
      <p:pic>
        <p:nvPicPr>
          <p:cNvPr id="200" name="Google Shape;200;p12"/>
          <p:cNvPicPr preferRelativeResize="0"/>
          <p:nvPr/>
        </p:nvPicPr>
        <p:blipFill>
          <a:blip r:embed="rId4">
            <a:alphaModFix/>
          </a:blip>
          <a:stretch>
            <a:fillRect/>
          </a:stretch>
        </p:blipFill>
        <p:spPr>
          <a:xfrm>
            <a:off x="8931300" y="1348600"/>
            <a:ext cx="3137951" cy="2050084"/>
          </a:xfrm>
          <a:prstGeom prst="rect">
            <a:avLst/>
          </a:prstGeom>
          <a:noFill/>
          <a:ln>
            <a:noFill/>
          </a:ln>
          <a:effectLst>
            <a:outerShdw blurRad="57150" dist="19050" dir="5400000" algn="bl" rotWithShape="0">
              <a:srgbClr val="000000">
                <a:alpha val="50000"/>
              </a:srgbClr>
            </a:outerShdw>
          </a:effectLst>
        </p:spPr>
      </p:pic>
      <p:sp>
        <p:nvSpPr>
          <p:cNvPr id="201" name="Google Shape;201;p12"/>
          <p:cNvSpPr txBox="1"/>
          <p:nvPr/>
        </p:nvSpPr>
        <p:spPr>
          <a:xfrm>
            <a:off x="8931288" y="3605450"/>
            <a:ext cx="3000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Source,Freepik, free image by pch.vector</a:t>
            </a:r>
            <a:endParaRPr sz="1200"/>
          </a:p>
          <a:p>
            <a:pPr marL="0" lvl="0" indent="0" algn="l" rtl="0">
              <a:spcBef>
                <a:spcPts val="0"/>
              </a:spcBef>
              <a:spcAft>
                <a:spcPts val="0"/>
              </a:spcAft>
              <a:buNone/>
            </a:pPr>
            <a:r>
              <a:rPr lang="en-US" sz="700" u="sng">
                <a:solidFill>
                  <a:srgbClr val="0563C1"/>
                </a:solidFill>
                <a:hlinkClick r:id="rId5">
                  <a:extLst>
                    <a:ext uri="{A12FA001-AC4F-418D-AE19-62706E023703}">
                      <ahyp:hlinkClr xmlns:ahyp="http://schemas.microsoft.com/office/drawing/2018/hyperlinkcolor" xmlns="" val="tx"/>
                    </a:ext>
                  </a:extLst>
                </a:hlinkClick>
              </a:rPr>
              <a:t>https://www.freepik.com/free-vector/people-talking-arguing_9176206.htm#fromView=search&amp;page=1&amp;position=32&amp;uuid=9ec0301a-dddf-4d25-a241-a5349c9e3205</a:t>
            </a:r>
            <a:r>
              <a:rPr lang="en-US" sz="700"/>
              <a:t> </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806</Words>
  <Application>Microsoft Office PowerPoint</Application>
  <PresentationFormat>Προσαρμογή</PresentationFormat>
  <Paragraphs>48</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2</cp:revision>
  <dcterms:created xsi:type="dcterms:W3CDTF">2024-06-10T15:48:53Z</dcterms:created>
  <dcterms:modified xsi:type="dcterms:W3CDTF">2026-05-06T10:33:32Z</dcterms:modified>
</cp:coreProperties>
</file>