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68" r:id="rId2"/>
    <p:sldId id="257" r:id="rId3"/>
    <p:sldId id="258" r:id="rId4"/>
    <p:sldId id="259" r:id="rId5"/>
    <p:sldId id="260" r:id="rId6"/>
    <p:sldId id="261" r:id="rId7"/>
    <p:sldId id="262" r:id="rId8"/>
    <p:sldId id="263" r:id="rId9"/>
    <p:sldId id="264" r:id="rId10"/>
    <p:sldId id="269" r:id="rId11"/>
  </p:sldIdLst>
  <p:sldSz cx="12192000" cy="6858000"/>
  <p:notesSz cx="6858000" cy="9144000"/>
  <p:embeddedFontLst>
    <p:embeddedFont>
      <p:font typeface="Candara" pitchFamily="34" charset="0"/>
      <p:regular r:id="rId13"/>
      <p:bold r:id="rId14"/>
      <p:italic r:id="rId15"/>
      <p:boldItalic r:id="rId16"/>
    </p:embeddedFont>
    <p:embeddedFont>
      <p:font typeface="Calibri"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iJii13cMbHf8F97vtngbqRVylmQ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png"/><Relationship Id="rId3" Type="http://schemas.openxmlformats.org/officeDocument/2006/relationships/notesSlide" Target="../notesSlides/notesSlide10.xml"/><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fallas.com"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36523"/>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FFFF"/>
                </a:solidFill>
                <a:latin typeface="Candara"/>
                <a:ea typeface="Times New Roman"/>
                <a:cs typeface="Times New Roman"/>
                <a:sym typeface="Candara"/>
              </a:rPr>
              <a:t>TRAINING PROGRAMME</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marL="0" marR="0" lvl="0" indent="0" algn="ctr" rtl="0">
              <a:spcBef>
                <a:spcPts val="0"/>
              </a:spcBef>
              <a:spcAft>
                <a:spcPts val="0"/>
              </a:spcAft>
              <a:buNone/>
            </a:pPr>
            <a:r>
              <a:rPr lang="en-US" sz="2800" b="1" i="0" u="none" strike="noStrike" cap="none" dirty="0">
                <a:solidFill>
                  <a:srgbClr val="FFFFFF"/>
                </a:solidFill>
                <a:latin typeface="Candara"/>
                <a:ea typeface="Candara"/>
                <a:cs typeface="Candara"/>
                <a:sym typeface="Candara"/>
              </a:rPr>
              <a:t>LEARNING UNIT 1: Sense of belonging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757647" y="6114478"/>
            <a:ext cx="1434353" cy="7435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0" y="2597298"/>
            <a:ext cx="12192000" cy="738623"/>
          </a:xfrm>
          <a:prstGeom prst="rect">
            <a:avLst/>
          </a:prstGeom>
          <a:noFill/>
          <a:ln>
            <a:noFill/>
          </a:ln>
        </p:spPr>
        <p:txBody>
          <a:bodyPr spcFirstLastPara="1" wrap="square" lIns="91425" tIns="45700" rIns="91425" bIns="45700" anchor="t" anchorCtr="0">
            <a:spAutoFit/>
          </a:bodyPr>
          <a:lstStyle/>
          <a:p>
            <a:pPr marL="0" marR="0" lvl="0" indent="0" algn="ctr" rtl="0">
              <a:spcBef>
                <a:spcPts val="1200"/>
              </a:spcBef>
              <a:spcAft>
                <a:spcPts val="0"/>
              </a:spcAft>
              <a:buNone/>
            </a:pPr>
            <a:r>
              <a:rPr lang="en-US" sz="3200" b="1" i="0" u="none" strike="noStrike" cap="none" dirty="0">
                <a:solidFill>
                  <a:srgbClr val="FFFFFF"/>
                </a:solidFill>
                <a:latin typeface="Candara"/>
                <a:ea typeface="Candara"/>
                <a:cs typeface="Candara"/>
                <a:sym typeface="Candara"/>
              </a:rPr>
              <a:t>LESSON 2: Engaging Communities through Heritage</a:t>
            </a:r>
            <a:endParaRPr sz="3200" b="0" i="0" u="none" strike="noStrike" cap="none" dirty="0">
              <a:solidFill>
                <a:schemeClr val="dk1"/>
              </a:solidFill>
              <a:latin typeface="Times New Roman"/>
              <a:ea typeface="Times New Roman"/>
              <a:cs typeface="Times New Roman"/>
              <a:sym typeface="Times New Roman"/>
            </a:endParaRPr>
          </a:p>
        </p:txBody>
      </p:sp>
      <p:pic>
        <p:nvPicPr>
          <p:cNvPr id="96" name="Google Shape;96;p2"/>
          <p:cNvPicPr preferRelativeResize="0"/>
          <p:nvPr/>
        </p:nvPicPr>
        <p:blipFill>
          <a:blip r:embed="rId4">
            <a:alphaModFix/>
          </a:blip>
          <a:stretch>
            <a:fillRect/>
          </a:stretch>
        </p:blipFill>
        <p:spPr>
          <a:xfrm>
            <a:off x="4374776" y="4540474"/>
            <a:ext cx="3676704" cy="21561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2" name="Google Shape;102;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3"/>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SOME DEFINITIONS &amp; CONCEPTS (1/3)</a:t>
            </a:r>
            <a:endParaRPr sz="3600" b="0" i="0" u="none" strike="noStrike" cap="none">
              <a:solidFill>
                <a:schemeClr val="dk1"/>
              </a:solidFill>
              <a:latin typeface="Times New Roman"/>
              <a:ea typeface="Times New Roman"/>
              <a:cs typeface="Times New Roman"/>
              <a:sym typeface="Times New Roman"/>
            </a:endParaRPr>
          </a:p>
        </p:txBody>
      </p:sp>
      <p:sp>
        <p:nvSpPr>
          <p:cNvPr id="105" name="Google Shape;105;p3"/>
          <p:cNvSpPr txBox="1"/>
          <p:nvPr/>
        </p:nvSpPr>
        <p:spPr>
          <a:xfrm>
            <a:off x="360486" y="1972944"/>
            <a:ext cx="10791123"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0" i="0" u="none" strike="noStrike" cap="none">
                <a:solidFill>
                  <a:srgbClr val="3F3F3F"/>
                </a:solidFill>
                <a:latin typeface="Candara"/>
                <a:ea typeface="Candara"/>
                <a:cs typeface="Candara"/>
                <a:sym typeface="Candara"/>
              </a:rPr>
              <a:t>Community engagement strategies aim to involve local populations in heritage projects by fostering collaboration, inclusivity, and shared ownership. Techniques include workshops, public consultations, participatory mapping, and co-creation activities that empower communities to preserve and celebrate their heritage collaboratively.</a:t>
            </a:r>
            <a:endParaRPr sz="1800" b="0" i="0" u="none" strike="noStrike" cap="none">
              <a:solidFill>
                <a:srgbClr val="3F3F3F"/>
              </a:solidFill>
              <a:latin typeface="Candara"/>
              <a:ea typeface="Candara"/>
              <a:cs typeface="Candara"/>
              <a:sym typeface="Candara"/>
            </a:endParaRPr>
          </a:p>
        </p:txBody>
      </p:sp>
      <p:sp>
        <p:nvSpPr>
          <p:cNvPr id="106" name="Google Shape;106;p3"/>
          <p:cNvSpPr txBox="1"/>
          <p:nvPr/>
        </p:nvSpPr>
        <p:spPr>
          <a:xfrm>
            <a:off x="484053" y="918849"/>
            <a:ext cx="1132002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rgbClr val="A99374"/>
                </a:solidFill>
                <a:latin typeface="Candara"/>
                <a:ea typeface="Candara"/>
                <a:cs typeface="Candara"/>
                <a:sym typeface="Candara"/>
              </a:rPr>
              <a:t>1. Introduction to Community Engagement Strategies and Techniques for Involving Local Populations in Heritage Projects</a:t>
            </a:r>
            <a:endParaRPr sz="2000" b="1">
              <a:solidFill>
                <a:srgbClr val="A99374"/>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2" name="Google Shape;112;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4"/>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SOME DEFINITIONS &amp; CONCEPTS</a:t>
            </a:r>
            <a:endParaRPr sz="3600" b="0" i="0" u="none" strike="noStrike" cap="none">
              <a:solidFill>
                <a:schemeClr val="dk1"/>
              </a:solidFill>
              <a:latin typeface="Times New Roman"/>
              <a:ea typeface="Times New Roman"/>
              <a:cs typeface="Times New Roman"/>
              <a:sym typeface="Times New Roman"/>
            </a:endParaRPr>
          </a:p>
        </p:txBody>
      </p:sp>
      <p:sp>
        <p:nvSpPr>
          <p:cNvPr id="115" name="Google Shape;115;p4"/>
          <p:cNvSpPr txBox="1"/>
          <p:nvPr/>
        </p:nvSpPr>
        <p:spPr>
          <a:xfrm>
            <a:off x="196986" y="1126747"/>
            <a:ext cx="11837996" cy="54168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ndara"/>
                <a:ea typeface="Candara"/>
                <a:cs typeface="Candara"/>
                <a:sym typeface="Candara"/>
              </a:rPr>
              <a:t>Belgium</a:t>
            </a:r>
            <a:r>
              <a:rPr lang="en-US" sz="1600">
                <a:solidFill>
                  <a:schemeClr val="dk1"/>
                </a:solidFill>
                <a:latin typeface="Candara"/>
                <a:ea typeface="Candara"/>
                <a:cs typeface="Candara"/>
                <a:sym typeface="Candara"/>
              </a:rPr>
              <a:t>: The </a:t>
            </a:r>
            <a:r>
              <a:rPr lang="en-US" sz="1600" b="1">
                <a:solidFill>
                  <a:schemeClr val="dk1"/>
                </a:solidFill>
                <a:latin typeface="Candara"/>
                <a:ea typeface="Candara"/>
                <a:cs typeface="Candara"/>
                <a:sym typeface="Candara"/>
              </a:rPr>
              <a:t>Beguinages Restoration Projects</a:t>
            </a:r>
            <a:r>
              <a:rPr lang="en-US" sz="1600">
                <a:solidFill>
                  <a:schemeClr val="dk1"/>
                </a:solidFill>
                <a:latin typeface="Candara"/>
                <a:ea typeface="Candara"/>
                <a:cs typeface="Candara"/>
                <a:sym typeface="Candara"/>
              </a:rPr>
              <a:t> in Flanders involved local communities in preserving these historic women's housing complexes. Public workshops and consultations ensured the community's needs and historical context were considered.</a:t>
            </a:r>
            <a:endParaRPr/>
          </a:p>
          <a:p>
            <a:pPr marL="0" marR="0" lvl="0" indent="0" algn="l" rtl="0">
              <a:spcBef>
                <a:spcPts val="0"/>
              </a:spcBef>
              <a:spcAft>
                <a:spcPts val="0"/>
              </a:spcAft>
              <a:buNone/>
            </a:pPr>
            <a:endParaRPr sz="1600" b="1">
              <a:solidFill>
                <a:schemeClr val="dk1"/>
              </a:solidFill>
              <a:latin typeface="Candara"/>
              <a:ea typeface="Candara"/>
              <a:cs typeface="Candara"/>
              <a:sym typeface="Candara"/>
            </a:endParaRPr>
          </a:p>
          <a:p>
            <a:pPr marL="0" marR="0" lvl="0" indent="0" algn="l" rtl="0">
              <a:spcBef>
                <a:spcPts val="0"/>
              </a:spcBef>
              <a:spcAft>
                <a:spcPts val="0"/>
              </a:spcAft>
              <a:buNone/>
            </a:pPr>
            <a:r>
              <a:rPr lang="en-US" sz="1800" b="1">
                <a:solidFill>
                  <a:schemeClr val="dk1"/>
                </a:solidFill>
                <a:latin typeface="Candara"/>
                <a:ea typeface="Candara"/>
                <a:cs typeface="Candara"/>
                <a:sym typeface="Candara"/>
              </a:rPr>
              <a:t>Italy</a:t>
            </a:r>
            <a:r>
              <a:rPr lang="en-US" sz="1600">
                <a:solidFill>
                  <a:schemeClr val="dk1"/>
                </a:solidFill>
                <a:latin typeface="Candara"/>
                <a:ea typeface="Candara"/>
                <a:cs typeface="Candara"/>
                <a:sym typeface="Candara"/>
              </a:rPr>
              <a:t>: In </a:t>
            </a:r>
            <a:r>
              <a:rPr lang="en-US" sz="1600" b="1">
                <a:solidFill>
                  <a:schemeClr val="dk1"/>
                </a:solidFill>
                <a:latin typeface="Candara"/>
                <a:ea typeface="Candara"/>
                <a:cs typeface="Candara"/>
                <a:sym typeface="Candara"/>
              </a:rPr>
              <a:t>Matera</a:t>
            </a:r>
            <a:r>
              <a:rPr lang="en-US" sz="1600">
                <a:solidFill>
                  <a:schemeClr val="dk1"/>
                </a:solidFill>
                <a:latin typeface="Candara"/>
                <a:ea typeface="Candara"/>
                <a:cs typeface="Candara"/>
                <a:sym typeface="Candara"/>
              </a:rPr>
              <a:t>, a UNESCO World Heritage Site, residents collaborated on revitalizing the ancient Sassi cave dwellings. Community-driven planning preserved the site while promoting sustainable tourism and local development.</a:t>
            </a:r>
            <a:endParaRPr/>
          </a:p>
          <a:p>
            <a:pPr marL="0" marR="0" lvl="0" indent="0" algn="l" rtl="0">
              <a:spcBef>
                <a:spcPts val="0"/>
              </a:spcBef>
              <a:spcAft>
                <a:spcPts val="0"/>
              </a:spcAft>
              <a:buNone/>
            </a:pPr>
            <a:endParaRPr sz="1600" b="1">
              <a:solidFill>
                <a:schemeClr val="dk1"/>
              </a:solidFill>
              <a:latin typeface="Candara"/>
              <a:ea typeface="Candara"/>
              <a:cs typeface="Candara"/>
              <a:sym typeface="Candara"/>
            </a:endParaRPr>
          </a:p>
          <a:p>
            <a:pPr marL="0" marR="0" lvl="0" indent="0" algn="l" rtl="0">
              <a:spcBef>
                <a:spcPts val="0"/>
              </a:spcBef>
              <a:spcAft>
                <a:spcPts val="0"/>
              </a:spcAft>
              <a:buNone/>
            </a:pPr>
            <a:r>
              <a:rPr lang="en-US" sz="1800" b="1">
                <a:solidFill>
                  <a:schemeClr val="dk1"/>
                </a:solidFill>
                <a:latin typeface="Candara"/>
                <a:ea typeface="Candara"/>
                <a:cs typeface="Candara"/>
                <a:sym typeface="Candara"/>
              </a:rPr>
              <a:t>Estonia</a:t>
            </a:r>
            <a:r>
              <a:rPr lang="en-US" sz="1600">
                <a:solidFill>
                  <a:schemeClr val="dk1"/>
                </a:solidFill>
                <a:latin typeface="Candara"/>
                <a:ea typeface="Candara"/>
                <a:cs typeface="Candara"/>
                <a:sym typeface="Candara"/>
              </a:rPr>
              <a:t>: The </a:t>
            </a:r>
            <a:r>
              <a:rPr lang="en-US" sz="1600" b="1">
                <a:solidFill>
                  <a:schemeClr val="dk1"/>
                </a:solidFill>
                <a:latin typeface="Candara"/>
                <a:ea typeface="Candara"/>
                <a:cs typeface="Candara"/>
                <a:sym typeface="Candara"/>
              </a:rPr>
              <a:t>Kihnu Cultural Space</a:t>
            </a:r>
            <a:r>
              <a:rPr lang="en-US" sz="1600">
                <a:solidFill>
                  <a:schemeClr val="dk1"/>
                </a:solidFill>
                <a:latin typeface="Candara"/>
                <a:ea typeface="Candara"/>
                <a:cs typeface="Candara"/>
                <a:sym typeface="Candara"/>
              </a:rPr>
              <a:t> project engaged the island’s inhabitants in preserving their unique traditions, including handicrafts and dances. Locals participated in documenting and revitalizing their cultural heritage.</a:t>
            </a:r>
            <a:endParaRPr/>
          </a:p>
          <a:p>
            <a:pPr marL="0" marR="0" lvl="0" indent="0" algn="l" rtl="0">
              <a:spcBef>
                <a:spcPts val="0"/>
              </a:spcBef>
              <a:spcAft>
                <a:spcPts val="0"/>
              </a:spcAft>
              <a:buNone/>
            </a:pPr>
            <a:endParaRPr sz="1600" b="1">
              <a:solidFill>
                <a:schemeClr val="dk1"/>
              </a:solidFill>
              <a:latin typeface="Candara"/>
              <a:ea typeface="Candara"/>
              <a:cs typeface="Candara"/>
              <a:sym typeface="Candara"/>
            </a:endParaRPr>
          </a:p>
          <a:p>
            <a:pPr marL="0" marR="0" lvl="0" indent="0" algn="l" rtl="0">
              <a:spcBef>
                <a:spcPts val="0"/>
              </a:spcBef>
              <a:spcAft>
                <a:spcPts val="0"/>
              </a:spcAft>
              <a:buNone/>
            </a:pPr>
            <a:r>
              <a:rPr lang="en-US" sz="1800" b="1">
                <a:solidFill>
                  <a:schemeClr val="dk1"/>
                </a:solidFill>
                <a:latin typeface="Candara"/>
                <a:ea typeface="Candara"/>
                <a:cs typeface="Candara"/>
                <a:sym typeface="Candara"/>
              </a:rPr>
              <a:t>Spain</a:t>
            </a:r>
            <a:r>
              <a:rPr lang="en-US" sz="1600">
                <a:solidFill>
                  <a:schemeClr val="dk1"/>
                </a:solidFill>
                <a:latin typeface="Candara"/>
                <a:ea typeface="Candara"/>
                <a:cs typeface="Candara"/>
                <a:sym typeface="Candara"/>
              </a:rPr>
              <a:t>: The restoration of </a:t>
            </a:r>
            <a:r>
              <a:rPr lang="en-US" sz="1600" b="1">
                <a:solidFill>
                  <a:schemeClr val="dk1"/>
                </a:solidFill>
                <a:latin typeface="Candara"/>
                <a:ea typeface="Candara"/>
                <a:cs typeface="Candara"/>
                <a:sym typeface="Candara"/>
              </a:rPr>
              <a:t>Mezquita-Catedral de Córdoba</a:t>
            </a:r>
            <a:r>
              <a:rPr lang="en-US" sz="1600">
                <a:solidFill>
                  <a:schemeClr val="dk1"/>
                </a:solidFill>
                <a:latin typeface="Candara"/>
                <a:ea typeface="Candara"/>
                <a:cs typeface="Candara"/>
                <a:sym typeface="Candara"/>
              </a:rPr>
              <a:t> involved local stakeholders, integrating public input and educational programs to balance preservation with community needs.</a:t>
            </a:r>
            <a:endParaRPr/>
          </a:p>
          <a:p>
            <a:pPr marL="0" marR="0" lvl="0" indent="0" algn="l" rtl="0">
              <a:spcBef>
                <a:spcPts val="0"/>
              </a:spcBef>
              <a:spcAft>
                <a:spcPts val="0"/>
              </a:spcAft>
              <a:buNone/>
            </a:pPr>
            <a:endParaRPr sz="1600" b="1">
              <a:solidFill>
                <a:schemeClr val="dk1"/>
              </a:solidFill>
              <a:latin typeface="Candara"/>
              <a:ea typeface="Candara"/>
              <a:cs typeface="Candara"/>
              <a:sym typeface="Candara"/>
            </a:endParaRPr>
          </a:p>
          <a:p>
            <a:pPr marL="0" marR="0" lvl="0" indent="0" algn="l" rtl="0">
              <a:spcBef>
                <a:spcPts val="0"/>
              </a:spcBef>
              <a:spcAft>
                <a:spcPts val="0"/>
              </a:spcAft>
              <a:buNone/>
            </a:pPr>
            <a:r>
              <a:rPr lang="en-US" sz="1800" b="1">
                <a:solidFill>
                  <a:schemeClr val="dk1"/>
                </a:solidFill>
                <a:latin typeface="Candara"/>
                <a:ea typeface="Candara"/>
                <a:cs typeface="Candara"/>
                <a:sym typeface="Candara"/>
              </a:rPr>
              <a:t>Greece</a:t>
            </a:r>
            <a:r>
              <a:rPr lang="en-US" sz="1600">
                <a:solidFill>
                  <a:schemeClr val="dk1"/>
                </a:solidFill>
                <a:latin typeface="Candara"/>
                <a:ea typeface="Candara"/>
                <a:cs typeface="Candara"/>
                <a:sym typeface="Candara"/>
              </a:rPr>
              <a:t>: The </a:t>
            </a:r>
            <a:r>
              <a:rPr lang="en-US" sz="1600" b="1">
                <a:solidFill>
                  <a:schemeClr val="dk1"/>
                </a:solidFill>
                <a:latin typeface="Candara"/>
                <a:ea typeface="Candara"/>
                <a:cs typeface="Candara"/>
                <a:sym typeface="Candara"/>
              </a:rPr>
              <a:t>Delphi Landscape Initiative</a:t>
            </a:r>
            <a:r>
              <a:rPr lang="en-US" sz="1600">
                <a:solidFill>
                  <a:schemeClr val="dk1"/>
                </a:solidFill>
                <a:latin typeface="Candara"/>
                <a:ea typeface="Candara"/>
                <a:cs typeface="Candara"/>
                <a:sym typeface="Candara"/>
              </a:rPr>
              <a:t> engaged local populations in conserving the archaeological site and surrounding environment through participatory workshops and sustainable agricultural practices.</a:t>
            </a:r>
            <a:endParaRPr/>
          </a:p>
          <a:p>
            <a:pPr marL="0" marR="0" lvl="0" indent="0" algn="l" rtl="0">
              <a:spcBef>
                <a:spcPts val="0"/>
              </a:spcBef>
              <a:spcAft>
                <a:spcPts val="0"/>
              </a:spcAft>
              <a:buNone/>
            </a:pPr>
            <a:endParaRPr sz="1600">
              <a:solidFill>
                <a:schemeClr val="dk1"/>
              </a:solidFill>
              <a:latin typeface="Candara"/>
              <a:ea typeface="Candara"/>
              <a:cs typeface="Candara"/>
              <a:sym typeface="Candara"/>
            </a:endParaRPr>
          </a:p>
          <a:p>
            <a:pPr marL="0" marR="0" lvl="0" indent="0" algn="l" rtl="0">
              <a:spcBef>
                <a:spcPts val="0"/>
              </a:spcBef>
              <a:spcAft>
                <a:spcPts val="0"/>
              </a:spcAft>
              <a:buNone/>
            </a:pPr>
            <a:r>
              <a:rPr lang="en-US" sz="1800" b="1">
                <a:solidFill>
                  <a:schemeClr val="dk1"/>
                </a:solidFill>
                <a:latin typeface="Candara"/>
                <a:ea typeface="Candara"/>
                <a:cs typeface="Candara"/>
                <a:sym typeface="Candara"/>
              </a:rPr>
              <a:t>Lithuania</a:t>
            </a:r>
            <a:r>
              <a:rPr lang="en-US" sz="1600">
                <a:solidFill>
                  <a:schemeClr val="dk1"/>
                </a:solidFill>
                <a:latin typeface="Candara"/>
                <a:ea typeface="Candara"/>
                <a:cs typeface="Candara"/>
                <a:sym typeface="Candara"/>
              </a:rPr>
              <a:t>: </a:t>
            </a:r>
            <a:r>
              <a:rPr lang="en-US" sz="1600" b="1">
                <a:solidFill>
                  <a:schemeClr val="dk1"/>
                </a:solidFill>
                <a:latin typeface="Candara"/>
                <a:ea typeface="Candara"/>
                <a:cs typeface="Candara"/>
                <a:sym typeface="Candara"/>
              </a:rPr>
              <a:t>Living Heritage in Samogitia</a:t>
            </a:r>
            <a:r>
              <a:rPr lang="en-US" sz="1600">
                <a:solidFill>
                  <a:schemeClr val="dk1"/>
                </a:solidFill>
                <a:latin typeface="Candara"/>
                <a:ea typeface="Candara"/>
                <a:cs typeface="Candara"/>
                <a:sym typeface="Candara"/>
              </a:rPr>
              <a:t>, in the Samogitian region, initiatives to preserve traditional wooden cross-crafting involve local artisans and families in training programs, ensuring the continuity of this unique intangible cultural heritage</a:t>
            </a:r>
            <a:endParaRPr/>
          </a:p>
          <a:p>
            <a:pPr marL="0" marR="0" lvl="0" indent="0" algn="l" rtl="0">
              <a:spcBef>
                <a:spcPts val="0"/>
              </a:spcBef>
              <a:spcAft>
                <a:spcPts val="0"/>
              </a:spcAft>
              <a:buNone/>
            </a:pPr>
            <a:endParaRPr sz="1600" b="1">
              <a:solidFill>
                <a:schemeClr val="dk1"/>
              </a:solidFill>
              <a:latin typeface="Candara"/>
              <a:ea typeface="Candara"/>
              <a:cs typeface="Candara"/>
              <a:sym typeface="Candara"/>
            </a:endParaRPr>
          </a:p>
          <a:p>
            <a:pPr marL="0" marR="0" lvl="0" indent="0" algn="l" rtl="0">
              <a:spcBef>
                <a:spcPts val="0"/>
              </a:spcBef>
              <a:spcAft>
                <a:spcPts val="0"/>
              </a:spcAft>
              <a:buNone/>
            </a:pPr>
            <a:r>
              <a:rPr lang="en-US" sz="1800" b="1">
                <a:solidFill>
                  <a:schemeClr val="dk1"/>
                </a:solidFill>
                <a:latin typeface="Candara"/>
                <a:ea typeface="Candara"/>
                <a:cs typeface="Candara"/>
                <a:sym typeface="Candara"/>
              </a:rPr>
              <a:t>Turkey</a:t>
            </a:r>
            <a:r>
              <a:rPr lang="en-US" sz="1600">
                <a:solidFill>
                  <a:schemeClr val="dk1"/>
                </a:solidFill>
                <a:latin typeface="Candara"/>
                <a:ea typeface="Candara"/>
                <a:cs typeface="Candara"/>
                <a:sym typeface="Candara"/>
              </a:rPr>
              <a:t>: The </a:t>
            </a:r>
            <a:r>
              <a:rPr lang="en-US" sz="1600" b="1">
                <a:solidFill>
                  <a:schemeClr val="dk1"/>
                </a:solidFill>
                <a:latin typeface="Candara"/>
                <a:ea typeface="Candara"/>
                <a:cs typeface="Candara"/>
                <a:sym typeface="Candara"/>
              </a:rPr>
              <a:t>Safranbolu Urban Conservation Project</a:t>
            </a:r>
            <a:r>
              <a:rPr lang="en-US" sz="1600">
                <a:solidFill>
                  <a:schemeClr val="dk1"/>
                </a:solidFill>
                <a:latin typeface="Candara"/>
                <a:ea typeface="Candara"/>
                <a:cs typeface="Candara"/>
                <a:sym typeface="Candara"/>
              </a:rPr>
              <a:t> worked closely with residents to restore Ottoman-era houses while ensuring the preservation of cultural practices tied to these historic structures.</a:t>
            </a:r>
            <a:endParaRPr/>
          </a:p>
          <a:p>
            <a:pPr marL="0" marR="0" lvl="0" indent="0" algn="just" rtl="0">
              <a:spcBef>
                <a:spcPts val="0"/>
              </a:spcBef>
              <a:spcAft>
                <a:spcPts val="0"/>
              </a:spcAft>
              <a:buNone/>
            </a:pPr>
            <a:r>
              <a:rPr lang="en-US" sz="1400">
                <a:solidFill>
                  <a:srgbClr val="3F3F3F"/>
                </a:solidFill>
                <a:latin typeface="Candara"/>
                <a:ea typeface="Candara"/>
                <a:cs typeface="Candara"/>
                <a:sym typeface="Candara"/>
              </a:rPr>
              <a:t>.</a:t>
            </a:r>
            <a:endParaRPr sz="1400" i="0" u="none" strike="noStrike">
              <a:solidFill>
                <a:srgbClr val="3F3F3F"/>
              </a:solidFill>
              <a:latin typeface="Candara"/>
              <a:ea typeface="Candara"/>
              <a:cs typeface="Candara"/>
              <a:sym typeface="Candara"/>
            </a:endParaRPr>
          </a:p>
        </p:txBody>
      </p:sp>
      <p:sp>
        <p:nvSpPr>
          <p:cNvPr id="116" name="Google Shape;116;p4"/>
          <p:cNvSpPr txBox="1"/>
          <p:nvPr/>
        </p:nvSpPr>
        <p:spPr>
          <a:xfrm>
            <a:off x="196986" y="735918"/>
            <a:ext cx="962976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A99374"/>
                </a:solidFill>
                <a:latin typeface="Candara"/>
                <a:ea typeface="Candara"/>
                <a:cs typeface="Candara"/>
                <a:sym typeface="Candara"/>
              </a:rPr>
              <a:t>1. Community Engagement Strategies – some examples</a:t>
            </a:r>
            <a:endParaRPr sz="2000" b="1">
              <a:solidFill>
                <a:srgbClr val="A99374"/>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2" name="Google Shape;122;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5"/>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SOME DEFINITIONS &amp; CONCEPTS (2/3)</a:t>
            </a:r>
            <a:endParaRPr sz="3600" b="0" i="0" u="none" strike="noStrike" cap="none">
              <a:solidFill>
                <a:schemeClr val="dk1"/>
              </a:solidFill>
              <a:latin typeface="Times New Roman"/>
              <a:ea typeface="Times New Roman"/>
              <a:cs typeface="Times New Roman"/>
              <a:sym typeface="Times New Roman"/>
            </a:endParaRPr>
          </a:p>
        </p:txBody>
      </p:sp>
      <p:sp>
        <p:nvSpPr>
          <p:cNvPr id="125" name="Google Shape;125;p5"/>
          <p:cNvSpPr txBox="1"/>
          <p:nvPr/>
        </p:nvSpPr>
        <p:spPr>
          <a:xfrm>
            <a:off x="606550" y="1501889"/>
            <a:ext cx="10791123"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rgbClr val="3F3F3F"/>
                </a:solidFill>
                <a:latin typeface="Candara"/>
                <a:ea typeface="Candara"/>
                <a:cs typeface="Candara"/>
                <a:sym typeface="Candara"/>
              </a:rPr>
              <a:t>Storytelling, events, and partnerships enhance community participation by making heritage relatable and accessible. Through personal narratives, cultural festivals, and collaborations with local organizations, they create emotional connections and shared experiences, fostering deeper community engagement.</a:t>
            </a:r>
            <a:endParaRPr sz="1800" i="0" u="none" strike="noStrike">
              <a:solidFill>
                <a:srgbClr val="3F3F3F"/>
              </a:solidFill>
              <a:latin typeface="Candara"/>
              <a:ea typeface="Candara"/>
              <a:cs typeface="Candara"/>
              <a:sym typeface="Candara"/>
            </a:endParaRPr>
          </a:p>
        </p:txBody>
      </p:sp>
      <p:sp>
        <p:nvSpPr>
          <p:cNvPr id="126" name="Google Shape;126;p5"/>
          <p:cNvSpPr txBox="1"/>
          <p:nvPr/>
        </p:nvSpPr>
        <p:spPr>
          <a:xfrm>
            <a:off x="484052" y="918849"/>
            <a:ext cx="1078744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A99374"/>
                </a:solidFill>
                <a:latin typeface="Candara"/>
                <a:ea typeface="Candara"/>
                <a:cs typeface="Candara"/>
                <a:sym typeface="Candara"/>
              </a:rPr>
              <a:t>2. The Role of Storytelling, Events, and Partnerships in Fostering Community Participation</a:t>
            </a:r>
            <a:endParaRPr sz="2000" b="1">
              <a:solidFill>
                <a:srgbClr val="A99374"/>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2" name="Google Shape;132;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6"/>
          <p:cNvSpPr txBox="1"/>
          <p:nvPr/>
        </p:nvSpPr>
        <p:spPr>
          <a:xfrm>
            <a:off x="0" y="89588"/>
            <a:ext cx="9646508"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rgbClr val="FFFFFF"/>
                </a:solidFill>
                <a:latin typeface="Candara"/>
                <a:ea typeface="Candara"/>
                <a:cs typeface="Candara"/>
                <a:sym typeface="Candara"/>
              </a:rPr>
              <a:t>SOME DEFINITIONS &amp; CONCEPTS</a:t>
            </a:r>
            <a:endParaRPr sz="3600" b="0" i="0" u="none" strike="noStrike" cap="none">
              <a:solidFill>
                <a:schemeClr val="dk1"/>
              </a:solidFill>
              <a:latin typeface="Times New Roman"/>
              <a:ea typeface="Times New Roman"/>
              <a:cs typeface="Times New Roman"/>
              <a:sym typeface="Times New Roman"/>
            </a:endParaRPr>
          </a:p>
        </p:txBody>
      </p:sp>
      <p:sp>
        <p:nvSpPr>
          <p:cNvPr id="135" name="Google Shape;135;p6"/>
          <p:cNvSpPr txBox="1"/>
          <p:nvPr/>
        </p:nvSpPr>
        <p:spPr>
          <a:xfrm>
            <a:off x="520182" y="1136028"/>
            <a:ext cx="11022032" cy="54476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ndara"/>
                <a:ea typeface="Candara"/>
                <a:cs typeface="Candara"/>
                <a:sym typeface="Candara"/>
              </a:rPr>
              <a:t>Belgium</a:t>
            </a:r>
            <a:r>
              <a:rPr lang="en-US" sz="1600">
                <a:solidFill>
                  <a:schemeClr val="dk1"/>
                </a:solidFill>
                <a:latin typeface="Candara"/>
                <a:ea typeface="Candara"/>
                <a:cs typeface="Candara"/>
                <a:sym typeface="Candara"/>
              </a:rPr>
              <a:t>: The </a:t>
            </a:r>
            <a:r>
              <a:rPr lang="en-US" sz="1600" b="1">
                <a:solidFill>
                  <a:schemeClr val="dk1"/>
                </a:solidFill>
                <a:latin typeface="Candara"/>
                <a:ea typeface="Candara"/>
                <a:cs typeface="Candara"/>
                <a:sym typeface="Candara"/>
              </a:rPr>
              <a:t>Ommegang Festival </a:t>
            </a:r>
            <a:r>
              <a:rPr lang="en-US" sz="1600">
                <a:solidFill>
                  <a:schemeClr val="dk1"/>
                </a:solidFill>
                <a:latin typeface="Candara"/>
                <a:ea typeface="Candara"/>
                <a:cs typeface="Candara"/>
                <a:sym typeface="Candara"/>
              </a:rPr>
              <a:t>in Brussels, through historical reenactments, uses storytelling to connect the community to its medieval heritage, engaging residents and visitors in the city’s history.</a:t>
            </a:r>
            <a:endParaRPr/>
          </a:p>
          <a:p>
            <a:pPr marL="0" marR="0" lvl="0" indent="0" algn="l" rtl="0">
              <a:spcBef>
                <a:spcPts val="0"/>
              </a:spcBef>
              <a:spcAft>
                <a:spcPts val="0"/>
              </a:spcAft>
              <a:buNone/>
            </a:pPr>
            <a:endParaRPr sz="1600">
              <a:solidFill>
                <a:schemeClr val="dk1"/>
              </a:solidFill>
              <a:latin typeface="Candara"/>
              <a:ea typeface="Candara"/>
              <a:cs typeface="Candara"/>
              <a:sym typeface="Candara"/>
            </a:endParaRPr>
          </a:p>
          <a:p>
            <a:pPr marL="0" marR="0" lvl="0" indent="0" algn="l" rtl="0">
              <a:spcBef>
                <a:spcPts val="0"/>
              </a:spcBef>
              <a:spcAft>
                <a:spcPts val="0"/>
              </a:spcAft>
              <a:buNone/>
            </a:pPr>
            <a:r>
              <a:rPr lang="en-US" sz="1800" b="1">
                <a:solidFill>
                  <a:schemeClr val="dk1"/>
                </a:solidFill>
                <a:latin typeface="Candara"/>
                <a:ea typeface="Candara"/>
                <a:cs typeface="Candara"/>
                <a:sym typeface="Candara"/>
              </a:rPr>
              <a:t>Italy</a:t>
            </a:r>
            <a:r>
              <a:rPr lang="en-US" sz="1600">
                <a:solidFill>
                  <a:schemeClr val="dk1"/>
                </a:solidFill>
                <a:latin typeface="Candara"/>
                <a:ea typeface="Candara"/>
                <a:cs typeface="Candara"/>
                <a:sym typeface="Candara"/>
              </a:rPr>
              <a:t>: The </a:t>
            </a:r>
            <a:r>
              <a:rPr lang="en-US" sz="1600" b="1">
                <a:solidFill>
                  <a:schemeClr val="dk1"/>
                </a:solidFill>
                <a:latin typeface="Candara"/>
                <a:ea typeface="Candara"/>
                <a:cs typeface="Candara"/>
                <a:sym typeface="Candara"/>
              </a:rPr>
              <a:t>Palio di Siena horse race </a:t>
            </a:r>
            <a:r>
              <a:rPr lang="en-US" sz="1600">
                <a:solidFill>
                  <a:schemeClr val="dk1"/>
                </a:solidFill>
                <a:latin typeface="Candara"/>
                <a:ea typeface="Candara"/>
                <a:cs typeface="Candara"/>
                <a:sym typeface="Candara"/>
              </a:rPr>
              <a:t>is a historic event that fosters community participation through centuries-old rivalries between city neighborhoods (contrade), deepening their sense of belonging and identity.</a:t>
            </a:r>
            <a:endParaRPr/>
          </a:p>
          <a:p>
            <a:pPr marL="0" marR="0" lvl="0" indent="0" algn="l" rtl="0">
              <a:spcBef>
                <a:spcPts val="0"/>
              </a:spcBef>
              <a:spcAft>
                <a:spcPts val="0"/>
              </a:spcAft>
              <a:buNone/>
            </a:pPr>
            <a:endParaRPr sz="1600">
              <a:solidFill>
                <a:schemeClr val="dk1"/>
              </a:solidFill>
              <a:latin typeface="Candara"/>
              <a:ea typeface="Candara"/>
              <a:cs typeface="Candara"/>
              <a:sym typeface="Candara"/>
            </a:endParaRPr>
          </a:p>
          <a:p>
            <a:pPr marL="0" marR="0" lvl="0" indent="0" algn="l" rtl="0">
              <a:spcBef>
                <a:spcPts val="0"/>
              </a:spcBef>
              <a:spcAft>
                <a:spcPts val="0"/>
              </a:spcAft>
              <a:buNone/>
            </a:pPr>
            <a:r>
              <a:rPr lang="en-US" sz="1800" b="1">
                <a:solidFill>
                  <a:schemeClr val="dk1"/>
                </a:solidFill>
                <a:latin typeface="Candara"/>
                <a:ea typeface="Candara"/>
                <a:cs typeface="Candara"/>
                <a:sym typeface="Candara"/>
              </a:rPr>
              <a:t>Estonia</a:t>
            </a:r>
            <a:r>
              <a:rPr lang="en-US" sz="1600">
                <a:solidFill>
                  <a:schemeClr val="dk1"/>
                </a:solidFill>
                <a:latin typeface="Candara"/>
                <a:ea typeface="Candara"/>
                <a:cs typeface="Candara"/>
                <a:sym typeface="Candara"/>
              </a:rPr>
              <a:t>: The </a:t>
            </a:r>
            <a:r>
              <a:rPr lang="en-US" sz="1600" b="1">
                <a:solidFill>
                  <a:schemeClr val="dk1"/>
                </a:solidFill>
                <a:latin typeface="Candara"/>
                <a:ea typeface="Candara"/>
                <a:cs typeface="Candara"/>
                <a:sym typeface="Candara"/>
              </a:rPr>
              <a:t>Estonian Song and Dance Festival uses </a:t>
            </a:r>
            <a:r>
              <a:rPr lang="en-US" sz="1600">
                <a:solidFill>
                  <a:schemeClr val="dk1"/>
                </a:solidFill>
                <a:latin typeface="Candara"/>
                <a:ea typeface="Candara"/>
                <a:cs typeface="Candara"/>
                <a:sym typeface="Candara"/>
              </a:rPr>
              <a:t>storytelling through songs and folk performances, engaging communities in preserving and celebrating their national identity and cultural heritage.</a:t>
            </a:r>
            <a:endParaRPr/>
          </a:p>
          <a:p>
            <a:pPr marL="0" marR="0" lvl="0" indent="0" algn="l" rtl="0">
              <a:spcBef>
                <a:spcPts val="0"/>
              </a:spcBef>
              <a:spcAft>
                <a:spcPts val="0"/>
              </a:spcAft>
              <a:buNone/>
            </a:pPr>
            <a:endParaRPr sz="1600">
              <a:solidFill>
                <a:schemeClr val="dk1"/>
              </a:solidFill>
              <a:latin typeface="Candara"/>
              <a:ea typeface="Candara"/>
              <a:cs typeface="Candara"/>
              <a:sym typeface="Candara"/>
            </a:endParaRPr>
          </a:p>
          <a:p>
            <a:pPr marL="0" marR="0" lvl="0" indent="0" algn="l" rtl="0">
              <a:spcBef>
                <a:spcPts val="0"/>
              </a:spcBef>
              <a:spcAft>
                <a:spcPts val="0"/>
              </a:spcAft>
              <a:buNone/>
            </a:pPr>
            <a:r>
              <a:rPr lang="en-US" sz="1800" b="1">
                <a:solidFill>
                  <a:schemeClr val="dk1"/>
                </a:solidFill>
                <a:latin typeface="Candara"/>
                <a:ea typeface="Candara"/>
                <a:cs typeface="Candara"/>
                <a:sym typeface="Candara"/>
              </a:rPr>
              <a:t>Spain</a:t>
            </a:r>
            <a:r>
              <a:rPr lang="en-US" sz="1600">
                <a:solidFill>
                  <a:schemeClr val="dk1"/>
                </a:solidFill>
                <a:latin typeface="Candara"/>
                <a:ea typeface="Candara"/>
                <a:cs typeface="Candara"/>
                <a:sym typeface="Candara"/>
              </a:rPr>
              <a:t>: The </a:t>
            </a:r>
            <a:r>
              <a:rPr lang="en-US" sz="1600" b="1">
                <a:solidFill>
                  <a:schemeClr val="dk1"/>
                </a:solidFill>
                <a:latin typeface="Candara"/>
                <a:ea typeface="Candara"/>
                <a:cs typeface="Candara"/>
                <a:sym typeface="Candara"/>
              </a:rPr>
              <a:t>Las Fallas Festival </a:t>
            </a:r>
            <a:r>
              <a:rPr lang="en-US" sz="1600">
                <a:solidFill>
                  <a:schemeClr val="dk1"/>
                </a:solidFill>
                <a:latin typeface="Candara"/>
                <a:ea typeface="Candara"/>
                <a:cs typeface="Candara"/>
                <a:sym typeface="Candara"/>
              </a:rPr>
              <a:t>in Valencia combines partnerships with artisans and storytelling through satirical effigies to engage the community in celebrating and reflecting on their cultural traditions.</a:t>
            </a:r>
            <a:endParaRPr/>
          </a:p>
          <a:p>
            <a:pPr marL="0" marR="0" lvl="0" indent="0" algn="l" rtl="0">
              <a:spcBef>
                <a:spcPts val="0"/>
              </a:spcBef>
              <a:spcAft>
                <a:spcPts val="0"/>
              </a:spcAft>
              <a:buNone/>
            </a:pPr>
            <a:endParaRPr sz="1600">
              <a:solidFill>
                <a:schemeClr val="dk1"/>
              </a:solidFill>
              <a:latin typeface="Candara"/>
              <a:ea typeface="Candara"/>
              <a:cs typeface="Candara"/>
              <a:sym typeface="Candara"/>
            </a:endParaRPr>
          </a:p>
          <a:p>
            <a:pPr marL="0" marR="0" lvl="0" indent="0" algn="l" rtl="0">
              <a:spcBef>
                <a:spcPts val="0"/>
              </a:spcBef>
              <a:spcAft>
                <a:spcPts val="0"/>
              </a:spcAft>
              <a:buNone/>
            </a:pPr>
            <a:r>
              <a:rPr lang="en-US" sz="1800" b="1">
                <a:solidFill>
                  <a:schemeClr val="dk1"/>
                </a:solidFill>
                <a:latin typeface="Candara"/>
                <a:ea typeface="Candara"/>
                <a:cs typeface="Candara"/>
                <a:sym typeface="Candara"/>
              </a:rPr>
              <a:t>Greece</a:t>
            </a:r>
            <a:r>
              <a:rPr lang="en-US" sz="1600">
                <a:solidFill>
                  <a:schemeClr val="dk1"/>
                </a:solidFill>
                <a:latin typeface="Candara"/>
                <a:ea typeface="Candara"/>
                <a:cs typeface="Candara"/>
                <a:sym typeface="Candara"/>
              </a:rPr>
              <a:t>: The </a:t>
            </a:r>
            <a:r>
              <a:rPr lang="en-US" sz="1600" b="1">
                <a:solidFill>
                  <a:schemeClr val="dk1"/>
                </a:solidFill>
                <a:latin typeface="Candara"/>
                <a:ea typeface="Candara"/>
                <a:cs typeface="Candara"/>
                <a:sym typeface="Candara"/>
              </a:rPr>
              <a:t>Athens Epidaurus Festival</a:t>
            </a:r>
            <a:r>
              <a:rPr lang="en-US" sz="1600">
                <a:solidFill>
                  <a:schemeClr val="dk1"/>
                </a:solidFill>
                <a:latin typeface="Candara"/>
                <a:ea typeface="Candara"/>
                <a:cs typeface="Candara"/>
                <a:sym typeface="Candara"/>
              </a:rPr>
              <a:t>, with its performances of ancient Greek dramas, uses storytelling to link contemporary audiences to classical heritage, fostering community participation and cultural continuity.</a:t>
            </a:r>
            <a:endParaRPr/>
          </a:p>
          <a:p>
            <a:pPr marL="0" marR="0" lvl="0" indent="0" algn="l" rtl="0">
              <a:spcBef>
                <a:spcPts val="0"/>
              </a:spcBef>
              <a:spcAft>
                <a:spcPts val="0"/>
              </a:spcAft>
              <a:buNone/>
            </a:pPr>
            <a:endParaRPr sz="1600">
              <a:solidFill>
                <a:schemeClr val="dk1"/>
              </a:solidFill>
              <a:latin typeface="Candara"/>
              <a:ea typeface="Candara"/>
              <a:cs typeface="Candara"/>
              <a:sym typeface="Candara"/>
            </a:endParaRPr>
          </a:p>
          <a:p>
            <a:pPr marL="0" marR="0" lvl="0" indent="0" algn="l" rtl="0">
              <a:spcBef>
                <a:spcPts val="0"/>
              </a:spcBef>
              <a:spcAft>
                <a:spcPts val="0"/>
              </a:spcAft>
              <a:buNone/>
            </a:pPr>
            <a:r>
              <a:rPr lang="en-US" sz="1800" b="1">
                <a:solidFill>
                  <a:schemeClr val="dk1"/>
                </a:solidFill>
                <a:latin typeface="Candara"/>
                <a:ea typeface="Candara"/>
                <a:cs typeface="Candara"/>
                <a:sym typeface="Candara"/>
              </a:rPr>
              <a:t>Lithuania</a:t>
            </a:r>
            <a:r>
              <a:rPr lang="en-US" sz="1600">
                <a:solidFill>
                  <a:schemeClr val="dk1"/>
                </a:solidFill>
                <a:latin typeface="Candara"/>
                <a:ea typeface="Candara"/>
                <a:cs typeface="Candara"/>
                <a:sym typeface="Candara"/>
              </a:rPr>
              <a:t>: </a:t>
            </a:r>
            <a:r>
              <a:rPr lang="en-US" sz="1600" b="1">
                <a:solidFill>
                  <a:schemeClr val="dk1"/>
                </a:solidFill>
                <a:latin typeface="Candara"/>
                <a:ea typeface="Candara"/>
                <a:cs typeface="Candara"/>
                <a:sym typeface="Candara"/>
              </a:rPr>
              <a:t>Curonian Spit Community Project</a:t>
            </a:r>
            <a:r>
              <a:rPr lang="en-US" sz="1600">
                <a:solidFill>
                  <a:schemeClr val="dk1"/>
                </a:solidFill>
                <a:latin typeface="Candara"/>
                <a:ea typeface="Candara"/>
                <a:cs typeface="Candara"/>
                <a:sym typeface="Candara"/>
              </a:rPr>
              <a:t>, local partnerships on the Curonian Spit involve storytelling about fishing traditions and legends tied to the region. Events like the Fisherman’s Festival ensure active participation in preserving both natural and cultural heritage.</a:t>
            </a:r>
            <a:endParaRPr sz="1600">
              <a:solidFill>
                <a:schemeClr val="dk1"/>
              </a:solidFill>
              <a:latin typeface="Candara"/>
              <a:ea typeface="Candara"/>
              <a:cs typeface="Candara"/>
              <a:sym typeface="Candara"/>
            </a:endParaRPr>
          </a:p>
          <a:p>
            <a:pPr marL="0" marR="0" lvl="0" indent="0" algn="l" rtl="0">
              <a:spcBef>
                <a:spcPts val="0"/>
              </a:spcBef>
              <a:spcAft>
                <a:spcPts val="0"/>
              </a:spcAft>
              <a:buNone/>
            </a:pPr>
            <a:endParaRPr sz="1600">
              <a:solidFill>
                <a:schemeClr val="dk1"/>
              </a:solidFill>
              <a:latin typeface="Candara"/>
              <a:ea typeface="Candara"/>
              <a:cs typeface="Candara"/>
              <a:sym typeface="Candara"/>
            </a:endParaRPr>
          </a:p>
          <a:p>
            <a:pPr marL="0" marR="0" lvl="0" indent="0" algn="l" rtl="0">
              <a:spcBef>
                <a:spcPts val="0"/>
              </a:spcBef>
              <a:spcAft>
                <a:spcPts val="0"/>
              </a:spcAft>
              <a:buNone/>
            </a:pPr>
            <a:r>
              <a:rPr lang="en-US" sz="1800" b="1">
                <a:solidFill>
                  <a:schemeClr val="dk1"/>
                </a:solidFill>
                <a:latin typeface="Candara"/>
                <a:ea typeface="Candara"/>
                <a:cs typeface="Candara"/>
                <a:sym typeface="Candara"/>
              </a:rPr>
              <a:t>Turkey</a:t>
            </a:r>
            <a:r>
              <a:rPr lang="en-US" sz="1600">
                <a:solidFill>
                  <a:schemeClr val="dk1"/>
                </a:solidFill>
                <a:latin typeface="Candara"/>
                <a:ea typeface="Candara"/>
                <a:cs typeface="Candara"/>
                <a:sym typeface="Candara"/>
              </a:rPr>
              <a:t>: The </a:t>
            </a:r>
            <a:r>
              <a:rPr lang="en-US" sz="1600" b="1">
                <a:solidFill>
                  <a:schemeClr val="dk1"/>
                </a:solidFill>
                <a:latin typeface="Candara"/>
                <a:ea typeface="Candara"/>
                <a:cs typeface="Candara"/>
                <a:sym typeface="Candara"/>
              </a:rPr>
              <a:t>Whirling Dervishes Festival in Konya </a:t>
            </a:r>
            <a:r>
              <a:rPr lang="en-US" sz="1600">
                <a:solidFill>
                  <a:schemeClr val="dk1"/>
                </a:solidFill>
                <a:latin typeface="Candara"/>
                <a:ea typeface="Candara"/>
                <a:cs typeface="Candara"/>
                <a:sym typeface="Candara"/>
              </a:rPr>
              <a:t>celebrates Rumi’s legacy, using storytelling, music, and partnerships with local cultural organizations to engage the community in spiritual and cultural traditions.</a:t>
            </a:r>
            <a:endParaRPr sz="1600" i="0" u="none" strike="noStrike">
              <a:solidFill>
                <a:srgbClr val="3F3F3F"/>
              </a:solidFill>
              <a:latin typeface="Candara"/>
              <a:ea typeface="Candara"/>
              <a:cs typeface="Candara"/>
              <a:sym typeface="Candara"/>
            </a:endParaRPr>
          </a:p>
        </p:txBody>
      </p:sp>
      <p:sp>
        <p:nvSpPr>
          <p:cNvPr id="136" name="Google Shape;136;p6"/>
          <p:cNvSpPr txBox="1"/>
          <p:nvPr/>
        </p:nvSpPr>
        <p:spPr>
          <a:xfrm>
            <a:off x="360486" y="735918"/>
            <a:ext cx="60980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A99374"/>
                </a:solidFill>
                <a:latin typeface="Candara"/>
                <a:ea typeface="Candara"/>
                <a:cs typeface="Candara"/>
                <a:sym typeface="Candara"/>
              </a:rPr>
              <a:t>2. Community Participation – some examples</a:t>
            </a:r>
            <a:endParaRPr sz="2000" b="1">
              <a:solidFill>
                <a:srgbClr val="A99374"/>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2" name="Google Shape;142;p7"/>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7"/>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7"/>
          <p:cNvSpPr txBox="1"/>
          <p:nvPr/>
        </p:nvSpPr>
        <p:spPr>
          <a:xfrm>
            <a:off x="0" y="89588"/>
            <a:ext cx="10911016" cy="584775"/>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200" b="1" i="0" u="none" strike="noStrike" cap="none">
                <a:solidFill>
                  <a:srgbClr val="FFFFFF"/>
                </a:solidFill>
                <a:latin typeface="Candara"/>
                <a:ea typeface="Candara"/>
                <a:cs typeface="Candara"/>
                <a:sym typeface="Candara"/>
              </a:rPr>
              <a:t>Best practice on engaging communities through heritage</a:t>
            </a:r>
            <a:endParaRPr sz="3200" b="0" i="0" u="none" strike="noStrike" cap="none">
              <a:solidFill>
                <a:schemeClr val="dk1"/>
              </a:solidFill>
              <a:latin typeface="Times New Roman"/>
              <a:ea typeface="Times New Roman"/>
              <a:cs typeface="Times New Roman"/>
              <a:sym typeface="Times New Roman"/>
            </a:endParaRPr>
          </a:p>
        </p:txBody>
      </p:sp>
      <p:sp>
        <p:nvSpPr>
          <p:cNvPr id="145" name="Google Shape;145;p7"/>
          <p:cNvSpPr txBox="1"/>
          <p:nvPr/>
        </p:nvSpPr>
        <p:spPr>
          <a:xfrm>
            <a:off x="484051" y="1742775"/>
            <a:ext cx="7745400" cy="31401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ndara"/>
                <a:ea typeface="Candara"/>
                <a:cs typeface="Candara"/>
                <a:sym typeface="Candara"/>
              </a:rPr>
              <a:t>The </a:t>
            </a:r>
            <a:r>
              <a:rPr lang="en-US" sz="1800" b="1">
                <a:solidFill>
                  <a:schemeClr val="dk1"/>
                </a:solidFill>
                <a:latin typeface="Candara"/>
                <a:ea typeface="Candara"/>
                <a:cs typeface="Candara"/>
                <a:sym typeface="Candara"/>
              </a:rPr>
              <a:t>Las Fallas Festival</a:t>
            </a:r>
            <a:r>
              <a:rPr lang="en-US" sz="1800">
                <a:solidFill>
                  <a:schemeClr val="dk1"/>
                </a:solidFill>
                <a:latin typeface="Candara"/>
                <a:ea typeface="Candara"/>
                <a:cs typeface="Candara"/>
                <a:sym typeface="Candara"/>
              </a:rPr>
              <a:t> in Valencia is a vibrant celebration where massive satirical effigies (fallas) are constructed, displayed, and ceremonially burned. This UNESCO-recognized festival is deeply rooted in Valencian traditions and engages the entire community, from artisans creating the fallas to residents participating in street parades and events. The festival blends creativity, storytelling, and communal pride, fostering a sense of identity and belonging among participants. Local partnerships with artisans, schools, and cultural organizations ensure intergenerational knowledge transfer and community involvement. Las Fallas serves as a powerful example of how heritage can unite diverse groups, promote cultural continuity, and sustain community engagement in preserving traditions</a:t>
            </a:r>
            <a:r>
              <a:rPr lang="en-US" sz="1800">
                <a:solidFill>
                  <a:srgbClr val="3F3F3F"/>
                </a:solidFill>
                <a:latin typeface="Candara"/>
                <a:ea typeface="Candara"/>
                <a:cs typeface="Candara"/>
                <a:sym typeface="Candara"/>
              </a:rPr>
              <a:t>.</a:t>
            </a:r>
            <a:endParaRPr sz="1800" i="0" u="none" strike="noStrike">
              <a:solidFill>
                <a:srgbClr val="3F3F3F"/>
              </a:solidFill>
              <a:latin typeface="Candara"/>
              <a:ea typeface="Candara"/>
              <a:cs typeface="Candara"/>
              <a:sym typeface="Candara"/>
            </a:endParaRPr>
          </a:p>
        </p:txBody>
      </p:sp>
      <p:sp>
        <p:nvSpPr>
          <p:cNvPr id="146" name="Google Shape;146;p7"/>
          <p:cNvSpPr txBox="1"/>
          <p:nvPr/>
        </p:nvSpPr>
        <p:spPr>
          <a:xfrm>
            <a:off x="484053" y="1052961"/>
            <a:ext cx="60980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A99374"/>
                </a:solidFill>
                <a:latin typeface="Candara"/>
                <a:ea typeface="Candara"/>
                <a:cs typeface="Candara"/>
                <a:sym typeface="Candara"/>
              </a:rPr>
              <a:t>Las Fallas Festival in Valencia</a:t>
            </a:r>
            <a:endParaRPr sz="2000" b="1">
              <a:solidFill>
                <a:srgbClr val="A99374"/>
              </a:solidFill>
              <a:latin typeface="Candara"/>
              <a:ea typeface="Candara"/>
              <a:cs typeface="Candara"/>
              <a:sym typeface="Candara"/>
            </a:endParaRPr>
          </a:p>
        </p:txBody>
      </p:sp>
      <p:pic>
        <p:nvPicPr>
          <p:cNvPr id="147" name="Google Shape;147;p7"/>
          <p:cNvPicPr preferRelativeResize="0"/>
          <p:nvPr/>
        </p:nvPicPr>
        <p:blipFill>
          <a:blip r:embed="rId4">
            <a:alphaModFix/>
          </a:blip>
          <a:stretch>
            <a:fillRect/>
          </a:stretch>
        </p:blipFill>
        <p:spPr>
          <a:xfrm>
            <a:off x="8381851" y="961292"/>
            <a:ext cx="3657749" cy="4876998"/>
          </a:xfrm>
          <a:prstGeom prst="rect">
            <a:avLst/>
          </a:prstGeom>
          <a:noFill/>
          <a:ln>
            <a:noFill/>
          </a:ln>
        </p:spPr>
      </p:pic>
      <p:sp>
        <p:nvSpPr>
          <p:cNvPr id="148" name="Google Shape;148;p7"/>
          <p:cNvSpPr txBox="1"/>
          <p:nvPr/>
        </p:nvSpPr>
        <p:spPr>
          <a:xfrm>
            <a:off x="8381850" y="5990700"/>
            <a:ext cx="3000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chemeClr val="dk1"/>
                </a:solidFill>
              </a:rPr>
              <a:t>Website:</a:t>
            </a:r>
            <a:r>
              <a:rPr lang="en-US" sz="1100">
                <a:solidFill>
                  <a:schemeClr val="dk1"/>
                </a:solidFill>
                <a:uFill>
                  <a:noFill/>
                </a:uFill>
                <a:hlinkClick r:id="rId5">
                  <a:extLst>
                    <a:ext uri="{A12FA001-AC4F-418D-AE19-62706E023703}">
                      <ahyp:hlinkClr xmlns:ahyp="http://schemas.microsoft.com/office/drawing/2018/hyperlinkcolor" xmlns="" val="tx"/>
                    </a:ext>
                  </a:extLst>
                </a:hlinkClick>
              </a:rPr>
              <a:t> </a:t>
            </a:r>
            <a:r>
              <a:rPr lang="en-US" sz="1100" u="sng">
                <a:solidFill>
                  <a:schemeClr val="hlink"/>
                </a:solidFill>
                <a:hlinkClick r:id="rId5"/>
              </a:rPr>
              <a:t>https://www.fallas.com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4" name="Google Shape;154;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8"/>
          <p:cNvSpPr txBox="1"/>
          <p:nvPr/>
        </p:nvSpPr>
        <p:spPr>
          <a:xfrm>
            <a:off x="0" y="89588"/>
            <a:ext cx="10911016" cy="584775"/>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200" b="1" i="0" u="none" strike="noStrike" cap="none">
                <a:solidFill>
                  <a:srgbClr val="FFFFFF"/>
                </a:solidFill>
                <a:latin typeface="Candara"/>
                <a:ea typeface="Candara"/>
                <a:cs typeface="Candara"/>
                <a:sym typeface="Candara"/>
              </a:rPr>
              <a:t>Best practice on engaging communities through heritage</a:t>
            </a:r>
            <a:endParaRPr sz="3200" b="0" i="0" u="none" strike="noStrike" cap="none">
              <a:solidFill>
                <a:schemeClr val="dk1"/>
              </a:solidFill>
              <a:latin typeface="Times New Roman"/>
              <a:ea typeface="Times New Roman"/>
              <a:cs typeface="Times New Roman"/>
              <a:sym typeface="Times New Roman"/>
            </a:endParaRPr>
          </a:p>
        </p:txBody>
      </p:sp>
      <p:sp>
        <p:nvSpPr>
          <p:cNvPr id="157" name="Google Shape;157;p8"/>
          <p:cNvSpPr txBox="1"/>
          <p:nvPr/>
        </p:nvSpPr>
        <p:spPr>
          <a:xfrm>
            <a:off x="484053" y="1936727"/>
            <a:ext cx="11005983" cy="36933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ndara"/>
                <a:ea typeface="Candara"/>
                <a:cs typeface="Candara"/>
                <a:sym typeface="Candara"/>
              </a:rPr>
              <a:t>The </a:t>
            </a:r>
            <a:r>
              <a:rPr lang="en-US" sz="1800" b="1">
                <a:solidFill>
                  <a:schemeClr val="dk1"/>
                </a:solidFill>
                <a:latin typeface="Candara"/>
                <a:ea typeface="Candara"/>
                <a:cs typeface="Candara"/>
                <a:sym typeface="Candara"/>
              </a:rPr>
              <a:t>Las Fallas Festival</a:t>
            </a:r>
            <a:r>
              <a:rPr lang="en-US" sz="1800">
                <a:solidFill>
                  <a:schemeClr val="dk1"/>
                </a:solidFill>
                <a:latin typeface="Candara"/>
                <a:ea typeface="Candara"/>
                <a:cs typeface="Candara"/>
                <a:sym typeface="Candara"/>
              </a:rPr>
              <a:t> in Valencia enhances community engagement through heritage in several impactful ways:</a:t>
            </a:r>
            <a:endParaRPr/>
          </a:p>
          <a:p>
            <a:pPr marL="0" marR="0" lvl="0" indent="0" algn="just" rtl="0">
              <a:spcBef>
                <a:spcPts val="0"/>
              </a:spcBef>
              <a:spcAft>
                <a:spcPts val="0"/>
              </a:spcAft>
              <a:buNone/>
            </a:pPr>
            <a:endParaRPr sz="1800">
              <a:solidFill>
                <a:schemeClr val="dk1"/>
              </a:solidFill>
              <a:latin typeface="Candara"/>
              <a:ea typeface="Candara"/>
              <a:cs typeface="Candara"/>
              <a:sym typeface="Candara"/>
            </a:endParaRPr>
          </a:p>
          <a:p>
            <a:pPr marL="0" marR="0" lvl="0" indent="0" algn="just" rtl="0">
              <a:spcBef>
                <a:spcPts val="0"/>
              </a:spcBef>
              <a:spcAft>
                <a:spcPts val="0"/>
              </a:spcAft>
              <a:buNone/>
            </a:pPr>
            <a:r>
              <a:rPr lang="en-US" sz="1800" b="1">
                <a:solidFill>
                  <a:schemeClr val="dk1"/>
                </a:solidFill>
                <a:latin typeface="Candara"/>
                <a:ea typeface="Candara"/>
                <a:cs typeface="Candara"/>
                <a:sym typeface="Candara"/>
              </a:rPr>
              <a:t>1. Artistic Collaboration</a:t>
            </a:r>
            <a:r>
              <a:rPr lang="en-US" sz="1800">
                <a:solidFill>
                  <a:schemeClr val="dk1"/>
                </a:solidFill>
                <a:latin typeface="Candara"/>
                <a:ea typeface="Candara"/>
                <a:cs typeface="Candara"/>
                <a:sym typeface="Candara"/>
              </a:rPr>
              <a:t>: Local artisans, including carpenters, sculptors, and painters, work together to create the intricate fallas effigies. This collaborative effort involves apprenticeships, ensuring the transmission of traditional skills and fostering a sense of pride and belonging among artisans and participants.</a:t>
            </a:r>
            <a:endParaRPr/>
          </a:p>
          <a:p>
            <a:pPr marL="0" marR="0" lvl="0" indent="0" algn="just" rtl="0">
              <a:spcBef>
                <a:spcPts val="0"/>
              </a:spcBef>
              <a:spcAft>
                <a:spcPts val="0"/>
              </a:spcAft>
              <a:buNone/>
            </a:pPr>
            <a:endParaRPr sz="1800">
              <a:solidFill>
                <a:schemeClr val="dk1"/>
              </a:solidFill>
              <a:latin typeface="Candara"/>
              <a:ea typeface="Candara"/>
              <a:cs typeface="Candara"/>
              <a:sym typeface="Candara"/>
            </a:endParaRPr>
          </a:p>
          <a:p>
            <a:pPr marL="0" marR="0" lvl="0" indent="0" algn="just" rtl="0">
              <a:spcBef>
                <a:spcPts val="0"/>
              </a:spcBef>
              <a:spcAft>
                <a:spcPts val="0"/>
              </a:spcAft>
              <a:buNone/>
            </a:pPr>
            <a:r>
              <a:rPr lang="en-US" sz="1800" b="1">
                <a:solidFill>
                  <a:schemeClr val="dk1"/>
                </a:solidFill>
                <a:latin typeface="Candara"/>
                <a:ea typeface="Candara"/>
                <a:cs typeface="Candara"/>
                <a:sym typeface="Candara"/>
              </a:rPr>
              <a:t>2. Intergenerational Participation</a:t>
            </a:r>
            <a:r>
              <a:rPr lang="en-US" sz="1800">
                <a:solidFill>
                  <a:schemeClr val="dk1"/>
                </a:solidFill>
                <a:latin typeface="Candara"/>
                <a:ea typeface="Candara"/>
                <a:cs typeface="Candara"/>
                <a:sym typeface="Candara"/>
              </a:rPr>
              <a:t>: Families and schools engage children in the festival’s traditions, such as designing smaller fallas for youth categories. This nurtures cultural continuity and ensures the younger generation feels connected to their heritage.</a:t>
            </a:r>
            <a:endParaRPr/>
          </a:p>
          <a:p>
            <a:pPr marL="0" marR="0" lvl="0" indent="0" algn="just" rtl="0">
              <a:spcBef>
                <a:spcPts val="0"/>
              </a:spcBef>
              <a:spcAft>
                <a:spcPts val="0"/>
              </a:spcAft>
              <a:buNone/>
            </a:pPr>
            <a:endParaRPr sz="1800" b="1">
              <a:solidFill>
                <a:schemeClr val="dk1"/>
              </a:solidFill>
              <a:latin typeface="Candara"/>
              <a:ea typeface="Candara"/>
              <a:cs typeface="Candara"/>
              <a:sym typeface="Candara"/>
            </a:endParaRPr>
          </a:p>
          <a:p>
            <a:pPr marL="0" marR="0" lvl="0" indent="0" algn="just" rtl="0">
              <a:spcBef>
                <a:spcPts val="0"/>
              </a:spcBef>
              <a:spcAft>
                <a:spcPts val="0"/>
              </a:spcAft>
              <a:buNone/>
            </a:pPr>
            <a:r>
              <a:rPr lang="en-US" sz="1800" b="1">
                <a:solidFill>
                  <a:schemeClr val="dk1"/>
                </a:solidFill>
                <a:latin typeface="Candara"/>
                <a:ea typeface="Candara"/>
                <a:cs typeface="Candara"/>
                <a:sym typeface="Candara"/>
              </a:rPr>
              <a:t>3. Community Identity</a:t>
            </a:r>
            <a:r>
              <a:rPr lang="en-US" sz="1800">
                <a:solidFill>
                  <a:schemeClr val="dk1"/>
                </a:solidFill>
                <a:latin typeface="Candara"/>
                <a:ea typeface="Candara"/>
                <a:cs typeface="Candara"/>
                <a:sym typeface="Candara"/>
              </a:rPr>
              <a:t>: Each neighborhood (barrio) sponsors its own falla, creating friendly competition while reinforcing local identities. Residents come together to plan, fund, and celebrate their unique contributions, fostering solidarity and pride.</a:t>
            </a:r>
            <a:endParaRPr sz="1800">
              <a:solidFill>
                <a:schemeClr val="dk1"/>
              </a:solidFill>
              <a:latin typeface="Candara"/>
              <a:ea typeface="Candara"/>
              <a:cs typeface="Candara"/>
              <a:sym typeface="Candara"/>
            </a:endParaRPr>
          </a:p>
        </p:txBody>
      </p:sp>
      <p:sp>
        <p:nvSpPr>
          <p:cNvPr id="158" name="Google Shape;158;p8"/>
          <p:cNvSpPr txBox="1"/>
          <p:nvPr/>
        </p:nvSpPr>
        <p:spPr>
          <a:xfrm>
            <a:off x="484053" y="1052961"/>
            <a:ext cx="1113529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A99374"/>
                </a:solidFill>
                <a:latin typeface="Candara"/>
                <a:ea typeface="Candara"/>
                <a:cs typeface="Candara"/>
                <a:sym typeface="Candara"/>
              </a:rPr>
              <a:t>How does The Las Fallas Festival in Valencia enhances community engagement through heritage</a:t>
            </a:r>
            <a:endParaRPr sz="2000" b="1">
              <a:solidFill>
                <a:srgbClr val="A99374"/>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4" name="Google Shape;164;p9"/>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9"/>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9"/>
          <p:cNvSpPr txBox="1"/>
          <p:nvPr/>
        </p:nvSpPr>
        <p:spPr>
          <a:xfrm>
            <a:off x="0" y="89588"/>
            <a:ext cx="10911016" cy="584775"/>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200" b="1" i="0" u="none" strike="noStrike" cap="none">
                <a:solidFill>
                  <a:srgbClr val="FFFFFF"/>
                </a:solidFill>
                <a:latin typeface="Candara"/>
                <a:ea typeface="Candara"/>
                <a:cs typeface="Candara"/>
                <a:sym typeface="Candara"/>
              </a:rPr>
              <a:t>Best practice on engaging communities through heritage</a:t>
            </a:r>
            <a:endParaRPr sz="3200" b="0" i="0" u="none" strike="noStrike" cap="none">
              <a:solidFill>
                <a:schemeClr val="dk1"/>
              </a:solidFill>
              <a:latin typeface="Times New Roman"/>
              <a:ea typeface="Times New Roman"/>
              <a:cs typeface="Times New Roman"/>
              <a:sym typeface="Times New Roman"/>
            </a:endParaRPr>
          </a:p>
        </p:txBody>
      </p:sp>
      <p:sp>
        <p:nvSpPr>
          <p:cNvPr id="167" name="Google Shape;167;p9"/>
          <p:cNvSpPr txBox="1"/>
          <p:nvPr/>
        </p:nvSpPr>
        <p:spPr>
          <a:xfrm>
            <a:off x="484054" y="1918252"/>
            <a:ext cx="11135292"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Candara"/>
                <a:ea typeface="Candara"/>
                <a:cs typeface="Candara"/>
                <a:sym typeface="Candara"/>
              </a:rPr>
              <a:t>4. Storytelling and Satire</a:t>
            </a:r>
            <a:r>
              <a:rPr lang="en-US" sz="1800">
                <a:solidFill>
                  <a:schemeClr val="dk1"/>
                </a:solidFill>
                <a:latin typeface="Candara"/>
                <a:ea typeface="Candara"/>
                <a:cs typeface="Candara"/>
                <a:sym typeface="Candara"/>
              </a:rPr>
              <a:t>: The festival uses storytelling to comment on social and political issues through the satirical themes of the fallas. This engages the community in shared reflection, dialogue, and humor.</a:t>
            </a:r>
            <a:endParaRPr/>
          </a:p>
          <a:p>
            <a:pPr marL="0" marR="0" lvl="0" indent="0" algn="just" rtl="0">
              <a:spcBef>
                <a:spcPts val="0"/>
              </a:spcBef>
              <a:spcAft>
                <a:spcPts val="0"/>
              </a:spcAft>
              <a:buNone/>
            </a:pPr>
            <a:endParaRPr sz="1800" b="1">
              <a:solidFill>
                <a:schemeClr val="dk1"/>
              </a:solidFill>
              <a:latin typeface="Candara"/>
              <a:ea typeface="Candara"/>
              <a:cs typeface="Candara"/>
              <a:sym typeface="Candara"/>
            </a:endParaRPr>
          </a:p>
          <a:p>
            <a:pPr marL="0" marR="0" lvl="0" indent="0" algn="just" rtl="0">
              <a:spcBef>
                <a:spcPts val="0"/>
              </a:spcBef>
              <a:spcAft>
                <a:spcPts val="0"/>
              </a:spcAft>
              <a:buNone/>
            </a:pPr>
            <a:r>
              <a:rPr lang="en-US" sz="1800" b="1">
                <a:solidFill>
                  <a:schemeClr val="dk1"/>
                </a:solidFill>
                <a:latin typeface="Candara"/>
                <a:ea typeface="Candara"/>
                <a:cs typeface="Candara"/>
                <a:sym typeface="Candara"/>
              </a:rPr>
              <a:t>5. Public Events and Rituals</a:t>
            </a:r>
            <a:r>
              <a:rPr lang="en-US" sz="1800">
                <a:solidFill>
                  <a:schemeClr val="dk1"/>
                </a:solidFill>
                <a:latin typeface="Candara"/>
                <a:ea typeface="Candara"/>
                <a:cs typeface="Candara"/>
                <a:sym typeface="Candara"/>
              </a:rPr>
              <a:t>: Parades, music, traditional dress, and the ceremonial burning of the fallas bring people together in a shared experience, strengthening emotional bonds and a sense of unity within the city.</a:t>
            </a:r>
            <a:endParaRPr/>
          </a:p>
          <a:p>
            <a:pPr marL="0" marR="0" lvl="0" indent="0" algn="just" rtl="0">
              <a:spcBef>
                <a:spcPts val="0"/>
              </a:spcBef>
              <a:spcAft>
                <a:spcPts val="0"/>
              </a:spcAft>
              <a:buNone/>
            </a:pPr>
            <a:endParaRPr sz="1800" b="1">
              <a:solidFill>
                <a:schemeClr val="dk1"/>
              </a:solidFill>
              <a:latin typeface="Candara"/>
              <a:ea typeface="Candara"/>
              <a:cs typeface="Candara"/>
              <a:sym typeface="Candara"/>
            </a:endParaRPr>
          </a:p>
          <a:p>
            <a:pPr marL="0" marR="0" lvl="0" indent="0" algn="just" rtl="0">
              <a:spcBef>
                <a:spcPts val="0"/>
              </a:spcBef>
              <a:spcAft>
                <a:spcPts val="0"/>
              </a:spcAft>
              <a:buNone/>
            </a:pPr>
            <a:r>
              <a:rPr lang="en-US" sz="1800" b="1">
                <a:solidFill>
                  <a:schemeClr val="dk1"/>
                </a:solidFill>
                <a:latin typeface="Candara"/>
                <a:ea typeface="Candara"/>
                <a:cs typeface="Candara"/>
                <a:sym typeface="Candara"/>
              </a:rPr>
              <a:t>6. Cultural Partnerships</a:t>
            </a:r>
            <a:r>
              <a:rPr lang="en-US" sz="1800">
                <a:solidFill>
                  <a:schemeClr val="dk1"/>
                </a:solidFill>
                <a:latin typeface="Candara"/>
                <a:ea typeface="Candara"/>
                <a:cs typeface="Candara"/>
                <a:sym typeface="Candara"/>
              </a:rPr>
              <a:t>: Collaborations with local organizations, schools, and cultural institutions ensure that the festival remains a living tradition, continually evolving while retaining its historical essence</a:t>
            </a:r>
            <a:r>
              <a:rPr lang="en-US" sz="1800">
                <a:solidFill>
                  <a:srgbClr val="3F3F3F"/>
                </a:solidFill>
                <a:latin typeface="Candara"/>
                <a:ea typeface="Candara"/>
                <a:cs typeface="Candara"/>
                <a:sym typeface="Candara"/>
              </a:rPr>
              <a:t>.</a:t>
            </a:r>
            <a:endParaRPr sz="1800">
              <a:solidFill>
                <a:srgbClr val="3F3F3F"/>
              </a:solidFill>
              <a:latin typeface="Candara"/>
              <a:ea typeface="Candara"/>
              <a:cs typeface="Candara"/>
              <a:sym typeface="Candara"/>
            </a:endParaRPr>
          </a:p>
        </p:txBody>
      </p:sp>
      <p:sp>
        <p:nvSpPr>
          <p:cNvPr id="168" name="Google Shape;168;p9"/>
          <p:cNvSpPr txBox="1"/>
          <p:nvPr/>
        </p:nvSpPr>
        <p:spPr>
          <a:xfrm>
            <a:off x="484053" y="1052961"/>
            <a:ext cx="1113529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A99374"/>
                </a:solidFill>
                <a:latin typeface="Candara"/>
                <a:ea typeface="Candara"/>
                <a:cs typeface="Candara"/>
                <a:sym typeface="Candara"/>
              </a:rPr>
              <a:t>How does The Las Fallas Festival in Valencia enhances community engagement through heritage</a:t>
            </a:r>
            <a:endParaRPr sz="2000" b="1">
              <a:solidFill>
                <a:srgbClr val="A99374"/>
              </a:solidFill>
              <a:latin typeface="Candara"/>
              <a:ea typeface="Candara"/>
              <a:cs typeface="Candara"/>
              <a:sym typeface="Candar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1155</Words>
  <Application>Microsoft Office PowerPoint</Application>
  <PresentationFormat>Προσαρμογή</PresentationFormat>
  <Paragraphs>67</Paragraphs>
  <Slides>10</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2</cp:revision>
  <dcterms:created xsi:type="dcterms:W3CDTF">2024-06-10T15:48:53Z</dcterms:created>
  <dcterms:modified xsi:type="dcterms:W3CDTF">2026-05-06T10:33:40Z</dcterms:modified>
</cp:coreProperties>
</file>