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
  </p:notesMasterIdLst>
  <p:sldIdLst>
    <p:sldId id="256" r:id="rId2"/>
    <p:sldId id="257" r:id="rId3"/>
    <p:sldId id="264" r:id="rId4"/>
    <p:sldId id="265" r:id="rId5"/>
    <p:sldId id="266" r:id="rId6"/>
  </p:sldIdLst>
  <p:sldSz cx="12192000" cy="6858000"/>
  <p:notesSz cx="6858000" cy="9144000"/>
  <p:embeddedFontLst>
    <p:embeddedFont>
      <p:font typeface="Candara" pitchFamily="34" charset="0"/>
      <p:regular r:id="rId8"/>
      <p:bold r:id="rId9"/>
      <p:italic r:id="rId10"/>
      <p:boldItalic r:id="rId11"/>
    </p:embeddedFont>
    <p:embeddedFont>
      <p:font typeface="Calibri"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j8cpPyyl3ONgTSlF012XThZf9hMQ=="/>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font" Target="fonts/font5.fntdata"/><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 name="Google Shape;14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1"/>
          <p:cNvSpPr>
            <a:spLocks noGrp="1"/>
          </p:cNvSpPr>
          <p:nvPr>
            <p:ph type="pic" idx="2"/>
          </p:nvPr>
        </p:nvSpPr>
        <p:spPr>
          <a:xfrm>
            <a:off x="5183188" y="987425"/>
            <a:ext cx="6172200" cy="4873625"/>
          </a:xfrm>
          <a:prstGeom prst="rect">
            <a:avLst/>
          </a:prstGeom>
          <a:noFill/>
          <a:ln>
            <a:noFill/>
          </a:ln>
        </p:spPr>
      </p:sp>
      <p:sp>
        <p:nvSpPr>
          <p:cNvPr id="58" name="Google Shape;5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png"/><Relationship Id="rId3" Type="http://schemas.openxmlformats.org/officeDocument/2006/relationships/notesSlide" Target="../notesSlides/notesSlide5.xml"/><Relationship Id="rId7" Type="http://schemas.openxmlformats.org/officeDocument/2006/relationships/image" Target="../media/image7.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5"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79" name="Google Shape;79;p5"/>
          <p:cNvSpPr txBox="1"/>
          <p:nvPr/>
        </p:nvSpPr>
        <p:spPr>
          <a:xfrm>
            <a:off x="0" y="2708872"/>
            <a:ext cx="12191999" cy="1815841"/>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TRAINING PROGRAMME</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809625" marR="0" lvl="0" indent="0" algn="ctr" rtl="0">
              <a:lnSpc>
                <a:spcPct val="100000"/>
              </a:lnSpc>
              <a:spcBef>
                <a:spcPts val="0"/>
              </a:spcBef>
              <a:spcAft>
                <a:spcPts val="0"/>
              </a:spcAft>
              <a:buNone/>
            </a:pPr>
            <a:r>
              <a:rPr lang="en-GB" sz="2800" b="1" i="0" u="none" strike="noStrike" cap="none">
                <a:solidFill>
                  <a:srgbClr val="FFFFFF"/>
                </a:solidFill>
                <a:latin typeface="Candara"/>
                <a:ea typeface="Candara"/>
                <a:cs typeface="Candara"/>
                <a:sym typeface="Candara"/>
              </a:rPr>
              <a:t>LEARNING UNIT 2: </a:t>
            </a:r>
            <a:r>
              <a:rPr lang="en-GB" sz="2800" b="1" i="0" u="none" strike="noStrike" cap="none">
                <a:solidFill>
                  <a:schemeClr val="lt1"/>
                </a:solidFill>
                <a:latin typeface="Candara"/>
                <a:ea typeface="Candara"/>
                <a:cs typeface="Candara"/>
                <a:sym typeface="Candara"/>
              </a:rPr>
              <a:t>Creativity and Eco-Design through Ceramic Art and Heritage</a:t>
            </a:r>
            <a:endParaRPr/>
          </a:p>
        </p:txBody>
      </p:sp>
      <p:sp>
        <p:nvSpPr>
          <p:cNvPr id="80" name="Google Shape;80;p5"/>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81" name="Google Shape;81;p5"/>
          <p:cNvSpPr txBox="1"/>
          <p:nvPr/>
        </p:nvSpPr>
        <p:spPr>
          <a:xfrm>
            <a:off x="2630157" y="6221372"/>
            <a:ext cx="7642307"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cap="none" dirty="0">
                <a:solidFill>
                  <a:srgbClr val="222222"/>
                </a:solidFill>
                <a:latin typeface="Calibri"/>
                <a:ea typeface="Calibri"/>
                <a:cs typeface="Calibri"/>
                <a:sym typeface="Calibri"/>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82" name="Google Shape;82;p5" descr="Blue text on a black background&#10;&#10;Description automatically generated"/>
          <p:cNvPicPr preferRelativeResize="0"/>
          <p:nvPr/>
        </p:nvPicPr>
        <p:blipFill rotWithShape="1">
          <a:blip r:embed="rId4">
            <a:alphaModFix/>
          </a:blip>
          <a:srcRect/>
          <a:stretch/>
        </p:blipFill>
        <p:spPr>
          <a:xfrm>
            <a:off x="311501" y="6221372"/>
            <a:ext cx="2127367" cy="465397"/>
          </a:xfrm>
          <a:prstGeom prst="rect">
            <a:avLst/>
          </a:prstGeom>
          <a:noFill/>
          <a:ln>
            <a:noFill/>
          </a:ln>
        </p:spPr>
      </p:pic>
      <p:pic>
        <p:nvPicPr>
          <p:cNvPr id="9" name="8 - Εικόνα" descr="cc-brand-1.png"/>
          <p:cNvPicPr>
            <a:picLocks noChangeAspect="1"/>
          </p:cNvPicPr>
          <p:nvPr/>
        </p:nvPicPr>
        <p:blipFill>
          <a:blip r:embed="rId5"/>
          <a:stretch>
            <a:fillRect/>
          </a:stretch>
        </p:blipFill>
        <p:spPr>
          <a:xfrm>
            <a:off x="10488488" y="5949279"/>
            <a:ext cx="1703511" cy="88304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0" name="Google Shape;90;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2"/>
          <p:cNvSpPr txBox="1"/>
          <p:nvPr/>
        </p:nvSpPr>
        <p:spPr>
          <a:xfrm>
            <a:off x="1036696" y="2450448"/>
            <a:ext cx="10279800" cy="12310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chemeClr val="dk1"/>
              </a:buClr>
              <a:buSzPts val="2800"/>
              <a:buFont typeface="Arial"/>
              <a:buNone/>
            </a:pPr>
            <a:r>
              <a:rPr lang="en-GB" sz="3200" b="1" i="0" u="none" strike="noStrike" cap="none">
                <a:solidFill>
                  <a:schemeClr val="lt1"/>
                </a:solidFill>
                <a:latin typeface="Candara"/>
                <a:ea typeface="Candara"/>
                <a:cs typeface="Candara"/>
                <a:sym typeface="Candara"/>
              </a:rPr>
              <a:t>LESSON 1: Exploring the Origins and Meaning of Ceramics and Initial Clay Work</a:t>
            </a:r>
            <a:endParaRPr sz="3200" b="1" i="0" u="none" strike="noStrike" cap="none">
              <a:solidFill>
                <a:schemeClr val="lt1"/>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2" name="Google Shape;152;p9"/>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 name="Google Shape;153;p9"/>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9"/>
          <p:cNvSpPr txBox="1"/>
          <p:nvPr/>
        </p:nvSpPr>
        <p:spPr>
          <a:xfrm>
            <a:off x="0" y="89588"/>
            <a:ext cx="10911000" cy="461624"/>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2400" b="1" i="0" u="none" strike="noStrike" cap="none">
                <a:solidFill>
                  <a:schemeClr val="lt1"/>
                </a:solidFill>
                <a:latin typeface="Candara"/>
                <a:ea typeface="Candara"/>
                <a:cs typeface="Candara"/>
                <a:sym typeface="Candara"/>
              </a:rPr>
              <a:t>Creative Interactive Activity: Making a Personal Lucky Charm from Clay</a:t>
            </a:r>
            <a:endParaRPr/>
          </a:p>
        </p:txBody>
      </p:sp>
      <p:sp>
        <p:nvSpPr>
          <p:cNvPr id="155" name="Google Shape;155;p9"/>
          <p:cNvSpPr txBox="1"/>
          <p:nvPr/>
        </p:nvSpPr>
        <p:spPr>
          <a:xfrm>
            <a:off x="484050" y="1374150"/>
            <a:ext cx="5120400" cy="410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Present the creative task:</a:t>
            </a:r>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
            </a:r>
            <a:br>
              <a:rPr lang="en-GB" sz="1600" b="0" i="0" u="none" strike="noStrike" cap="none">
                <a:solidFill>
                  <a:srgbClr val="000000"/>
                </a:solidFill>
                <a:latin typeface="Candara"/>
                <a:ea typeface="Candara"/>
                <a:cs typeface="Candara"/>
                <a:sym typeface="Candara"/>
              </a:rPr>
            </a:br>
            <a:r>
              <a:rPr lang="en-GB" sz="1600" b="0" i="0" u="none" strike="noStrike" cap="none">
                <a:solidFill>
                  <a:srgbClr val="000000"/>
                </a:solidFill>
                <a:latin typeface="Candara"/>
                <a:ea typeface="Candara"/>
                <a:cs typeface="Candara"/>
                <a:sym typeface="Candara"/>
              </a:rPr>
              <a:t>Invite the learners to make a personal lucky charm — a symbolic object shaped from clay.</a:t>
            </a:r>
            <a:br>
              <a:rPr lang="en-GB" sz="1600" b="0" i="0" u="none" strike="noStrike" cap="none">
                <a:solidFill>
                  <a:srgbClr val="000000"/>
                </a:solidFill>
                <a:latin typeface="Candara"/>
                <a:ea typeface="Candara"/>
                <a:cs typeface="Candara"/>
                <a:sym typeface="Candara"/>
              </a:rPr>
            </a:br>
            <a:r>
              <a:rPr lang="en-GB" sz="1600" b="0" i="0" u="none" strike="noStrike" cap="none">
                <a:solidFill>
                  <a:srgbClr val="000000"/>
                </a:solidFill>
                <a:latin typeface="Candara"/>
                <a:ea typeface="Candara"/>
                <a:cs typeface="Candara"/>
                <a:sym typeface="Candara"/>
              </a:rPr>
              <a:t>This piece should reflect something meaningful to them: a wish, a protective sign, a shape that represents their story or mood. Show a few examples (abstract symbols, animals, hands, spirals, eyes, initials, etc.).</a:t>
            </a:r>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
            </a:r>
            <a:br>
              <a:rPr lang="en-GB" sz="1600" b="0" i="0" u="none" strike="noStrike" cap="none">
                <a:solidFill>
                  <a:srgbClr val="000000"/>
                </a:solidFill>
                <a:latin typeface="Candara"/>
                <a:ea typeface="Candara"/>
                <a:cs typeface="Candara"/>
                <a:sym typeface="Candara"/>
              </a:rPr>
            </a:br>
            <a:r>
              <a:rPr lang="en-GB" sz="1600" b="0" i="0" u="none" strike="noStrike" cap="none">
                <a:solidFill>
                  <a:srgbClr val="000000"/>
                </a:solidFill>
                <a:latin typeface="Candara"/>
                <a:ea typeface="Candara"/>
                <a:cs typeface="Candara"/>
                <a:sym typeface="Candara"/>
              </a:rPr>
              <a:t>Let them know there’s no “right” way — the charm should reflect personal intuition and expression.</a:t>
            </a:r>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 Encourage learners to enjoy the tactile experience and not worry about perfection.</a:t>
            </a:r>
            <a:br>
              <a:rPr lang="en-GB" sz="1600" b="0" i="0" u="none" strike="noStrike" cap="none">
                <a:solidFill>
                  <a:srgbClr val="000000"/>
                </a:solidFill>
                <a:latin typeface="Candara"/>
                <a:ea typeface="Candara"/>
                <a:cs typeface="Candara"/>
                <a:sym typeface="Candara"/>
              </a:rPr>
            </a:br>
            <a:r>
              <a:rPr lang="en-GB" sz="1600" b="0" i="0" u="none" strike="noStrike" cap="none">
                <a:solidFill>
                  <a:srgbClr val="000000"/>
                </a:solidFill>
                <a:latin typeface="Candara"/>
                <a:ea typeface="Candara"/>
                <a:cs typeface="Candara"/>
                <a:sym typeface="Candara"/>
              </a:rPr>
              <a:t>- Remind them to keep their object small (so it can be fired easily).</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p:txBody>
      </p:sp>
      <p:pic>
        <p:nvPicPr>
          <p:cNvPr id="156" name="Google Shape;156;p9"/>
          <p:cNvPicPr preferRelativeResize="0"/>
          <p:nvPr/>
        </p:nvPicPr>
        <p:blipFill>
          <a:blip r:embed="rId4">
            <a:alphaModFix/>
          </a:blip>
          <a:stretch>
            <a:fillRect/>
          </a:stretch>
        </p:blipFill>
        <p:spPr>
          <a:xfrm rot="-5399996">
            <a:off x="6835475" y="1072176"/>
            <a:ext cx="3315924" cy="442122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2" name="Google Shape;162;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3" name="Google Shape;163;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11"/>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ndara"/>
                <a:ea typeface="Candara"/>
                <a:cs typeface="Candara"/>
                <a:sym typeface="Candara"/>
              </a:rPr>
              <a:t>Wrap-Up and Reflection</a:t>
            </a:r>
            <a:endParaRPr sz="3600" b="0" i="0" u="none" strike="noStrike" cap="none">
              <a:solidFill>
                <a:schemeClr val="lt1"/>
              </a:solidFill>
              <a:latin typeface="Candara"/>
              <a:ea typeface="Candara"/>
              <a:cs typeface="Candara"/>
              <a:sym typeface="Candara"/>
            </a:endParaRPr>
          </a:p>
        </p:txBody>
      </p:sp>
      <p:sp>
        <p:nvSpPr>
          <p:cNvPr id="165" name="Google Shape;165;p11"/>
          <p:cNvSpPr txBox="1"/>
          <p:nvPr/>
        </p:nvSpPr>
        <p:spPr>
          <a:xfrm>
            <a:off x="484053" y="973651"/>
            <a:ext cx="10911000" cy="35393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End the session with a reflective circle:</a:t>
            </a:r>
            <a:br>
              <a:rPr lang="en-GB" sz="1600" b="0" i="0" u="none" strike="noStrike" cap="none">
                <a:solidFill>
                  <a:srgbClr val="000000"/>
                </a:solidFill>
                <a:latin typeface="Candara"/>
                <a:ea typeface="Candara"/>
                <a:cs typeface="Candara"/>
                <a:sym typeface="Candara"/>
              </a:rPr>
            </a:br>
            <a:r>
              <a:rPr lang="en-GB" sz="1600" b="0" i="0" u="none" strike="noStrike" cap="none">
                <a:solidFill>
                  <a:srgbClr val="000000"/>
                </a:solidFill>
                <a:latin typeface="Candara"/>
                <a:ea typeface="Candara"/>
                <a:cs typeface="Candara"/>
                <a:sym typeface="Candara"/>
              </a:rPr>
              <a:t>Invite participants to show their charms and briefly share what they created and why.</a:t>
            </a:r>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
            </a:r>
            <a:br>
              <a:rPr lang="en-GB" sz="1600" b="0" i="0" u="none" strike="noStrike" cap="none">
                <a:solidFill>
                  <a:srgbClr val="000000"/>
                </a:solidFill>
                <a:latin typeface="Candara"/>
                <a:ea typeface="Candara"/>
                <a:cs typeface="Candara"/>
                <a:sym typeface="Candara"/>
              </a:rPr>
            </a:br>
            <a:r>
              <a:rPr lang="en-GB" sz="1600" b="0" i="0" u="none" strike="noStrike" cap="none">
                <a:solidFill>
                  <a:srgbClr val="000000"/>
                </a:solidFill>
                <a:latin typeface="Candara"/>
                <a:ea typeface="Candara"/>
                <a:cs typeface="Candara"/>
                <a:sym typeface="Candara"/>
              </a:rPr>
              <a:t>Ask guiding questions like:</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What did you enjoy about working with clay?</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Was there anything unexpected or challenging?</a:t>
            </a:r>
            <a:endParaRPr sz="1600" b="0" i="0" u="none" strike="noStrike" cap="none">
              <a:solidFill>
                <a:schemeClr val="dk1"/>
              </a:solidFill>
              <a:latin typeface="Candara"/>
              <a:ea typeface="Candara"/>
              <a:cs typeface="Candara"/>
              <a:sym typeface="Candara"/>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chemeClr val="dk1"/>
                </a:solidFill>
                <a:latin typeface="Candara"/>
                <a:ea typeface="Candara"/>
                <a:cs typeface="Candara"/>
                <a:sym typeface="Candara"/>
              </a:rPr>
              <a:t> Can you share what inspired the design of your lucky charm? </a:t>
            </a:r>
            <a:endParaRPr sz="1600" b="0" i="0" u="none" strike="noStrike" cap="none">
              <a:solidFill>
                <a:schemeClr val="dk1"/>
              </a:solidFill>
              <a:latin typeface="Candara"/>
              <a:ea typeface="Candara"/>
              <a:cs typeface="Candara"/>
              <a:sym typeface="Candara"/>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chemeClr val="dk1"/>
                </a:solidFill>
                <a:latin typeface="Candara"/>
                <a:ea typeface="Candara"/>
                <a:cs typeface="Candara"/>
                <a:sym typeface="Candara"/>
              </a:rPr>
              <a:t> How did you decide on the shape and patterns? </a:t>
            </a:r>
            <a:endParaRPr sz="1600" b="0" i="0" u="none" strike="noStrike" cap="none">
              <a:solidFill>
                <a:schemeClr val="dk1"/>
              </a:solidFill>
              <a:latin typeface="Candara"/>
              <a:ea typeface="Candara"/>
              <a:cs typeface="Candara"/>
              <a:sym typeface="Candara"/>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chemeClr val="dk1"/>
                </a:solidFill>
                <a:latin typeface="Candara"/>
                <a:ea typeface="Candara"/>
                <a:cs typeface="Candara"/>
                <a:sym typeface="Candara"/>
              </a:rPr>
              <a:t> Were there any that you found particularly effective or challenging?</a:t>
            </a:r>
            <a:endParaRPr sz="1600" b="0" i="0" u="none" strike="noStrike" cap="none">
              <a:solidFill>
                <a:schemeClr val="dk1"/>
              </a:solidFill>
              <a:latin typeface="Candara"/>
              <a:ea typeface="Candara"/>
              <a:cs typeface="Candara"/>
              <a:sym typeface="Candara"/>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chemeClr val="dk1"/>
                </a:solidFill>
                <a:latin typeface="Candara"/>
                <a:ea typeface="Candara"/>
                <a:cs typeface="Candara"/>
                <a:sym typeface="Candara"/>
              </a:rPr>
              <a:t> Was there anything about working with clay that surprised you or changed the way you think about crafting with natural materials?</a:t>
            </a:r>
            <a:endParaRPr sz="1600" b="0" i="0" u="none" strike="noStrike" cap="none">
              <a:solidFill>
                <a:schemeClr val="dk1"/>
              </a:solidFill>
              <a:latin typeface="Candara"/>
              <a:ea typeface="Candara"/>
              <a:cs typeface="Candara"/>
              <a:sym typeface="Candara"/>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chemeClr val="dk1"/>
                </a:solidFill>
                <a:latin typeface="Candara"/>
                <a:ea typeface="Candara"/>
                <a:cs typeface="Candara"/>
                <a:sym typeface="Candara"/>
              </a:rPr>
              <a:t> In what ways does your lucky charm reflect your personal identity or cultural background, if at all?</a:t>
            </a:r>
            <a:endParaRPr sz="1600" b="0" i="0" u="none" strike="noStrike" cap="none">
              <a:solidFill>
                <a:srgbClr val="FF0000"/>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Thank you for your attention</a:t>
            </a: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PARTNERS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9"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rotWithShape="1">
          <a:blip r:embed="rId12">
            <a:alphaModFix/>
          </a:blip>
          <a:srcRect/>
          <a:stretch/>
        </p:blipFill>
        <p:spPr>
          <a:xfrm>
            <a:off x="311501" y="6221372"/>
            <a:ext cx="2127367" cy="465397"/>
          </a:xfrm>
          <a:prstGeom prst="rect">
            <a:avLst/>
          </a:prstGeom>
          <a:noFill/>
          <a:ln>
            <a:noFill/>
          </a:ln>
        </p:spPr>
      </p:pic>
      <p:pic>
        <p:nvPicPr>
          <p:cNvPr id="20" name="19 - Εικόνα" descr="cc-brand-1.png"/>
          <p:cNvPicPr>
            <a:picLocks noChangeAspect="1"/>
          </p:cNvPicPr>
          <p:nvPr/>
        </p:nvPicPr>
        <p:blipFill>
          <a:blip r:embed="rId13"/>
          <a:stretch>
            <a:fillRect/>
          </a:stretch>
        </p:blipFill>
        <p:spPr>
          <a:xfrm>
            <a:off x="10688715" y="6078746"/>
            <a:ext cx="1503285" cy="779254"/>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159</Words>
  <Application>Microsoft Office PowerPoint</Application>
  <PresentationFormat>Προσαρμογή</PresentationFormat>
  <Paragraphs>27</Paragraphs>
  <Slides>5</Slides>
  <Notes>5</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vt:i4>
      </vt:variant>
    </vt:vector>
  </HeadingPairs>
  <TitlesOfParts>
    <vt:vector size="10"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2026-05-06T13:53:53Z</dcterms:modified>
</cp:coreProperties>
</file>