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vPhAD1tvHieZ9hYmV5H7dDc6WV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200" b="1" i="0" u="none" strike="noStrike" cap="none">
                <a:solidFill>
                  <a:schemeClr val="lt1"/>
                </a:solidFill>
                <a:latin typeface="Candara"/>
                <a:ea typeface="Candara"/>
                <a:cs typeface="Candara"/>
                <a:sym typeface="Candara"/>
              </a:rPr>
              <a:t>LESSON 2: Designing a Functional Object Inspired by Local Ceramic Heritage</a:t>
            </a:r>
            <a:endParaRPr sz="32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0" name="Google Shape;14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9"/>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400" b="1" i="0" u="none" strike="noStrike" cap="none">
                <a:solidFill>
                  <a:schemeClr val="lt1"/>
                </a:solidFill>
                <a:latin typeface="Candara"/>
                <a:ea typeface="Candara"/>
                <a:cs typeface="Candara"/>
                <a:sym typeface="Candara"/>
              </a:rPr>
              <a:t>Creative Activity: Designing and Shaping a Functional Object from Clay</a:t>
            </a:r>
            <a:endParaRPr/>
          </a:p>
        </p:txBody>
      </p:sp>
      <p:sp>
        <p:nvSpPr>
          <p:cNvPr id="143" name="Google Shape;143;p9"/>
          <p:cNvSpPr txBox="1"/>
          <p:nvPr/>
        </p:nvSpPr>
        <p:spPr>
          <a:xfrm>
            <a:off x="484050" y="973650"/>
            <a:ext cx="70671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Objective:</a:t>
            </a: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In this part of the session, learners will begin shaping their own functional ceramic object — a cup, bowl, or small vase — inspired by traditional Narva Culture pottery. The goal is to combine historical references with personal creativity and to deepen understanding of form, function, and meaning in ceramic design.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Materials Needed:</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Clay (suitable for hand-building)</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Basic pottery tools: wooden ribs, loop tools, modeling sticks, sponges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Natural materials (e.g., dried plants, shells) for texture and decoration</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Sketching paper and pencils (for quick reference sketches if needed)</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Aprons or protective coverings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Water bowls, boards or mats for working on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Instructions and Approach:</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Begin by encouraging participants to recall the distinctive features of Narva Culture ceramics: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Thick-walled vessels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Simple, functional forms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Hand-pressed textures (fingertips, comb-like patterns, pits)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Natural materials mixed into the clay</a:t>
            </a:r>
            <a:endParaRPr/>
          </a:p>
        </p:txBody>
      </p:sp>
      <p:pic>
        <p:nvPicPr>
          <p:cNvPr id="144" name="Google Shape;144;p9"/>
          <p:cNvPicPr preferRelativeResize="0"/>
          <p:nvPr/>
        </p:nvPicPr>
        <p:blipFill>
          <a:blip r:embed="rId4">
            <a:alphaModFix/>
          </a:blip>
          <a:stretch>
            <a:fillRect/>
          </a:stretch>
        </p:blipFill>
        <p:spPr>
          <a:xfrm>
            <a:off x="7688800" y="1090599"/>
            <a:ext cx="3957373" cy="5276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0" name="Google Shape;150;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324d98dd386_0_18"/>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400" b="1" i="0" u="none" strike="noStrike" cap="none">
                <a:solidFill>
                  <a:schemeClr val="lt1"/>
                </a:solidFill>
                <a:latin typeface="Candara"/>
                <a:ea typeface="Candara"/>
                <a:cs typeface="Candara"/>
                <a:sym typeface="Candara"/>
              </a:rPr>
              <a:t>Creative Activity: Designing and Shaping a Functional Object from Clay</a:t>
            </a:r>
            <a:endParaRPr/>
          </a:p>
        </p:txBody>
      </p:sp>
      <p:sp>
        <p:nvSpPr>
          <p:cNvPr id="153" name="Google Shape;153;g324d98dd386_0_18"/>
          <p:cNvSpPr txBox="1"/>
          <p:nvPr/>
        </p:nvSpPr>
        <p:spPr>
          <a:xfrm>
            <a:off x="484050" y="973650"/>
            <a:ext cx="69933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Let learners choose what kind of object they want to create — something they could use in daily life. It might be a cup they’d enjoy using for tea, a bowl for their kitchen, or a vase for their windowsill. Ask them to think not only about how it looks, but also:</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What role will it play in their home or life?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What message or emotion do they want it to carry?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How might they integrate both tradition and personal expression into its shape and decoration?</a:t>
            </a:r>
            <a:endParaRPr/>
          </a:p>
          <a:p>
            <a:pPr marL="0" marR="0" lvl="0" indent="0" algn="l" rtl="0">
              <a:lnSpc>
                <a:spcPct val="100000"/>
              </a:lnSpc>
              <a:spcBef>
                <a:spcPts val="0"/>
              </a:spcBef>
              <a:spcAft>
                <a:spcPts val="0"/>
              </a:spcAft>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Hand-building Guidelines: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Use only hand-building techniques (no pottery wheels) to stay close to the ancient methods. Guide participants to work slowly and mindfully, focusing on building thick walls to mirror the solidity of Narva-style ceramics. Encourage them to press patterns or textures using simple tools, their fingers, or natural elements — leaves, twigs, seeds — which reflect eco-design principles.</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Remind participants that imperfections are part of the handmade charm and that the process matters as much as the result. Move around to provide technical support, help with joining parts securely, and encourage experimentation.</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Create a warm, supportive environment where each person’s unique vision is welcomed and respected.</a:t>
            </a:r>
            <a:endParaRPr/>
          </a:p>
        </p:txBody>
      </p:sp>
      <p:pic>
        <p:nvPicPr>
          <p:cNvPr id="154" name="Google Shape;154;g324d98dd386_0_18"/>
          <p:cNvPicPr preferRelativeResize="0"/>
          <p:nvPr/>
        </p:nvPicPr>
        <p:blipFill>
          <a:blip r:embed="rId4">
            <a:alphaModFix/>
          </a:blip>
          <a:stretch>
            <a:fillRect/>
          </a:stretch>
        </p:blipFill>
        <p:spPr>
          <a:xfrm>
            <a:off x="7665050" y="1109549"/>
            <a:ext cx="3930924" cy="5241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324d98dd386_0_32"/>
          <p:cNvSpPr txBox="1"/>
          <p:nvPr/>
        </p:nvSpPr>
        <p:spPr>
          <a:xfrm>
            <a:off x="436825" y="89600"/>
            <a:ext cx="995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andara"/>
                <a:ea typeface="Candara"/>
                <a:cs typeface="Candara"/>
                <a:sym typeface="Candara"/>
              </a:rPr>
              <a:t>Sharing and Reflection</a:t>
            </a:r>
            <a:endParaRPr sz="2400" b="0" i="0" u="none" strike="noStrike" cap="none">
              <a:solidFill>
                <a:schemeClr val="lt1"/>
              </a:solidFill>
              <a:latin typeface="Candara"/>
              <a:ea typeface="Candara"/>
              <a:cs typeface="Candara"/>
              <a:sym typeface="Candara"/>
            </a:endParaRPr>
          </a:p>
        </p:txBody>
      </p:sp>
      <p:sp>
        <p:nvSpPr>
          <p:cNvPr id="163" name="Google Shape;163;g324d98dd386_0_32"/>
          <p:cNvSpPr txBox="1"/>
          <p:nvPr/>
        </p:nvSpPr>
        <p:spPr>
          <a:xfrm>
            <a:off x="536075" y="1080425"/>
            <a:ext cx="10454400" cy="4016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1600" b="0" i="0" u="none" strike="noStrike" cap="none">
                <a:solidFill>
                  <a:srgbClr val="000000"/>
                </a:solidFill>
                <a:latin typeface="Candara"/>
                <a:ea typeface="Candara"/>
                <a:cs typeface="Candara"/>
                <a:sym typeface="Candara"/>
              </a:rPr>
              <a:t>To complete the session, arrange a gallery walk where participants display their work-in-progress  pieces. Each participant explains their creative process and the choices they made.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support this reflective moment, you may use some guiding questions: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inspired your design, and how did it change along the way?</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Which heritage elements were important for you to include?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How did you express your personal style or story?</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did you discover about working with clay or designing something functional?</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How do you feel when looking at your object now?</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Encourage an open dialogue, where learners can also ask questions to one another. This fosters a collaborative spirit and builds confidence in expressing creative ideas.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a:solidFill>
                  <a:schemeClr val="dk1"/>
                </a:solidFill>
                <a:latin typeface="Candara"/>
                <a:ea typeface="Candara"/>
                <a:cs typeface="Candara"/>
                <a:sym typeface="Candara"/>
              </a:rPr>
              <a:t>Summarize the day’s achievements, emphasizing how each participant has uniquely combined ancient and modern techniques. Discuss the next steps for firing and preparing the works for the final session.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a:solidFill>
                  <a:schemeClr val="dk1"/>
                </a:solidFill>
                <a:latin typeface="Candara"/>
                <a:ea typeface="Candara"/>
                <a:cs typeface="Candara"/>
                <a:sym typeface="Candara"/>
              </a:rPr>
              <a:t>Preview the upcoming glazing techniques that participants will learn, encouraging them to think about colors and finishes that might enhance their pieces.</a:t>
            </a:r>
            <a:endParaRPr sz="1600" b="1"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2026-05-06T13:54:39Z</dcterms:modified>
</cp:coreProperties>
</file>