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vPhAD1tvHieZ9hYmV5H7dDc6WV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2: </a:t>
            </a:r>
            <a:r>
              <a:rPr lang="en-GB" sz="2800" b="1" i="0" u="none" strike="noStrike" cap="none">
                <a:solidFill>
                  <a:schemeClr val="lt1"/>
                </a:solidFill>
                <a:latin typeface="Candara"/>
                <a:ea typeface="Candara"/>
                <a:cs typeface="Candara"/>
                <a:sym typeface="Candara"/>
              </a:rPr>
              <a:t>Creativity and Eco-Design through Ceramic Art and Heritage</a:t>
            </a:r>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3200" b="1" i="0" u="none" strike="noStrike" cap="none">
                <a:solidFill>
                  <a:schemeClr val="lt1"/>
                </a:solidFill>
                <a:latin typeface="Candara"/>
                <a:ea typeface="Candara"/>
                <a:cs typeface="Candara"/>
                <a:sym typeface="Candara"/>
              </a:rPr>
              <a:t>LESSON 2: Designing a Functional Object Inspired by Local Ceramic Heritage</a:t>
            </a:r>
            <a:endParaRPr sz="32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Objectives of the Lesson</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598803" y="972237"/>
            <a:ext cx="104604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600" b="0" i="0" u="none" strike="noStrike" cap="none">
                <a:solidFill>
                  <a:srgbClr val="000000"/>
                </a:solidFill>
                <a:latin typeface="Candara"/>
                <a:ea typeface="Candara"/>
                <a:cs typeface="Candara"/>
                <a:sym typeface="Candara"/>
              </a:rPr>
              <a:t>In this lesson, we invite you to explore the cultural value of local ceramic heritage and use it as inspiration to design and begin shaping a functional ceramic object. This session combines storytelling, creative design, and hands-on clay work, and is adaptable for any regional ceramic tradition.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By the end of this lesson, you will be able to:</a:t>
            </a: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Introduce learners to your local ceramic heritage as a source of identity and inspiration.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Guide participants through a personal design process that integrates historical elements with contemporary creativity.</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Support the realisation of functional ceramic objects using hand-building techniques.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Foster cultural appreciation, self-expression, and confidence in design.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Help learners discover how ceramic heritage connects the past with the present.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We will explore these ideas using the example of the Narva Culture — one of the oldest Neolithic ceramic traditions in East Baltic region. This case can be replaced by other regional examples, depending on your context.</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Key points to be covered (adapt to your local heritage):</a:t>
            </a: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Materials used in traditional ceramics — local clays, natural pigments, firing methods.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Typical shapes and functions — household vessels, tools, ritual or symbolic items.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Cultural context — how ceramics reflect everyday life, beliefs, environmental conditions, and craftsmanship of the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6"/>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a:solidFill>
                  <a:schemeClr val="lt1"/>
                </a:solidFill>
                <a:latin typeface="Candara"/>
                <a:ea typeface="Candara"/>
                <a:cs typeface="Candara"/>
                <a:sym typeface="Candara"/>
              </a:rPr>
              <a:t>Discovering Local Ceramic Heritage: The Narva Culture</a:t>
            </a:r>
            <a:endParaRPr sz="2800" b="1" i="0" u="none" strike="noStrike" cap="none">
              <a:solidFill>
                <a:schemeClr val="lt1"/>
              </a:solidFill>
              <a:latin typeface="Candara"/>
              <a:ea typeface="Candara"/>
              <a:cs typeface="Candara"/>
              <a:sym typeface="Candara"/>
            </a:endParaRPr>
          </a:p>
        </p:txBody>
      </p:sp>
      <p:sp>
        <p:nvSpPr>
          <p:cNvPr id="115" name="Google Shape;115;p6"/>
          <p:cNvSpPr txBox="1"/>
          <p:nvPr/>
        </p:nvSpPr>
        <p:spPr>
          <a:xfrm>
            <a:off x="598803" y="972237"/>
            <a:ext cx="10460400"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At the beginning of the session, help participants reconnect with their creative process. Ask them to recall one moment or detail from Lesson 1 that stood out — perhaps something they enjoyed, found surprising, or would like to try again. You can also invite reflections since the last session — have they noticed ceramics in their surroundings, thought about their talisman, or shared their experience with someone?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Now it’s time to shift the focus toward cultural inspiration. Introduce learners to ancient ceramic traditions through a local example. In our case, this is the</a:t>
            </a:r>
            <a:r>
              <a:rPr lang="en-GB" sz="1600" b="1" i="0" u="none" strike="noStrike" cap="none">
                <a:solidFill>
                  <a:srgbClr val="000000"/>
                </a:solidFill>
                <a:latin typeface="Candara"/>
                <a:ea typeface="Candara"/>
                <a:cs typeface="Candara"/>
                <a:sym typeface="Candara"/>
              </a:rPr>
              <a:t> Narva Culture</a:t>
            </a:r>
            <a:r>
              <a:rPr lang="en-GB" sz="1600" b="0" i="0" u="none" strike="noStrike" cap="none">
                <a:solidFill>
                  <a:srgbClr val="000000"/>
                </a:solidFill>
                <a:latin typeface="Candara"/>
                <a:ea typeface="Candara"/>
                <a:cs typeface="Candara"/>
                <a:sym typeface="Candara"/>
              </a:rPr>
              <a:t>, known for its distinctive pottery. If you're working in another region, adapt this part by using examples from your own local ceramic heritage. The aim is to inspire curiosity and cultural connection.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 begin, show several images of ancient ceramic objects — some from the Narva Culture and some from other traditions. Ask learners to guess which ones belong to Narva. Encourage them to explain their reasoning: What shapes, textures, or patterns influenced their guesses?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After gathering responses, reveal the correct answers and use this moment to introduce the story of Narva ceramics. </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1" name="Google Shape;121;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7"/>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a:solidFill>
                  <a:schemeClr val="lt1"/>
                </a:solidFill>
                <a:latin typeface="Candara"/>
                <a:ea typeface="Candara"/>
                <a:cs typeface="Candara"/>
                <a:sym typeface="Candara"/>
              </a:rPr>
              <a:t>Discovering Local Ceramic Heritage: The Narva Culture</a:t>
            </a:r>
            <a:endParaRPr sz="2800" b="1" i="0" u="none" strike="noStrike" cap="none">
              <a:solidFill>
                <a:schemeClr val="lt1"/>
              </a:solidFill>
              <a:latin typeface="Candara"/>
              <a:ea typeface="Candara"/>
              <a:cs typeface="Candara"/>
              <a:sym typeface="Candara"/>
            </a:endParaRPr>
          </a:p>
        </p:txBody>
      </p:sp>
      <p:sp>
        <p:nvSpPr>
          <p:cNvPr id="124" name="Google Shape;124;p7"/>
          <p:cNvSpPr txBox="1"/>
          <p:nvPr/>
        </p:nvSpPr>
        <p:spPr>
          <a:xfrm>
            <a:off x="598803" y="972237"/>
            <a:ext cx="6613655"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Highlight the following:</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The Narva Culture emerged around 5300 BCE in the region of today’s northeastern Estonia and northwestern Russia. Named after the Narva River, this was one of the earliest known ceramic traditions in the East Baltic region. Settlements were located near bodies of water, and people lived in semi-dugouts or wooden houses. Their daily lives were closely connected to nature: fishing, hunting, gathering, and early agriculture shaped their survival.</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Vessels were hand-built from local clay (no potter’s wheel was used), often mixed with organic tempering materials like crushed shells or plant fibers.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The ceramics had a coarse texture and thick walls, making them strong and functional.</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Decorative patterns — pits, grooves, and comb-like impressions — were applied before firing and may have had symbolic or ritual meanings.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Narva ceramics served </a:t>
            </a:r>
            <a:r>
              <a:rPr lang="en-GB" sz="1600" b="1" i="0" u="none" strike="noStrike" cap="none">
                <a:solidFill>
                  <a:srgbClr val="000000"/>
                </a:solidFill>
                <a:latin typeface="Candara"/>
                <a:ea typeface="Candara"/>
                <a:cs typeface="Candara"/>
                <a:sym typeface="Candara"/>
              </a:rPr>
              <a:t>both functional and cultural roles</a:t>
            </a:r>
            <a:r>
              <a:rPr lang="en-GB" sz="1600" b="0" i="0" u="none" strike="noStrike" cap="none">
                <a:solidFill>
                  <a:srgbClr val="000000"/>
                </a:solidFill>
                <a:latin typeface="Candara"/>
                <a:ea typeface="Candara"/>
                <a:cs typeface="Candara"/>
                <a:sym typeface="Candara"/>
              </a:rPr>
              <a:t>, used in everyday life for cooking and storage, and possibly in ceremonial contexts.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0" name="Google Shape;130;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0"/>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a:solidFill>
                  <a:schemeClr val="lt1"/>
                </a:solidFill>
                <a:latin typeface="Candara"/>
                <a:ea typeface="Candara"/>
                <a:cs typeface="Candara"/>
                <a:sym typeface="Candara"/>
              </a:rPr>
              <a:t>Discovering Local Ceramic Heritage: The Narva Culture</a:t>
            </a:r>
            <a:endParaRPr sz="2800" b="1" i="0" u="none" strike="noStrike" cap="none">
              <a:solidFill>
                <a:schemeClr val="lt1"/>
              </a:solidFill>
              <a:latin typeface="Candara"/>
              <a:ea typeface="Candara"/>
              <a:cs typeface="Candara"/>
              <a:sym typeface="Candara"/>
            </a:endParaRPr>
          </a:p>
        </p:txBody>
      </p:sp>
      <p:sp>
        <p:nvSpPr>
          <p:cNvPr id="133" name="Google Shape;133;p10"/>
          <p:cNvSpPr txBox="1"/>
          <p:nvPr/>
        </p:nvSpPr>
        <p:spPr>
          <a:xfrm>
            <a:off x="598803" y="972237"/>
            <a:ext cx="6613655"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There were two main types of vessels: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Large cone-shaped vessels (up to 30 litres) — used for storing water, food, or cooking.</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Flat-bottomed bowls — likely used for serving or preparing meals.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What makes Narva ceramics stand out is their decoration. Instead of painting or glazing, the surface was marked with simple but rhythmic impressions: dots, grooves, combed lines, or even fingerprints. These patterns might have held cultural meanings or simply expressed the maker’s creativity.</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Even thousands of years later, these vessels speak to us — of everyday life, of rhythm and repetition, of hands shaping earth into something useful and beautiful.</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This introduction provides a rich foundation for the next step — creating personal ceramic objects inspired by heritage, identity, and creative expression.</a:t>
            </a:r>
            <a:endParaRPr/>
          </a:p>
        </p:txBody>
      </p:sp>
      <p:pic>
        <p:nvPicPr>
          <p:cNvPr id="134" name="Google Shape;134;p10"/>
          <p:cNvPicPr preferRelativeResize="0"/>
          <p:nvPr/>
        </p:nvPicPr>
        <p:blipFill rotWithShape="1">
          <a:blip r:embed="rId4">
            <a:alphaModFix/>
          </a:blip>
          <a:srcRect/>
          <a:stretch/>
        </p:blipFill>
        <p:spPr>
          <a:xfrm>
            <a:off x="7448763" y="1205339"/>
            <a:ext cx="2929991" cy="3626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Προσαρμογή</PresentationFormat>
  <Paragraphs>52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2026-05-06T13:58:14Z</dcterms:modified>
</cp:coreProperties>
</file>