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62" r:id="rId4"/>
    <p:sldId id="263" r:id="rId5"/>
    <p:sldId id="264" r:id="rId6"/>
    <p:sldId id="268" r:id="rId7"/>
    <p:sldId id="269" r:id="rId8"/>
  </p:sldIdLst>
  <p:sldSz cx="12192000" cy="6858000"/>
  <p:notesSz cx="6858000" cy="9144000"/>
  <p:embeddedFontLst>
    <p:embeddedFont>
      <p:font typeface="Candara"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bXOe2boMkQyC+AMe1VLN0yrArH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6.fntdata"/><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24db71f721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324db71f72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24db71f721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g324db71f72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png"/><Relationship Id="rId3" Type="http://schemas.openxmlformats.org/officeDocument/2006/relationships/notesSlide" Target="../notesSlides/notesSlide7.xml"/><Relationship Id="rId7" Type="http://schemas.openxmlformats.org/officeDocument/2006/relationships/image" Target="../media/image9.png"/><Relationship Id="rId12"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2.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79" name="Google Shape;79;p4"/>
          <p:cNvSpPr txBox="1"/>
          <p:nvPr/>
        </p:nvSpPr>
        <p:spPr>
          <a:xfrm>
            <a:off x="0" y="2708872"/>
            <a:ext cx="12191999" cy="1815841"/>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None/>
            </a:pPr>
            <a:r>
              <a:rPr lang="en-GB" sz="2800" b="1" i="0" u="none" strike="noStrike" cap="none">
                <a:solidFill>
                  <a:srgbClr val="FFFFFF"/>
                </a:solidFill>
                <a:latin typeface="Candara"/>
                <a:ea typeface="Candara"/>
                <a:cs typeface="Candara"/>
                <a:sym typeface="Candara"/>
              </a:rPr>
              <a:t>LEARNING UNIT 2: </a:t>
            </a:r>
            <a:r>
              <a:rPr lang="en-GB" sz="2800" b="1" i="0" u="none" strike="noStrike" cap="none">
                <a:solidFill>
                  <a:schemeClr val="lt1"/>
                </a:solidFill>
                <a:latin typeface="Candara"/>
                <a:ea typeface="Candara"/>
                <a:cs typeface="Candara"/>
                <a:sym typeface="Candara"/>
              </a:rPr>
              <a:t>Creativity and Eco-Design through Ceramic Art and Heritage</a:t>
            </a:r>
            <a:endParaRPr/>
          </a:p>
        </p:txBody>
      </p:sp>
      <p:sp>
        <p:nvSpPr>
          <p:cNvPr id="80" name="Google Shape;80;p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83" name="Google Shape;83;p4"/>
          <p:cNvSpPr txBox="1"/>
          <p:nvPr/>
        </p:nvSpPr>
        <p:spPr>
          <a:xfrm>
            <a:off x="3047998" y="4579798"/>
            <a:ext cx="60960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7F7F7F"/>
                </a:solidFill>
                <a:latin typeface="Calibri"/>
                <a:ea typeface="Calibri"/>
                <a:cs typeface="Calibri"/>
                <a:sym typeface="Calibri"/>
              </a:rPr>
              <a:t>Elaborated by:</a:t>
            </a:r>
            <a:endParaRPr sz="1200" b="0" i="0" u="none" strike="noStrike" cap="none">
              <a:solidFill>
                <a:schemeClr val="dk1"/>
              </a:solidFill>
              <a:latin typeface="Times New Roman"/>
              <a:ea typeface="Times New Roman"/>
              <a:cs typeface="Times New Roman"/>
              <a:sym typeface="Times New Roman"/>
            </a:endParaRPr>
          </a:p>
        </p:txBody>
      </p:sp>
      <p:pic>
        <p:nvPicPr>
          <p:cNvPr id="84" name="Google Shape;84;p4" descr="A logo of a person holding a pen&#10;&#10;Description automatically generated"/>
          <p:cNvPicPr preferRelativeResize="0"/>
          <p:nvPr/>
        </p:nvPicPr>
        <p:blipFill rotWithShape="1">
          <a:blip r:embed="rId4">
            <a:alphaModFix/>
          </a:blip>
          <a:srcRect/>
          <a:stretch/>
        </p:blipFill>
        <p:spPr>
          <a:xfrm>
            <a:off x="5503877" y="4976791"/>
            <a:ext cx="1018108" cy="1028604"/>
          </a:xfrm>
          <a:prstGeom prst="rect">
            <a:avLst/>
          </a:prstGeom>
          <a:noFill/>
          <a:ln>
            <a:noFill/>
          </a:ln>
        </p:spPr>
      </p:pic>
      <p:sp>
        <p:nvSpPr>
          <p:cNvPr id="9"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5">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6"/>
          <a:stretch>
            <a:fillRect/>
          </a:stretch>
        </p:blipFill>
        <p:spPr>
          <a:xfrm>
            <a:off x="10688715" y="6078746"/>
            <a:ext cx="1503285" cy="779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0" name="Google Shape;90;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2"/>
          <p:cNvSpPr txBox="1"/>
          <p:nvPr/>
        </p:nvSpPr>
        <p:spPr>
          <a:xfrm>
            <a:off x="1004675" y="1907425"/>
            <a:ext cx="10279800" cy="13541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chemeClr val="dk1"/>
              </a:buClr>
              <a:buSzPts val="2800"/>
              <a:buFont typeface="Arial"/>
              <a:buNone/>
            </a:pPr>
            <a:r>
              <a:rPr lang="en-GB" sz="3600" b="1" i="0" u="none" strike="noStrike" cap="none">
                <a:solidFill>
                  <a:schemeClr val="lt1"/>
                </a:solidFill>
                <a:latin typeface="Candara"/>
                <a:ea typeface="Candara"/>
                <a:cs typeface="Candara"/>
                <a:sym typeface="Candara"/>
              </a:rPr>
              <a:t>LESSON 3: The Art of Ceramic Design and Decoration</a:t>
            </a:r>
            <a:endParaRPr sz="3600" b="1" i="0" u="none" strike="noStrike" cap="none">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3" name="Google Shape;133;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9"/>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Interactive Activity: Practical Glazing Workshop</a:t>
            </a:r>
            <a:endParaRPr sz="3600" b="0" i="0" u="none" strike="noStrike" cap="none">
              <a:solidFill>
                <a:schemeClr val="lt1"/>
              </a:solidFill>
              <a:latin typeface="Candara"/>
              <a:ea typeface="Candara"/>
              <a:cs typeface="Candara"/>
              <a:sym typeface="Candara"/>
            </a:endParaRPr>
          </a:p>
        </p:txBody>
      </p:sp>
      <p:sp>
        <p:nvSpPr>
          <p:cNvPr id="136" name="Google Shape;136;p9"/>
          <p:cNvSpPr txBox="1"/>
          <p:nvPr/>
        </p:nvSpPr>
        <p:spPr>
          <a:xfrm>
            <a:off x="484050" y="973650"/>
            <a:ext cx="6595200" cy="5436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Clr>
                <a:schemeClr val="dk1"/>
              </a:buClr>
              <a:buSzPts val="1100"/>
              <a:buFont typeface="Arial"/>
              <a:buNone/>
            </a:pPr>
            <a:r>
              <a:rPr lang="en-GB" sz="1600" b="1" i="0" u="none" strike="noStrike" cap="none">
                <a:solidFill>
                  <a:schemeClr val="dk1"/>
                </a:solidFill>
                <a:latin typeface="Candara"/>
                <a:ea typeface="Candara"/>
                <a:cs typeface="Candara"/>
                <a:sym typeface="Candara"/>
              </a:rPr>
              <a:t>Objectives:</a:t>
            </a:r>
            <a:endParaRPr sz="1600" b="0" i="0" u="none" strike="noStrike" cap="none">
              <a:solidFill>
                <a:schemeClr val="dk1"/>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Observe how glazing changes the look, feel, and strength of a ceramic piece </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Apply simple, accessible glazing techniques using brushes and wooden sticks.</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Support personal expression and individual style through mindful experimentation with glazes.</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Encourage peer learning and shared reflection during the creative process.</a:t>
            </a:r>
            <a:endParaRPr/>
          </a:p>
          <a:p>
            <a:pPr marL="0" marR="0" lvl="0" indent="0" algn="l" rtl="0">
              <a:lnSpc>
                <a:spcPct val="115000"/>
              </a:lnSpc>
              <a:spcBef>
                <a:spcPts val="1200"/>
              </a:spcBef>
              <a:spcAft>
                <a:spcPts val="0"/>
              </a:spcAft>
              <a:buClr>
                <a:schemeClr val="dk1"/>
              </a:buClr>
              <a:buSzPts val="1100"/>
              <a:buFont typeface="Arial"/>
              <a:buNone/>
            </a:pPr>
            <a:r>
              <a:rPr lang="en-GB" sz="1600" b="1" i="0" u="none" strike="noStrike" cap="none">
                <a:solidFill>
                  <a:schemeClr val="dk1"/>
                </a:solidFill>
                <a:latin typeface="Candara"/>
                <a:ea typeface="Candara"/>
                <a:cs typeface="Candara"/>
                <a:sym typeface="Candara"/>
              </a:rPr>
              <a:t>Materials Needed:</a:t>
            </a:r>
            <a:endParaRPr sz="1600" b="1" i="0" u="none" strike="noStrike" cap="none">
              <a:solidFill>
                <a:schemeClr val="dk1"/>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A selection of glazes in natural colours (matte, glossy, transparent or opaque)</a:t>
            </a:r>
            <a:endParaRPr sz="1600" b="0" i="0" u="none" strike="noStrike" cap="none">
              <a:solidFill>
                <a:srgbClr val="000000"/>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Basic glazing tools: soft brushes, wooden sticks, sponges</a:t>
            </a:r>
            <a:endParaRPr sz="1600" b="0" i="0" u="none" strike="noStrike" cap="none">
              <a:solidFill>
                <a:srgbClr val="000000"/>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Water containers, cloths, gloves, aprons or protective table coverings</a:t>
            </a:r>
            <a:endParaRPr sz="1600" b="0" i="0" u="none" strike="noStrike" cap="none">
              <a:solidFill>
                <a:srgbClr val="000000"/>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Shelves or trays for drying glazed pieces before firing</a:t>
            </a:r>
            <a:endParaRPr sz="1600" b="0" i="0" u="none" strike="noStrike" cap="none">
              <a:solidFill>
                <a:srgbClr val="000000"/>
              </a:solidFill>
              <a:latin typeface="Candara"/>
              <a:ea typeface="Candara"/>
              <a:cs typeface="Candara"/>
              <a:sym typeface="Candara"/>
            </a:endParaRPr>
          </a:p>
          <a:p>
            <a:pPr marL="0" marR="0" lvl="0" indent="0" algn="l" rtl="0">
              <a:lnSpc>
                <a:spcPct val="115000"/>
              </a:lnSpc>
              <a:spcBef>
                <a:spcPts val="1200"/>
              </a:spcBef>
              <a:spcAft>
                <a:spcPts val="0"/>
              </a:spcAft>
              <a:buClr>
                <a:srgbClr val="000000"/>
              </a:buClr>
              <a:buSzPts val="1500"/>
              <a:buFont typeface="Arial"/>
              <a:buNone/>
            </a:pPr>
            <a:r>
              <a:rPr lang="en-GB" sz="1600" b="1" i="0" u="none" strike="noStrike" cap="none">
                <a:solidFill>
                  <a:schemeClr val="dk1"/>
                </a:solidFill>
                <a:latin typeface="Candara"/>
                <a:ea typeface="Candara"/>
                <a:cs typeface="Candara"/>
                <a:sym typeface="Candara"/>
              </a:rPr>
              <a:t>Process:</a:t>
            </a:r>
            <a:endParaRPr sz="1600"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Now that the forms are ready, it’s time to bring them to life with colour and finish. In this part of the session, learners experiment with glazes using simple, tactile techniques like brushing or applying with wooden sticks — a method inspired by the handmade aesthetics of Narva Culture ceramics.</a:t>
            </a:r>
            <a:endParaRPr sz="1600" b="0" i="0" u="none" strike="noStrike" cap="none">
              <a:solidFill>
                <a:srgbClr val="000000"/>
              </a:solidFill>
              <a:latin typeface="Candara"/>
              <a:ea typeface="Candara"/>
              <a:cs typeface="Candara"/>
              <a:sym typeface="Candara"/>
            </a:endParaRPr>
          </a:p>
        </p:txBody>
      </p:sp>
      <p:pic>
        <p:nvPicPr>
          <p:cNvPr id="137" name="Google Shape;137;p9"/>
          <p:cNvPicPr preferRelativeResize="0"/>
          <p:nvPr/>
        </p:nvPicPr>
        <p:blipFill>
          <a:blip r:embed="rId4">
            <a:alphaModFix/>
          </a:blip>
          <a:stretch>
            <a:fillRect/>
          </a:stretch>
        </p:blipFill>
        <p:spPr>
          <a:xfrm>
            <a:off x="7462700" y="1393071"/>
            <a:ext cx="3448324" cy="45977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324db71f721_0_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3" name="Google Shape;143;g324db71f721_0_16"/>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g324db71f721_0_16"/>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g324db71f721_0_16"/>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Interactive Activity: Practical Glazing Workshop</a:t>
            </a:r>
            <a:endParaRPr sz="3600" b="0" i="0" u="none" strike="noStrike" cap="none">
              <a:solidFill>
                <a:schemeClr val="lt1"/>
              </a:solidFill>
              <a:latin typeface="Candara"/>
              <a:ea typeface="Candara"/>
              <a:cs typeface="Candara"/>
              <a:sym typeface="Candara"/>
            </a:endParaRPr>
          </a:p>
        </p:txBody>
      </p:sp>
      <p:sp>
        <p:nvSpPr>
          <p:cNvPr id="146" name="Google Shape;146;g324db71f721_0_16"/>
          <p:cNvSpPr txBox="1"/>
          <p:nvPr/>
        </p:nvSpPr>
        <p:spPr>
          <a:xfrm>
            <a:off x="484051" y="973650"/>
            <a:ext cx="54744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Provide a selection of glazes in a few natural tones (matte or glossy) and explain how different finishes can change the look and feel of the object. Encourage participants to think about contrast, texture, and personal meaning as they choose colours and patterns.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Invite learners to explore freely, layering or combining glazes, adding small details or symbols. Support a calm and focused atmosphere — music or soft conversation can help maintain a meditative flow. This is also a great moment for peer exchange: participants can walk around, observe each other’s work, and offer kind, curious feedback.</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Once finished, help everyone place their pieces in the drying area, ready for final firing.</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p:txBody>
      </p:sp>
      <p:pic>
        <p:nvPicPr>
          <p:cNvPr id="147" name="Google Shape;147;g324db71f721_0_16"/>
          <p:cNvPicPr preferRelativeResize="0"/>
          <p:nvPr/>
        </p:nvPicPr>
        <p:blipFill>
          <a:blip r:embed="rId4">
            <a:alphaModFix/>
          </a:blip>
          <a:stretch>
            <a:fillRect/>
          </a:stretch>
        </p:blipFill>
        <p:spPr>
          <a:xfrm>
            <a:off x="6967675" y="1066148"/>
            <a:ext cx="3691277" cy="49217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3" name="Google Shape;153;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Discussion and Reflection</a:t>
            </a:r>
            <a:endParaRPr sz="3600" b="0" i="0" u="none" strike="noStrike" cap="none">
              <a:solidFill>
                <a:schemeClr val="lt1"/>
              </a:solidFill>
              <a:latin typeface="Candara"/>
              <a:ea typeface="Candara"/>
              <a:cs typeface="Candara"/>
              <a:sym typeface="Candara"/>
            </a:endParaRPr>
          </a:p>
        </p:txBody>
      </p:sp>
      <p:sp>
        <p:nvSpPr>
          <p:cNvPr id="156" name="Google Shape;156;p11"/>
          <p:cNvSpPr txBox="1"/>
          <p:nvPr/>
        </p:nvSpPr>
        <p:spPr>
          <a:xfrm>
            <a:off x="484050" y="973650"/>
            <a:ext cx="6432900" cy="392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Candara"/>
                <a:ea typeface="Candara"/>
                <a:cs typeface="Candara"/>
                <a:sym typeface="Candara"/>
              </a:rPr>
              <a:t>Reflect on the experience of transforming your ceramic pieces with glaze. Discuss what you found challenging and what techniques or colors you found most effective. This reflection helps solidify the skills you’ve learned and prepares you for further ceramic projects, enhancing both your technical abilities and creative expression.</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1" i="0" u="none" strike="noStrike" cap="none">
                <a:solidFill>
                  <a:schemeClr val="dk1"/>
                </a:solidFill>
                <a:latin typeface="Candara"/>
                <a:ea typeface="Candara"/>
                <a:cs typeface="Candara"/>
                <a:sym typeface="Candara"/>
              </a:rPr>
              <a:t>Questions for Group Discussion:</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chemeClr val="dk1"/>
                </a:solidFill>
                <a:latin typeface="Candara"/>
                <a:ea typeface="Candara"/>
                <a:cs typeface="Candara"/>
                <a:sym typeface="Candara"/>
              </a:rPr>
              <a:t>Which glazing technique did you choose to use and why? </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chemeClr val="dk1"/>
                </a:solidFill>
                <a:latin typeface="Candara"/>
                <a:ea typeface="Candara"/>
                <a:cs typeface="Candara"/>
                <a:sym typeface="Candara"/>
              </a:rPr>
              <a:t>How did this technique help you achieve the desired effect on your ceramic piece?</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chemeClr val="dk1"/>
                </a:solidFill>
                <a:latin typeface="Candara"/>
                <a:ea typeface="Candara"/>
                <a:cs typeface="Candara"/>
                <a:sym typeface="Candara"/>
              </a:rPr>
              <a:t>Which colors did you select for your glaze, and how do you feel they contributed to the final appearance of your piece? </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r>
              <a:rPr lang="en-GB" sz="1600" b="0" i="0" u="none" strike="noStrike" cap="none">
                <a:solidFill>
                  <a:schemeClr val="dk1"/>
                </a:solidFill>
                <a:latin typeface="Candara"/>
                <a:ea typeface="Candara"/>
                <a:cs typeface="Candara"/>
                <a:sym typeface="Candara"/>
              </a:rPr>
              <a:t>Were there any color combinations or effects that worked particularly well?</a:t>
            </a:r>
            <a:endParaRPr sz="1600" b="0" i="0" u="none" strike="noStrike" cap="none">
              <a:solidFill>
                <a:schemeClr val="dk1"/>
              </a:solidFill>
              <a:latin typeface="Candara"/>
              <a:ea typeface="Candara"/>
              <a:cs typeface="Candara"/>
              <a:sym typeface="Candara"/>
            </a:endParaRPr>
          </a:p>
        </p:txBody>
      </p:sp>
      <p:pic>
        <p:nvPicPr>
          <p:cNvPr id="157" name="Google Shape;157;p11"/>
          <p:cNvPicPr preferRelativeResize="0"/>
          <p:nvPr/>
        </p:nvPicPr>
        <p:blipFill>
          <a:blip r:embed="rId4">
            <a:alphaModFix/>
          </a:blip>
          <a:stretch>
            <a:fillRect/>
          </a:stretch>
        </p:blipFill>
        <p:spPr>
          <a:xfrm>
            <a:off x="7169800" y="1050549"/>
            <a:ext cx="3741224" cy="49882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g324db71f721_0_3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0" name="Google Shape;190;g324db71f721_0_3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324db71f721_0_3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g324db71f721_0_34"/>
          <p:cNvSpPr txBox="1"/>
          <p:nvPr/>
        </p:nvSpPr>
        <p:spPr>
          <a:xfrm>
            <a:off x="484050" y="89600"/>
            <a:ext cx="9162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400"/>
              </a:spcBef>
              <a:spcAft>
                <a:spcPts val="1400"/>
              </a:spcAft>
              <a:buClr>
                <a:srgbClr val="000000"/>
              </a:buClr>
              <a:buSzPts val="2800"/>
              <a:buFont typeface="Arial"/>
              <a:buNone/>
            </a:pPr>
            <a:r>
              <a:rPr lang="en-GB" sz="2800" b="1" i="0" u="none" strike="noStrike" cap="none">
                <a:solidFill>
                  <a:schemeClr val="lt1"/>
                </a:solidFill>
                <a:latin typeface="Candara"/>
                <a:ea typeface="Candara"/>
                <a:cs typeface="Candara"/>
                <a:sym typeface="Candara"/>
              </a:rPr>
              <a:t>Feedback Circle and the Course Wrap-UP</a:t>
            </a:r>
            <a:endParaRPr sz="5200" b="1" i="0" u="none" strike="noStrike" cap="none">
              <a:solidFill>
                <a:schemeClr val="lt1"/>
              </a:solidFill>
              <a:latin typeface="Candara"/>
              <a:ea typeface="Candara"/>
              <a:cs typeface="Candara"/>
              <a:sym typeface="Candara"/>
            </a:endParaRPr>
          </a:p>
        </p:txBody>
      </p:sp>
      <p:sp>
        <p:nvSpPr>
          <p:cNvPr id="193" name="Google Shape;193;g324db71f721_0_34"/>
          <p:cNvSpPr txBox="1"/>
          <p:nvPr/>
        </p:nvSpPr>
        <p:spPr>
          <a:xfrm>
            <a:off x="606636" y="1140534"/>
            <a:ext cx="10206600" cy="32931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To close the learning unit, create a warm and supportive space where participants can reflect on what they’ve done, how they felt during the process, and what this experience has meant to them personally.</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You can do this in a group circle, or individually with drawing, writing, or storytelling — depending on your group’s needs and comfort level. Instead of formal feedback, focus on personal expression and emotional reflection. </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You might use a few simple guiding questions like:</a:t>
            </a:r>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What was your favourite moment in these sessions?</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What did you feel when you touched the clay for the first time?</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Which object did you enjoy making the most, and why?</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Do you feel more confident in your creativity now?</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How would you describe your ceramic object to a friend or family member?</a:t>
            </a: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What did you learn about yourself through working with your hands?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720</Words>
  <Application>Microsoft Office PowerPoint</Application>
  <PresentationFormat>Προσαρμογή</PresentationFormat>
  <Paragraphs>49</Paragraphs>
  <Slides>7</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2026-05-06T13:55:32Z</dcterms:modified>
</cp:coreProperties>
</file>