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8" r:id="rId8"/>
    <p:sldId id="269" r:id="rId9"/>
  </p:sldIdLst>
  <p:sldSz cx="12192000" cy="6858000"/>
  <p:notesSz cx="6858000" cy="9144000"/>
  <p:embeddedFontLst>
    <p:embeddedFont>
      <p:font typeface="Candara" pitchFamily="34" charset="0"/>
      <p:regular r:id="rId11"/>
      <p:bold r:id="rId12"/>
      <p:italic r:id="rId13"/>
      <p:boldItalic r:id="rId14"/>
    </p:embeddedFont>
    <p:embeddedFont>
      <p:font typeface="Calibri"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bXOe2boMkQyC+AMe1VLN0yrArH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vier CP"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5.fntdata"/><Relationship Id="rId23" Type="http://customschemas.google.com/relationships/presentationmetadata" Target="metadata"/><Relationship Id="rId28"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231fbaea0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g3231fbaea0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24db71f72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g324db71f72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24db71f721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g324db71f72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a:spLocks noGrp="1"/>
          </p:cNvSpPr>
          <p:nvPr>
            <p:ph type="pic" idx="2"/>
          </p:nvPr>
        </p:nvSpPr>
        <p:spPr>
          <a:xfrm>
            <a:off x="5183188" y="987425"/>
            <a:ext cx="6172200" cy="4873625"/>
          </a:xfrm>
          <a:prstGeom prst="rect">
            <a:avLst/>
          </a:prstGeom>
          <a:noFill/>
          <a:ln>
            <a:noFill/>
          </a:ln>
        </p:spPr>
      </p:sp>
      <p:sp>
        <p:nvSpPr>
          <p:cNvPr id="58" name="Google Shape;5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png"/><Relationship Id="rId3" Type="http://schemas.openxmlformats.org/officeDocument/2006/relationships/notesSlide" Target="../notesSlides/notesSlide8.xml"/><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79" name="Google Shape;79;p4"/>
          <p:cNvSpPr txBox="1"/>
          <p:nvPr/>
        </p:nvSpPr>
        <p:spPr>
          <a:xfrm>
            <a:off x="0" y="2708872"/>
            <a:ext cx="12191999" cy="1815841"/>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TRAINING PROGRAMME</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809625" marR="0" lvl="0" indent="0" algn="ctr" rtl="0">
              <a:lnSpc>
                <a:spcPct val="100000"/>
              </a:lnSpc>
              <a:spcBef>
                <a:spcPts val="0"/>
              </a:spcBef>
              <a:spcAft>
                <a:spcPts val="0"/>
              </a:spcAft>
              <a:buNone/>
            </a:pPr>
            <a:r>
              <a:rPr lang="en-GB" sz="2800" b="1" i="0" u="none" strike="noStrike" cap="none">
                <a:solidFill>
                  <a:srgbClr val="FFFFFF"/>
                </a:solidFill>
                <a:latin typeface="Candara"/>
                <a:ea typeface="Candara"/>
                <a:cs typeface="Candara"/>
                <a:sym typeface="Candara"/>
              </a:rPr>
              <a:t>LEARNING UNIT 2: </a:t>
            </a:r>
            <a:r>
              <a:rPr lang="en-GB" sz="2800" b="1" i="0" u="none" strike="noStrike" cap="none">
                <a:solidFill>
                  <a:schemeClr val="lt1"/>
                </a:solidFill>
                <a:latin typeface="Candara"/>
                <a:ea typeface="Candara"/>
                <a:cs typeface="Candara"/>
                <a:sym typeface="Candara"/>
              </a:rPr>
              <a:t>Creativity and Eco-Design through Ceramic Art and Heritage</a:t>
            </a:r>
            <a:endParaRPr/>
          </a:p>
        </p:txBody>
      </p:sp>
      <p:sp>
        <p:nvSpPr>
          <p:cNvPr id="80" name="Google Shape;80;p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0" name="Google Shape;90;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2"/>
          <p:cNvSpPr txBox="1"/>
          <p:nvPr/>
        </p:nvSpPr>
        <p:spPr>
          <a:xfrm>
            <a:off x="1004675" y="1907425"/>
            <a:ext cx="10279800" cy="13541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chemeClr val="dk1"/>
              </a:buClr>
              <a:buSzPts val="2800"/>
              <a:buFont typeface="Arial"/>
              <a:buNone/>
            </a:pPr>
            <a:r>
              <a:rPr lang="en-GB" sz="3600" b="1" i="0" u="none" strike="noStrike" cap="none">
                <a:solidFill>
                  <a:schemeClr val="lt1"/>
                </a:solidFill>
                <a:latin typeface="Candara"/>
                <a:ea typeface="Candara"/>
                <a:cs typeface="Candara"/>
                <a:sym typeface="Candara"/>
              </a:rPr>
              <a:t>LESSON 3: The Art of Ceramic Design and Decoration</a:t>
            </a:r>
            <a:endParaRPr sz="3600" b="1" i="0" u="none" strike="noStrike" cap="none">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97" name="Google Shape;97;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3"/>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OBJECTIVES OF THE LESSON</a:t>
            </a:r>
            <a:endParaRPr sz="3600" b="0" i="0" u="none" strike="noStrike" cap="none">
              <a:solidFill>
                <a:schemeClr val="dk1"/>
              </a:solidFill>
              <a:latin typeface="Times New Roman"/>
              <a:ea typeface="Times New Roman"/>
              <a:cs typeface="Times New Roman"/>
              <a:sym typeface="Times New Roman"/>
            </a:endParaRPr>
          </a:p>
        </p:txBody>
      </p:sp>
      <p:sp>
        <p:nvSpPr>
          <p:cNvPr id="100" name="Google Shape;100;p3"/>
          <p:cNvSpPr txBox="1"/>
          <p:nvPr/>
        </p:nvSpPr>
        <p:spPr>
          <a:xfrm>
            <a:off x="555578" y="1079936"/>
            <a:ext cx="10092000" cy="2973081"/>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In this final session, guide your learners through a thoughtful conclusion to their ceramic journey — completing their pieces with glaze while also encouraging deeper reflection on creativity, sustainability, and cultural continuity.</a:t>
            </a:r>
            <a:endParaRPr/>
          </a:p>
          <a:p>
            <a:pPr marL="0" marR="0" lvl="0" indent="0" algn="l" rtl="0">
              <a:lnSpc>
                <a:spcPct val="115000"/>
              </a:lnSpc>
              <a:spcBef>
                <a:spcPts val="1200"/>
              </a:spcBef>
              <a:spcAft>
                <a:spcPts val="0"/>
              </a:spcAft>
              <a:buClr>
                <a:srgbClr val="000000"/>
              </a:buClr>
              <a:buSzPts val="1600"/>
              <a:buFont typeface="Arial"/>
              <a:buNone/>
            </a:pPr>
            <a:r>
              <a:rPr lang="en-GB" sz="1600" b="0" i="0" u="none" strike="noStrike" cap="none">
                <a:solidFill>
                  <a:schemeClr val="dk1"/>
                </a:solidFill>
                <a:highlight>
                  <a:schemeClr val="lt1"/>
                </a:highlight>
                <a:latin typeface="Candara"/>
                <a:ea typeface="Candara"/>
                <a:cs typeface="Candara"/>
                <a:sym typeface="Candara"/>
              </a:rPr>
              <a:t>By the end of the lesson, you will be able to:</a:t>
            </a:r>
            <a:endParaRPr sz="1600" b="0" i="0" u="none" strike="noStrike" cap="none">
              <a:solidFill>
                <a:schemeClr val="dk1"/>
              </a:solidFill>
              <a:highlight>
                <a:schemeClr val="lt1"/>
              </a:highlight>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342900" marR="0" lvl="0" indent="-3429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Introduce learners to basic glazing techniques using simple tools such as brushes and wooden sticks.</a:t>
            </a:r>
            <a:endParaRPr/>
          </a:p>
          <a:p>
            <a:pPr marL="342900" marR="0" lvl="0" indent="-3429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Explain how glazing enhances both the functionality and the visual expression of ceramic objects.</a:t>
            </a:r>
            <a:endParaRPr/>
          </a:p>
          <a:p>
            <a:pPr marL="342900" marR="0" lvl="0" indent="-3429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Guide learners to reflect on their creative journey and articulate the personal meaning behind their final pieces.</a:t>
            </a:r>
            <a:endParaRPr/>
          </a:p>
          <a:p>
            <a:pPr marL="342900" marR="0" lvl="0" indent="-3429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Support learners in connecting their ceramic creations to eco-design principles and cultural heritage.</a:t>
            </a:r>
            <a:endParaRPr/>
          </a:p>
          <a:p>
            <a:pPr marL="342900" marR="0" lvl="0" indent="-3429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Facilitate a group sharing activity that fosters appreciation, dialogue, and a sense of community among participants.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6" name="Google Shape;106;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5"/>
          <p:cNvSpPr txBox="1"/>
          <p:nvPr/>
        </p:nvSpPr>
        <p:spPr>
          <a:xfrm>
            <a:off x="0" y="89588"/>
            <a:ext cx="9646500"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600" b="1" i="0" u="none" strike="noStrike" cap="none">
                <a:solidFill>
                  <a:srgbClr val="FFFFFF"/>
                </a:solidFill>
                <a:latin typeface="Candara"/>
                <a:ea typeface="Candara"/>
                <a:cs typeface="Candara"/>
                <a:sym typeface="Candara"/>
              </a:rPr>
              <a:t>Introduction to Eco-Design in Ceramics</a:t>
            </a:r>
            <a:endParaRPr sz="3600" b="0" i="0" u="none" strike="noStrike" cap="none">
              <a:solidFill>
                <a:schemeClr val="dk1"/>
              </a:solidFill>
              <a:latin typeface="Times New Roman"/>
              <a:ea typeface="Times New Roman"/>
              <a:cs typeface="Times New Roman"/>
              <a:sym typeface="Times New Roman"/>
            </a:endParaRPr>
          </a:p>
        </p:txBody>
      </p:sp>
      <p:sp>
        <p:nvSpPr>
          <p:cNvPr id="109" name="Google Shape;109;p5"/>
          <p:cNvSpPr txBox="1"/>
          <p:nvPr/>
        </p:nvSpPr>
        <p:spPr>
          <a:xfrm>
            <a:off x="555578" y="1079936"/>
            <a:ext cx="10092000" cy="4585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Start with a short eco-design refresher. Ceramic as a material is, in many ways, an inherently eco-conscious choice: it is made from earth, shaped by hand, fired for durability, and can last for generations if cared for. Its production doesn't require complex or polluting processes (especially in small-scale workshops), and broken ceramic can be returned to the ground or used in mosaic and construction. </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This is a good moment to remind your group that eco-design goes beyond just materials. It’s also about the purpose and awareness behind what we create — reducing waste, using what we already have, crafting with care, and thinking about the entire life cycle of an object.</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You can briefly recap the core ideas:</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Use of ecological and local materials</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Reduction of waste during the creative process</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Design for durability, usefulness, and emotional value</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Inspiration drawn from nature and traditional knowledge</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Encourage them to reflect on how their object embodies these principles, and to think of glazing as a final layer that enhances — not hides — the handmade character and ecological intention of the piece.</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g3231fbaea0f_0_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5" name="Google Shape;115;g3231fbaea0f_0_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g3231fbaea0f_0_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g3231fbaea0f_0_4"/>
          <p:cNvSpPr txBox="1"/>
          <p:nvPr/>
        </p:nvSpPr>
        <p:spPr>
          <a:xfrm>
            <a:off x="0" y="89600"/>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CERAMIC GLAZING TECHNIQUES AND PROCESS</a:t>
            </a:r>
            <a:endParaRPr sz="3600" b="1" i="0" u="none" strike="noStrike" cap="none">
              <a:solidFill>
                <a:srgbClr val="FFFFFF"/>
              </a:solidFill>
              <a:latin typeface="Candara"/>
              <a:ea typeface="Candara"/>
              <a:cs typeface="Candara"/>
              <a:sym typeface="Candara"/>
            </a:endParaRPr>
          </a:p>
        </p:txBody>
      </p:sp>
      <p:sp>
        <p:nvSpPr>
          <p:cNvPr id="118" name="Google Shape;118;g3231fbaea0f_0_4"/>
          <p:cNvSpPr txBox="1"/>
          <p:nvPr/>
        </p:nvSpPr>
        <p:spPr>
          <a:xfrm>
            <a:off x="555578" y="1079936"/>
            <a:ext cx="10092000" cy="4076460"/>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1200"/>
              </a:spcBef>
              <a:spcAft>
                <a:spcPts val="0"/>
              </a:spcAft>
              <a:buClr>
                <a:schemeClr val="dk1"/>
              </a:buClr>
              <a:buSzPts val="1100"/>
              <a:buFont typeface="Arial"/>
              <a:buNone/>
            </a:pPr>
            <a:r>
              <a:rPr lang="en-GB" sz="1600" b="0" i="0" u="none" strike="noStrike" cap="none">
                <a:solidFill>
                  <a:srgbClr val="000000"/>
                </a:solidFill>
                <a:latin typeface="Candara"/>
                <a:ea typeface="Candara"/>
                <a:cs typeface="Candara"/>
                <a:sym typeface="Candara"/>
              </a:rPr>
              <a:t>With the ceramic forms completed, the session now moves to glazing — the final step that brings colour, texture, and meaning to each piece.</a:t>
            </a:r>
            <a:endParaRPr sz="1600" b="0" i="0" u="none" strike="noStrike" cap="none">
              <a:solidFill>
                <a:schemeClr val="dk1"/>
              </a:solidFill>
              <a:latin typeface="Candara"/>
              <a:ea typeface="Candara"/>
              <a:cs typeface="Candara"/>
              <a:sym typeface="Candara"/>
            </a:endParaRPr>
          </a:p>
          <a:p>
            <a:pPr marL="0" marR="0" lvl="0" indent="0" algn="l" rtl="0">
              <a:lnSpc>
                <a:spcPct val="114000"/>
              </a:lnSpc>
              <a:spcBef>
                <a:spcPts val="1200"/>
              </a:spcBef>
              <a:spcAft>
                <a:spcPts val="0"/>
              </a:spcAft>
              <a:buClr>
                <a:schemeClr val="dk1"/>
              </a:buClr>
              <a:buSzPts val="1100"/>
              <a:buFont typeface="Arial"/>
              <a:buNone/>
            </a:pPr>
            <a:r>
              <a:rPr lang="en-GB" sz="1600" b="0" i="0" u="none" strike="noStrike" cap="none">
                <a:solidFill>
                  <a:schemeClr val="dk1"/>
                </a:solidFill>
                <a:latin typeface="Candara"/>
                <a:ea typeface="Candara"/>
                <a:cs typeface="Candara"/>
                <a:sym typeface="Candara"/>
              </a:rPr>
              <a:t>Glazing is an art form that combines chemistry, creativity, and craftsmanship to transform a simple ceramic piece into a vivid work of art. </a:t>
            </a:r>
            <a:endParaRPr sz="1600" b="0" i="0" u="none" strike="noStrike" cap="none">
              <a:solidFill>
                <a:schemeClr val="dk1"/>
              </a:solidFill>
              <a:latin typeface="Candara"/>
              <a:ea typeface="Candara"/>
              <a:cs typeface="Candara"/>
              <a:sym typeface="Candara"/>
            </a:endParaRPr>
          </a:p>
          <a:p>
            <a:pPr marL="0" marR="0" lvl="0" indent="0" algn="l" rtl="0">
              <a:lnSpc>
                <a:spcPct val="114000"/>
              </a:lnSpc>
              <a:spcBef>
                <a:spcPts val="1200"/>
              </a:spcBef>
              <a:spcAft>
                <a:spcPts val="0"/>
              </a:spcAft>
              <a:buClr>
                <a:schemeClr val="dk1"/>
              </a:buClr>
              <a:buSzPts val="1100"/>
              <a:buFont typeface="Arial"/>
              <a:buNone/>
            </a:pPr>
            <a:r>
              <a:rPr lang="en-GB" sz="1600" b="1" i="0" u="none" strike="noStrike" cap="none">
                <a:solidFill>
                  <a:schemeClr val="dk1"/>
                </a:solidFill>
                <a:latin typeface="Candara"/>
                <a:ea typeface="Candara"/>
                <a:cs typeface="Candara"/>
                <a:sym typeface="Candara"/>
              </a:rPr>
              <a:t>What is Glazing?</a:t>
            </a:r>
            <a:r>
              <a:rPr lang="en-GB" sz="1600" b="0" i="0" u="none" strike="noStrike" cap="none">
                <a:solidFill>
                  <a:schemeClr val="dk1"/>
                </a:solidFill>
                <a:latin typeface="Candara"/>
                <a:ea typeface="Candara"/>
                <a:cs typeface="Candara"/>
                <a:sym typeface="Candara"/>
              </a:rPr>
              <a:t> </a:t>
            </a:r>
            <a:r>
              <a:rPr lang="en-GB" sz="1600" b="0" i="0" u="none" strike="noStrike" cap="none">
                <a:solidFill>
                  <a:srgbClr val="000000"/>
                </a:solidFill>
                <a:latin typeface="Candara"/>
                <a:ea typeface="Candara"/>
                <a:cs typeface="Candara"/>
                <a:sym typeface="Candara"/>
              </a:rPr>
              <a:t>Glazing involves applying a mixture of minerals and colourants—known as a glaze—to the surface of bisque-fired ceramic pieces. When fired again, the glaze melts and forms a smooth, often glassy layer. This not only protects the object and makes it waterproof and food-safe, but also enhances its beauty, colour depth, and design details.</a:t>
            </a:r>
            <a:endParaRPr sz="1600" b="0" i="0" u="none" strike="noStrike" cap="none">
              <a:solidFill>
                <a:schemeClr val="dk1"/>
              </a:solidFill>
              <a:latin typeface="Candara"/>
              <a:ea typeface="Candara"/>
              <a:cs typeface="Candara"/>
              <a:sym typeface="Candara"/>
            </a:endParaRPr>
          </a:p>
          <a:p>
            <a:pPr marL="0" marR="0" lvl="0" indent="0" algn="l" rtl="0">
              <a:lnSpc>
                <a:spcPct val="114000"/>
              </a:lnSpc>
              <a:spcBef>
                <a:spcPts val="1200"/>
              </a:spcBef>
              <a:spcAft>
                <a:spcPts val="0"/>
              </a:spcAft>
              <a:buClr>
                <a:schemeClr val="dk1"/>
              </a:buClr>
              <a:buSzPts val="1100"/>
              <a:buFont typeface="Arial"/>
              <a:buNone/>
            </a:pPr>
            <a:r>
              <a:rPr lang="en-GB" sz="1600" b="1" i="0" u="none" strike="noStrike" cap="none">
                <a:solidFill>
                  <a:schemeClr val="dk1"/>
                </a:solidFill>
                <a:latin typeface="Candara"/>
                <a:ea typeface="Candara"/>
                <a:cs typeface="Candara"/>
                <a:sym typeface="Candara"/>
              </a:rPr>
              <a:t>Why Glaze Ceramics?</a:t>
            </a:r>
            <a:endParaRPr sz="1600" b="1" i="0" u="none" strike="noStrike" cap="none">
              <a:solidFill>
                <a:schemeClr val="dk1"/>
              </a:solidFill>
              <a:latin typeface="Candara"/>
              <a:ea typeface="Candara"/>
              <a:cs typeface="Candara"/>
              <a:sym typeface="Candara"/>
            </a:endParaRPr>
          </a:p>
          <a:p>
            <a:pPr marL="0" marR="0" lvl="0" indent="0" algn="l" rtl="0">
              <a:lnSpc>
                <a:spcPct val="114000"/>
              </a:lnSpc>
              <a:spcBef>
                <a:spcPts val="0"/>
              </a:spcBef>
              <a:spcAft>
                <a:spcPts val="0"/>
              </a:spcAft>
              <a:buNone/>
            </a:pPr>
            <a:r>
              <a:rPr lang="en-GB" sz="1600" b="1" i="0" u="none" strike="noStrike" cap="none">
                <a:solidFill>
                  <a:srgbClr val="000000"/>
                </a:solidFill>
                <a:latin typeface="Candara"/>
                <a:ea typeface="Candara"/>
                <a:cs typeface="Candara"/>
                <a:sym typeface="Candara"/>
              </a:rPr>
              <a:t>Aesthetic Value</a:t>
            </a:r>
            <a:r>
              <a:rPr lang="en-GB" sz="1600" b="0" i="0" u="none" strike="noStrike" cap="none">
                <a:solidFill>
                  <a:srgbClr val="000000"/>
                </a:solidFill>
                <a:latin typeface="Candara"/>
                <a:ea typeface="Candara"/>
                <a:cs typeface="Candara"/>
                <a:sym typeface="Candara"/>
              </a:rPr>
              <a:t> – Glazing enhances colour, texture, and shine, making each object visually unique.</a:t>
            </a:r>
            <a:endParaRPr/>
          </a:p>
          <a:p>
            <a:pPr marL="0" marR="0" lvl="0" indent="0" algn="l" rtl="0">
              <a:lnSpc>
                <a:spcPct val="114000"/>
              </a:lnSpc>
              <a:spcBef>
                <a:spcPts val="0"/>
              </a:spcBef>
              <a:spcAft>
                <a:spcPts val="0"/>
              </a:spcAft>
              <a:buNone/>
            </a:pPr>
            <a:r>
              <a:rPr lang="en-GB" sz="1600" b="1" i="0" u="none" strike="noStrike" cap="none">
                <a:solidFill>
                  <a:srgbClr val="000000"/>
                </a:solidFill>
                <a:latin typeface="Candara"/>
                <a:ea typeface="Candara"/>
                <a:cs typeface="Candara"/>
                <a:sym typeface="Candara"/>
              </a:rPr>
              <a:t>Functionality</a:t>
            </a:r>
            <a:r>
              <a:rPr lang="en-GB" sz="1600" b="0" i="0" u="none" strike="noStrike" cap="none">
                <a:solidFill>
                  <a:srgbClr val="000000"/>
                </a:solidFill>
                <a:latin typeface="Candara"/>
                <a:ea typeface="Candara"/>
                <a:cs typeface="Candara"/>
                <a:sym typeface="Candara"/>
              </a:rPr>
              <a:t> – Glazed ceramics are more resistant to moisture, stains, and damage.</a:t>
            </a:r>
            <a:endParaRPr/>
          </a:p>
          <a:p>
            <a:pPr marL="0" marR="0" lvl="0" indent="0" algn="l" rtl="0">
              <a:lnSpc>
                <a:spcPct val="114000"/>
              </a:lnSpc>
              <a:spcBef>
                <a:spcPts val="0"/>
              </a:spcBef>
              <a:spcAft>
                <a:spcPts val="0"/>
              </a:spcAft>
              <a:buNone/>
            </a:pPr>
            <a:r>
              <a:rPr lang="en-GB" sz="1600" b="1" i="0" u="none" strike="noStrike" cap="none">
                <a:solidFill>
                  <a:srgbClr val="000000"/>
                </a:solidFill>
                <a:latin typeface="Candara"/>
                <a:ea typeface="Candara"/>
                <a:cs typeface="Candara"/>
                <a:sym typeface="Candara"/>
              </a:rPr>
              <a:t>Creative Expression</a:t>
            </a:r>
            <a:r>
              <a:rPr lang="en-GB" sz="1600" b="0" i="0" u="none" strike="noStrike" cap="none">
                <a:solidFill>
                  <a:srgbClr val="000000"/>
                </a:solidFill>
                <a:latin typeface="Candara"/>
                <a:ea typeface="Candara"/>
                <a:cs typeface="Candara"/>
                <a:sym typeface="Candara"/>
              </a:rPr>
              <a:t> – Glazing invites play and experimentation with layers, opacity, and surface effects.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g324db71f721_0_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4" name="Google Shape;124;g324db71f721_0_6"/>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g324db71f721_0_6"/>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g324db71f721_0_6"/>
          <p:cNvSpPr txBox="1"/>
          <p:nvPr/>
        </p:nvSpPr>
        <p:spPr>
          <a:xfrm>
            <a:off x="0" y="89600"/>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CERAMIC GLAZING TECHNIQUES AND PROCESS</a:t>
            </a:r>
            <a:endParaRPr sz="3600" b="1" i="0" u="none" strike="noStrike" cap="none">
              <a:solidFill>
                <a:srgbClr val="FFFFFF"/>
              </a:solidFill>
              <a:latin typeface="Candara"/>
              <a:ea typeface="Candara"/>
              <a:cs typeface="Candara"/>
              <a:sym typeface="Candara"/>
            </a:endParaRPr>
          </a:p>
        </p:txBody>
      </p:sp>
      <p:sp>
        <p:nvSpPr>
          <p:cNvPr id="127" name="Google Shape;127;g324db71f721_0_6"/>
          <p:cNvSpPr txBox="1"/>
          <p:nvPr/>
        </p:nvSpPr>
        <p:spPr>
          <a:xfrm>
            <a:off x="555578" y="1079936"/>
            <a:ext cx="10092000" cy="4737667"/>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600"/>
              </a:spcBef>
              <a:spcAft>
                <a:spcPts val="0"/>
              </a:spcAft>
              <a:buClr>
                <a:schemeClr val="dk1"/>
              </a:buClr>
              <a:buSzPts val="1100"/>
              <a:buFont typeface="Arial"/>
              <a:buNone/>
            </a:pPr>
            <a:r>
              <a:rPr lang="en-GB" sz="1600" b="1" i="0" u="none" strike="noStrike" cap="none">
                <a:solidFill>
                  <a:schemeClr val="dk1"/>
                </a:solidFill>
                <a:latin typeface="Candara"/>
                <a:ea typeface="Candara"/>
                <a:cs typeface="Candara"/>
                <a:sym typeface="Candara"/>
              </a:rPr>
              <a:t>Techniques You Will Use:</a:t>
            </a:r>
            <a:endParaRPr/>
          </a:p>
          <a:p>
            <a:pPr marL="0" marR="0" lvl="0" indent="0" algn="l" rtl="0">
              <a:lnSpc>
                <a:spcPct val="114000"/>
              </a:lnSpc>
              <a:spcBef>
                <a:spcPts val="600"/>
              </a:spcBef>
              <a:spcAft>
                <a:spcPts val="0"/>
              </a:spcAft>
              <a:buClr>
                <a:schemeClr val="dk1"/>
              </a:buClr>
              <a:buSzPts val="1100"/>
              <a:buFont typeface="Arial"/>
              <a:buNone/>
            </a:pPr>
            <a:endParaRPr sz="1600" b="1" i="0" u="none" strike="noStrike" cap="none">
              <a:solidFill>
                <a:schemeClr val="dk1"/>
              </a:solidFill>
              <a:latin typeface="Candara"/>
              <a:ea typeface="Candara"/>
              <a:cs typeface="Candara"/>
              <a:sym typeface="Candara"/>
            </a:endParaRPr>
          </a:p>
          <a:p>
            <a:pPr marL="0" marR="0" lvl="0" indent="0" algn="l" rtl="0">
              <a:lnSpc>
                <a:spcPct val="114000"/>
              </a:lnSpc>
              <a:spcBef>
                <a:spcPts val="0"/>
              </a:spcBef>
              <a:spcAft>
                <a:spcPts val="0"/>
              </a:spcAft>
              <a:buNone/>
            </a:pPr>
            <a:r>
              <a:rPr lang="en-GB" sz="1600" b="0" i="0" u="none" strike="noStrike" cap="none">
                <a:solidFill>
                  <a:srgbClr val="000000"/>
                </a:solidFill>
                <a:latin typeface="Candara"/>
                <a:ea typeface="Candara"/>
                <a:cs typeface="Candara"/>
                <a:sym typeface="Candara"/>
              </a:rPr>
              <a:t>While many advanced glazing methods exist—like dipping, pouring, or spraying—for this course we recommend keeping it simple and tactile. </a:t>
            </a:r>
            <a:endParaRPr/>
          </a:p>
          <a:p>
            <a:pPr marL="0" marR="0" lvl="0" indent="0" algn="l" rtl="0">
              <a:lnSpc>
                <a:spcPct val="114000"/>
              </a:lnSpc>
              <a:spcBef>
                <a:spcPts val="0"/>
              </a:spcBef>
              <a:spcAft>
                <a:spcPts val="0"/>
              </a:spcAft>
              <a:buNone/>
            </a:pPr>
            <a:endParaRPr sz="1600" b="1" i="0" u="none" strike="noStrike" cap="none">
              <a:solidFill>
                <a:srgbClr val="000000"/>
              </a:solidFill>
              <a:latin typeface="Candara"/>
              <a:ea typeface="Candara"/>
              <a:cs typeface="Candara"/>
              <a:sym typeface="Candara"/>
            </a:endParaRPr>
          </a:p>
          <a:p>
            <a:pPr marL="0" marR="0" lvl="0" indent="0" algn="l" rtl="0">
              <a:lnSpc>
                <a:spcPct val="114000"/>
              </a:lnSpc>
              <a:spcBef>
                <a:spcPts val="0"/>
              </a:spcBef>
              <a:spcAft>
                <a:spcPts val="0"/>
              </a:spcAft>
              <a:buNone/>
            </a:pPr>
            <a:r>
              <a:rPr lang="en-GB" sz="1600" b="1" i="0" u="none" strike="noStrike" cap="none">
                <a:solidFill>
                  <a:srgbClr val="000000"/>
                </a:solidFill>
                <a:latin typeface="Candara"/>
                <a:ea typeface="Candara"/>
                <a:cs typeface="Candara"/>
                <a:sym typeface="Candara"/>
              </a:rPr>
              <a:t>Brushes</a:t>
            </a:r>
            <a:r>
              <a:rPr lang="en-GB" sz="1600" b="0" i="0" u="none" strike="noStrike" cap="none">
                <a:solidFill>
                  <a:srgbClr val="000000"/>
                </a:solidFill>
                <a:latin typeface="Candara"/>
                <a:ea typeface="Candara"/>
                <a:cs typeface="Candara"/>
                <a:sym typeface="Candara"/>
              </a:rPr>
              <a:t> – Ideal for controlled application and small details. Learners can layer glazes, create patterns, or apply blocks of colour.</a:t>
            </a:r>
            <a:endParaRPr/>
          </a:p>
          <a:p>
            <a:pPr marL="0" marR="0" lvl="0" indent="0" algn="l" rtl="0">
              <a:lnSpc>
                <a:spcPct val="114000"/>
              </a:lnSpc>
              <a:spcBef>
                <a:spcPts val="0"/>
              </a:spcBef>
              <a:spcAft>
                <a:spcPts val="0"/>
              </a:spcAft>
              <a:buNone/>
            </a:pPr>
            <a:r>
              <a:rPr lang="en-GB" sz="1600" b="1" i="0" u="none" strike="noStrike" cap="none">
                <a:solidFill>
                  <a:srgbClr val="000000"/>
                </a:solidFill>
                <a:latin typeface="Candara"/>
                <a:ea typeface="Candara"/>
                <a:cs typeface="Candara"/>
                <a:sym typeface="Candara"/>
              </a:rPr>
              <a:t>Wooden Sticks or Simple Tools</a:t>
            </a:r>
            <a:r>
              <a:rPr lang="en-GB" sz="1600" b="0" i="0" u="none" strike="noStrike" cap="none">
                <a:solidFill>
                  <a:srgbClr val="000000"/>
                </a:solidFill>
                <a:latin typeface="Candara"/>
                <a:ea typeface="Candara"/>
                <a:cs typeface="Candara"/>
                <a:sym typeface="Candara"/>
              </a:rPr>
              <a:t> – These can be used to scratch through the glaze for decorative effects or to imprint subtle textures before firing.</a:t>
            </a:r>
            <a:endParaRPr/>
          </a:p>
          <a:p>
            <a:pPr marL="0" marR="0" lvl="0" indent="0" algn="l" rtl="0">
              <a:lnSpc>
                <a:spcPct val="114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14000"/>
              </a:lnSpc>
              <a:spcBef>
                <a:spcPts val="0"/>
              </a:spcBef>
              <a:spcAft>
                <a:spcPts val="0"/>
              </a:spcAft>
              <a:buNone/>
            </a:pPr>
            <a:r>
              <a:rPr lang="en-GB" sz="1600" b="0" i="0" u="none" strike="noStrike" cap="none">
                <a:solidFill>
                  <a:srgbClr val="000000"/>
                </a:solidFill>
                <a:latin typeface="Candara"/>
                <a:ea typeface="Candara"/>
                <a:cs typeface="Candara"/>
                <a:sym typeface="Candara"/>
              </a:rPr>
              <a:t>Using brushes and sticks helps maintain the hand-crafted character of the piece. Offer learners some examples or references beforehand, and invite them to think about what colours or patterns best reflect the story or feeling they wish to express.</a:t>
            </a:r>
            <a:endParaRPr/>
          </a:p>
          <a:p>
            <a:pPr marL="0" marR="0" lvl="0" indent="0" algn="l" rtl="0">
              <a:lnSpc>
                <a:spcPct val="114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14000"/>
              </a:lnSpc>
              <a:spcBef>
                <a:spcPts val="0"/>
              </a:spcBef>
              <a:spcAft>
                <a:spcPts val="0"/>
              </a:spcAft>
              <a:buNone/>
            </a:pPr>
            <a:r>
              <a:rPr lang="en-GB" sz="1600" b="0" i="0" u="none" strike="noStrike" cap="none">
                <a:solidFill>
                  <a:srgbClr val="000000"/>
                </a:solidFill>
                <a:latin typeface="Candara"/>
                <a:ea typeface="Candara"/>
                <a:cs typeface="Candara"/>
                <a:sym typeface="Candara"/>
              </a:rPr>
              <a:t>Remind learners that glazing is a delicate and sometimes unpredictable process. Encourage a spirit of experimentation and acceptance of imperfection—every piece will be uniquely theirs.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g324db71f721_0_3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0" name="Google Shape;190;g324db71f721_0_3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324db71f721_0_3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g324db71f721_0_34"/>
          <p:cNvSpPr txBox="1"/>
          <p:nvPr/>
        </p:nvSpPr>
        <p:spPr>
          <a:xfrm>
            <a:off x="484050" y="89600"/>
            <a:ext cx="9162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1400"/>
              </a:spcBef>
              <a:spcAft>
                <a:spcPts val="1400"/>
              </a:spcAft>
              <a:buClr>
                <a:srgbClr val="000000"/>
              </a:buClr>
              <a:buSzPts val="2800"/>
              <a:buFont typeface="Arial"/>
              <a:buNone/>
            </a:pPr>
            <a:r>
              <a:rPr lang="en-GB" sz="2800" b="1" i="0" u="none" strike="noStrike" cap="none">
                <a:solidFill>
                  <a:schemeClr val="lt1"/>
                </a:solidFill>
                <a:latin typeface="Candara"/>
                <a:ea typeface="Candara"/>
                <a:cs typeface="Candara"/>
                <a:sym typeface="Candara"/>
              </a:rPr>
              <a:t>Feedback Circle and the Course Wrap-UP</a:t>
            </a:r>
            <a:endParaRPr sz="5200" b="1" i="0" u="none" strike="noStrike" cap="none">
              <a:solidFill>
                <a:schemeClr val="lt1"/>
              </a:solidFill>
              <a:latin typeface="Candara"/>
              <a:ea typeface="Candara"/>
              <a:cs typeface="Candara"/>
              <a:sym typeface="Candara"/>
            </a:endParaRPr>
          </a:p>
        </p:txBody>
      </p:sp>
      <p:sp>
        <p:nvSpPr>
          <p:cNvPr id="193" name="Google Shape;193;g324db71f721_0_34"/>
          <p:cNvSpPr txBox="1"/>
          <p:nvPr/>
        </p:nvSpPr>
        <p:spPr>
          <a:xfrm>
            <a:off x="606636" y="1140534"/>
            <a:ext cx="10206600" cy="32931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To close the learning unit, create a warm and supportive space where participants can reflect on what they’ve done, how they felt during the process, and what this experience has meant to them personally.</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You can do this in a group circle, or individually with drawing, writing, or storytelling — depending on your group’s needs and comfort level. Instead of formal feedback, focus on personal expression and emotional reflection. </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You might use a few simple guiding questions like:</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What was your favourite moment in these sessions?</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What did you feel when you touched the clay for the first time?</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Which object did you enjoy making the most, and why?</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Do you feel more confident in your creativity now?</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How would you describe your ceramic object to a friend or family member?</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What did you learn about yourself through working with your hands?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964</Words>
  <Application>Microsoft Office PowerPoint</Application>
  <PresentationFormat>Προσαρμογή</PresentationFormat>
  <Paragraphs>62</Paragraphs>
  <Slides>8</Slides>
  <Notes>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vt:i4>
      </vt:variant>
    </vt:vector>
  </HeadingPairs>
  <TitlesOfParts>
    <vt:vector size="13"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2026-05-06T13:58:05Z</dcterms:modified>
</cp:coreProperties>
</file>