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72" r:id="rId2"/>
    <p:sldId id="257" r:id="rId3"/>
    <p:sldId id="265" r:id="rId4"/>
    <p:sldId id="266" r:id="rId5"/>
    <p:sldId id="267" r:id="rId6"/>
    <p:sldId id="273"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Wl/RhnGi2vH/9L1HhzG3K2Yky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809625" algn="ctr">
              <a:tabLst>
                <a:tab pos="11112500" algn="l"/>
              </a:tabLst>
            </a:pPr>
            <a:r>
              <a:rPr lang="en-US" sz="2800" b="1" i="0" u="none" strike="noStrike" cap="none" dirty="0">
                <a:solidFill>
                  <a:srgbClr val="FFFFFF"/>
                </a:solidFill>
                <a:latin typeface="Candara"/>
                <a:ea typeface="Candara"/>
                <a:cs typeface="Candara"/>
                <a:sym typeface="Candara"/>
              </a:rPr>
              <a:t>LEARNING </a:t>
            </a:r>
            <a:r>
              <a:rPr lang="en-US" sz="2800" b="1" i="0" u="none" strike="noStrike" cap="none">
                <a:solidFill>
                  <a:srgbClr val="FFFFFF"/>
                </a:solidFill>
                <a:latin typeface="Candara"/>
                <a:ea typeface="Candara"/>
                <a:cs typeface="Candara"/>
                <a:sym typeface="Candara"/>
              </a:rPr>
              <a:t>UNIT 3: </a:t>
            </a:r>
            <a:r>
              <a:rPr lang="en-GB" sz="2800" b="1" i="0" u="none" strike="noStrike" cap="none" dirty="0">
                <a:solidFill>
                  <a:schemeClr val="lt1"/>
                </a:solidFill>
                <a:latin typeface="Candara"/>
                <a:ea typeface="Candara"/>
                <a:cs typeface="Candara"/>
                <a:sym typeface="Candara"/>
              </a:rPr>
              <a:t>Entrepreneurship</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239487" y="6136955"/>
            <a:ext cx="509952" cy="509952"/>
          </a:xfrm>
          <a:prstGeom prst="rect">
            <a:avLst/>
          </a:prstGeom>
          <a:noFill/>
          <a:ln>
            <a:noFill/>
          </a:ln>
        </p:spPr>
      </p:pic>
      <p:sp>
        <p:nvSpPr>
          <p:cNvPr id="94" name="Google Shape;94;p2"/>
          <p:cNvSpPr/>
          <p:nvPr/>
        </p:nvSpPr>
        <p:spPr>
          <a:xfrm>
            <a:off x="749439" y="570775"/>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92865" y="721045"/>
            <a:ext cx="121920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2800" b="1" i="0" u="none" strike="noStrike" cap="none" dirty="0">
                <a:solidFill>
                  <a:schemeClr val="lt1"/>
                </a:solidFill>
                <a:latin typeface="Candara"/>
                <a:ea typeface="Candara"/>
                <a:cs typeface="Candara"/>
                <a:sym typeface="Candara"/>
              </a:rPr>
              <a:t>LESSON 1: </a:t>
            </a:r>
            <a:endParaRPr sz="2800" b="1" i="0" u="none" strike="noStrike" cap="none" dirty="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2800" b="1" i="0" u="none" strike="noStrike" cap="none" dirty="0">
                <a:solidFill>
                  <a:schemeClr val="lt1"/>
                </a:solidFill>
                <a:latin typeface="Candara"/>
                <a:ea typeface="Candara"/>
                <a:cs typeface="Candara"/>
                <a:sym typeface="Candara"/>
              </a:rPr>
              <a:t>Understanding heritage and its entrepreneurial potential</a:t>
            </a:r>
            <a:endParaRPr sz="2800" b="1" i="0" u="none" strike="noStrike" cap="none" dirty="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p:txBody>
      </p:sp>
      <p:pic>
        <p:nvPicPr>
          <p:cNvPr id="96" name="Google Shape;96;p2"/>
          <p:cNvPicPr preferRelativeResize="0"/>
          <p:nvPr/>
        </p:nvPicPr>
        <p:blipFill>
          <a:blip r:embed="rId4">
            <a:alphaModFix/>
          </a:blip>
          <a:stretch>
            <a:fillRect/>
          </a:stretch>
        </p:blipFill>
        <p:spPr>
          <a:xfrm>
            <a:off x="4210835" y="3617693"/>
            <a:ext cx="3789297" cy="21308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Interactive Activity: Mapping Local Heritage (1/2) </a:t>
            </a:r>
            <a:r>
              <a:rPr lang="en-GB"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193" name="Google Shape;193;p9"/>
          <p:cNvSpPr txBox="1"/>
          <p:nvPr/>
        </p:nvSpPr>
        <p:spPr>
          <a:xfrm>
            <a:off x="484053" y="973651"/>
            <a:ext cx="10911016" cy="52783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Objective: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The aim of this activity is to enhance students' understanding and appreciation of local cultural and natural heritage. By identifying and discussing heritage sites, students will explore the role these sites play in community identity and economic opportunities for entrepreneurship.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Materials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Printed maps of the local area (one for each group)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Markers, pens, and stickers for marking sites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Reference materials (brochures, books, or online resources about local heritage)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Presentation materials (paper, markers, or digital tools if available)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Procedure: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Briefly explain the objective of the activity and the importance of heritage in community and economic development.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Divide students into small groups (4-5 students per group).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Provide each group with a printed map of the local area and the marking materials.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Ask each group to identify and mark sites of cultural and natural heritage on the map. Encourage them to use reference materials to ensure accuracy.</a:t>
            </a:r>
            <a:endParaRPr sz="1400" b="0" i="0" u="none" strike="noStrike" cap="none">
              <a:solidFill>
                <a:srgbClr val="000000"/>
              </a:solidFill>
              <a:latin typeface="Arial"/>
              <a:ea typeface="Arial"/>
              <a:cs typeface="Arial"/>
              <a:sym typeface="Arial"/>
            </a:endParaRPr>
          </a:p>
        </p:txBody>
      </p:sp>
      <p:pic>
        <p:nvPicPr>
          <p:cNvPr id="194" name="Google Shape;194;p9"/>
          <p:cNvPicPr preferRelativeResize="0"/>
          <p:nvPr/>
        </p:nvPicPr>
        <p:blipFill>
          <a:blip r:embed="rId4">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195" name="Google Shape;195;p9"/>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Source: Freepik, by macrovector</a:t>
            </a:r>
            <a:endParaRPr/>
          </a:p>
          <a:p>
            <a:pPr marL="0" lvl="0" indent="0" algn="l" rtl="0">
              <a:spcBef>
                <a:spcPts val="0"/>
              </a:spcBef>
              <a:spcAft>
                <a:spcPts val="0"/>
              </a:spcAft>
              <a:buNone/>
            </a:pPr>
            <a:r>
              <a:rPr lang="en-GB" sz="700" u="sng">
                <a:solidFill>
                  <a:srgbClr val="0563C1"/>
                </a:solidFill>
                <a:hlinkClick r:id="rId5">
                  <a:extLst>
                    <a:ext uri="{A12FA001-AC4F-418D-AE19-62706E023703}">
                      <ahyp:hlinkClr xmlns:ahyp="http://schemas.microsoft.com/office/drawing/2018/hyperlinkcolor" xmlns=""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a:p>
          <a:p>
            <a:pPr marL="0" lvl="0" indent="0" algn="l" rtl="0">
              <a:spcBef>
                <a:spcPts val="0"/>
              </a:spcBef>
              <a:spcAft>
                <a:spcPts val="0"/>
              </a:spcAft>
              <a:buNone/>
            </a:pP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1" name="Google Shape;201;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1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Interactive Activity: Mapping Local Heritage (2/2)</a:t>
            </a:r>
            <a:r>
              <a:rPr lang="en-GB"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04" name="Google Shape;204;p10"/>
          <p:cNvSpPr txBox="1"/>
          <p:nvPr/>
        </p:nvSpPr>
        <p:spPr>
          <a:xfrm>
            <a:off x="501628" y="1305350"/>
            <a:ext cx="85947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Mark cultural heritage sites (e.g., historical buildings, museums, traditional markets) with one color/sticker and natural heritage sites (e.g., parks, nature reserves, lakes) with another.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Each group prepares a brief presentation about the sites they identified, explaining why these sites are significant to the local community and how they could be leveraged for entrepreneurial ventures.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Groups take turns presenting their maps and discussing the significance of each site. Allow 3-4 minutes per group.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After each presentation, facilitate a short Q&amp;A session to encourage discussion and deeper understanding.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pic>
        <p:nvPicPr>
          <p:cNvPr id="205" name="Google Shape;205;p10"/>
          <p:cNvPicPr preferRelativeResize="0"/>
          <p:nvPr/>
        </p:nvPicPr>
        <p:blipFill>
          <a:blip r:embed="rId4">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206" name="Google Shape;206;p10"/>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Source: Freepik, by macrovector</a:t>
            </a:r>
            <a:endParaRPr/>
          </a:p>
          <a:p>
            <a:pPr marL="0" lvl="0" indent="0" algn="l" rtl="0">
              <a:spcBef>
                <a:spcPts val="0"/>
              </a:spcBef>
              <a:spcAft>
                <a:spcPts val="0"/>
              </a:spcAft>
              <a:buNone/>
            </a:pPr>
            <a:r>
              <a:rPr lang="en-GB" sz="700" u="sng">
                <a:solidFill>
                  <a:srgbClr val="0563C1"/>
                </a:solidFill>
                <a:hlinkClick r:id="rId5">
                  <a:extLst>
                    <a:ext uri="{A12FA001-AC4F-418D-AE19-62706E023703}">
                      <ahyp:hlinkClr xmlns:ahyp="http://schemas.microsoft.com/office/drawing/2018/hyperlinkcolor" xmlns=""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a:p>
          <a:p>
            <a:pPr marL="0" lvl="0" indent="0" algn="l" rtl="0">
              <a:spcBef>
                <a:spcPts val="0"/>
              </a:spcBef>
              <a:spcAft>
                <a:spcPts val="0"/>
              </a:spcAft>
              <a:buNone/>
            </a:pP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2" name="Google Shape;21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215" name="Google Shape;215;p11"/>
          <p:cNvSpPr txBox="1"/>
          <p:nvPr/>
        </p:nvSpPr>
        <p:spPr>
          <a:xfrm>
            <a:off x="484053" y="973651"/>
            <a:ext cx="10911016" cy="5032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Questions for Group Discussion: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Why are the identified cultural heritage sites important to our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How do these sites contribute to our community’s identity and history?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What kinds of businesses could be developed around these heritage sites?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How could these entrepreneurial ventures benefit the local economy and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How can the local community be involved in the preservation and promotion of these heritage sites?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What role can students play in advocating for and protecting our local heritage?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rgbClr val="000000"/>
                </a:solidFill>
                <a:latin typeface="Candara"/>
                <a:ea typeface="Candara"/>
                <a:cs typeface="Candara"/>
                <a:sym typeface="Candara"/>
              </a:rPr>
              <a:t>Conclusion: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Summarize key points from the presentations and discussions.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Highlight the importance of heritage in fostering a sense of identity and 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 Encourage students to think creatively about how heritage can be a foundation for entrepreneurial ventures that benefit both the economy and society.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This activity not only helps students recognise and appreciate local heritage but also inspires them to think about innovative ways to engage with and preserve these important sites through entrepreneurship.</a:t>
            </a:r>
            <a:endParaRPr sz="1400" b="0" i="0" u="none" strike="noStrike" cap="none">
              <a:solidFill>
                <a:srgbClr val="000000"/>
              </a:solidFill>
              <a:latin typeface="Arial"/>
              <a:ea typeface="Arial"/>
              <a:cs typeface="Arial"/>
              <a:sym typeface="Arial"/>
            </a:endParaRPr>
          </a:p>
        </p:txBody>
      </p:sp>
      <p:pic>
        <p:nvPicPr>
          <p:cNvPr id="216" name="Google Shape;216;p11"/>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17" name="Google Shape;217;p11"/>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Source,Freepik, free image by pch.vector</a:t>
            </a:r>
            <a:endParaRPr sz="1200"/>
          </a:p>
          <a:p>
            <a:pPr marL="0" lvl="0" indent="0" algn="l" rtl="0">
              <a:spcBef>
                <a:spcPts val="0"/>
              </a:spcBef>
              <a:spcAft>
                <a:spcPts val="0"/>
              </a:spcAft>
              <a:buNone/>
            </a:pPr>
            <a:r>
              <a:rPr lang="en-GB" sz="700" u="sng">
                <a:solidFill>
                  <a:srgbClr val="0563C1"/>
                </a:solidFill>
                <a:hlinkClick r:id="rId5">
                  <a:extLst>
                    <a:ext uri="{A12FA001-AC4F-418D-AE19-62706E023703}">
                      <ahyp:hlinkClr xmlns:ahyp="http://schemas.microsoft.com/office/drawing/2018/hyperlinkcolor" xmlns="" val="tx"/>
                    </a:ext>
                  </a:extLst>
                </a:hlinkClick>
              </a:rPr>
              <a:t>https://www.freepik.com/free-vector/people-talking-arguing_9176206.htm#fromView=search&amp;page=1&amp;position=32&amp;uuid=9ec0301a-dddf-4d25-a241-a5349c9e3205</a:t>
            </a:r>
            <a:r>
              <a:rPr lang="en-GB" sz="700"/>
              <a:t>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626</Words>
  <Application>Microsoft Office PowerPoint</Application>
  <PresentationFormat>Προσαρμογή</PresentationFormat>
  <Paragraphs>53</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3</cp:revision>
  <dcterms:created xsi:type="dcterms:W3CDTF">2024-06-10T15:48:53Z</dcterms:created>
  <dcterms:modified xsi:type="dcterms:W3CDTF">2026-05-06T14:03:18Z</dcterms:modified>
</cp:coreProperties>
</file>