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72" r:id="rId2"/>
    <p:sldId id="257" r:id="rId3"/>
    <p:sldId id="258" r:id="rId4"/>
    <p:sldId id="259" r:id="rId5"/>
    <p:sldId id="260" r:id="rId6"/>
    <p:sldId id="261" r:id="rId7"/>
    <p:sldId id="262" r:id="rId8"/>
    <p:sldId id="263" r:id="rId9"/>
    <p:sldId id="264" r:id="rId10"/>
    <p:sldId id="273"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Wl/RhnGi2vH/9L1HhzG3K2Yky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49f71c4c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249f71c4c1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1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809625" algn="ctr">
              <a:tabLst>
                <a:tab pos="11112500" algn="l"/>
              </a:tabLst>
            </a:pPr>
            <a:r>
              <a:rPr lang="en-US" sz="2800" b="1" i="0" u="none" strike="noStrike" cap="none" dirty="0">
                <a:solidFill>
                  <a:srgbClr val="FFFFFF"/>
                </a:solidFill>
                <a:latin typeface="Candara"/>
                <a:ea typeface="Candara"/>
                <a:cs typeface="Candara"/>
                <a:sym typeface="Candara"/>
              </a:rPr>
              <a:t>LEARNING </a:t>
            </a:r>
            <a:r>
              <a:rPr lang="en-US" sz="2800" b="1" i="0" u="none" strike="noStrike" cap="none">
                <a:solidFill>
                  <a:srgbClr val="FFFFFF"/>
                </a:solidFill>
                <a:latin typeface="Candara"/>
                <a:ea typeface="Candara"/>
                <a:cs typeface="Candara"/>
                <a:sym typeface="Candara"/>
              </a:rPr>
              <a:t>UNIT 3: </a:t>
            </a:r>
            <a:r>
              <a:rPr lang="en-GB" sz="2800" b="1" i="0" u="none" strike="noStrike" cap="none" dirty="0">
                <a:solidFill>
                  <a:schemeClr val="lt1"/>
                </a:solidFill>
                <a:latin typeface="Candara"/>
                <a:ea typeface="Candara"/>
                <a:cs typeface="Candara"/>
                <a:sym typeface="Candara"/>
              </a:rPr>
              <a:t>Entrepreneurship</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239487" y="6136955"/>
            <a:ext cx="509952" cy="509952"/>
          </a:xfrm>
          <a:prstGeom prst="rect">
            <a:avLst/>
          </a:prstGeom>
          <a:noFill/>
          <a:ln>
            <a:noFill/>
          </a:ln>
        </p:spPr>
      </p:pic>
      <p:sp>
        <p:nvSpPr>
          <p:cNvPr id="94" name="Google Shape;94;p2"/>
          <p:cNvSpPr/>
          <p:nvPr/>
        </p:nvSpPr>
        <p:spPr>
          <a:xfrm>
            <a:off x="749439" y="570775"/>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92865" y="721045"/>
            <a:ext cx="121920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dirty="0">
                <a:solidFill>
                  <a:schemeClr val="lt1"/>
                </a:solidFill>
                <a:latin typeface="Candara"/>
                <a:ea typeface="Candara"/>
                <a:cs typeface="Candara"/>
                <a:sym typeface="Candara"/>
              </a:rPr>
              <a:t>LESSON 1: </a:t>
            </a:r>
            <a:endParaRPr sz="2800" b="1" i="0" u="none" strike="noStrike" cap="none" dirty="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dirty="0">
                <a:solidFill>
                  <a:schemeClr val="lt1"/>
                </a:solidFill>
                <a:latin typeface="Candara"/>
                <a:ea typeface="Candara"/>
                <a:cs typeface="Candara"/>
                <a:sym typeface="Candara"/>
              </a:rPr>
              <a:t>Understanding heritage and its entrepreneurial potential</a:t>
            </a:r>
            <a:endParaRPr sz="2800" b="1" i="0" u="none" strike="noStrike" cap="none" dirty="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p:txBody>
      </p:sp>
      <p:pic>
        <p:nvPicPr>
          <p:cNvPr id="96" name="Google Shape;96;p2"/>
          <p:cNvPicPr preferRelativeResize="0"/>
          <p:nvPr/>
        </p:nvPicPr>
        <p:blipFill>
          <a:blip r:embed="rId4">
            <a:alphaModFix/>
          </a:blip>
          <a:stretch>
            <a:fillRect/>
          </a:stretch>
        </p:blipFill>
        <p:spPr>
          <a:xfrm>
            <a:off x="4210835" y="3617693"/>
            <a:ext cx="3789297" cy="2130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INTRODUCTION TO HERITAGE (1/2) </a:t>
            </a:r>
            <a:endParaRPr sz="3600" b="0" i="0" u="none" strike="noStrike" cap="none">
              <a:solidFill>
                <a:schemeClr val="dk1"/>
              </a:solidFill>
              <a:latin typeface="Times New Roman"/>
              <a:ea typeface="Times New Roman"/>
              <a:cs typeface="Times New Roman"/>
              <a:sym typeface="Times New Roman"/>
            </a:endParaRPr>
          </a:p>
        </p:txBody>
      </p:sp>
      <p:sp>
        <p:nvSpPr>
          <p:cNvPr id="105" name="Google Shape;105;p3"/>
          <p:cNvSpPr txBox="1"/>
          <p:nvPr/>
        </p:nvSpPr>
        <p:spPr>
          <a:xfrm>
            <a:off x="484053" y="1608653"/>
            <a:ext cx="102066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Candara"/>
                <a:ea typeface="Candara"/>
                <a:cs typeface="Candara"/>
                <a:sym typeface="Candara"/>
              </a:rPr>
              <a:t>Cultural Heritage</a:t>
            </a:r>
            <a:endParaRPr sz="1800" b="0" i="0" u="none" strike="noStrike" cap="none">
              <a:solidFill>
                <a:srgbClr val="3F3F3F"/>
              </a:solidFill>
              <a:latin typeface="Candara"/>
              <a:ea typeface="Candara"/>
              <a:cs typeface="Candara"/>
              <a:sym typeface="Candara"/>
            </a:endParaRPr>
          </a:p>
          <a:p>
            <a:pPr marL="457200" marR="0" lvl="0" indent="-342900" algn="l" rtl="0">
              <a:lnSpc>
                <a:spcPct val="100000"/>
              </a:lnSpc>
              <a:spcBef>
                <a:spcPts val="600"/>
              </a:spcBef>
              <a:spcAft>
                <a:spcPts val="0"/>
              </a:spcAft>
              <a:buClr>
                <a:srgbClr val="3F3F3F"/>
              </a:buClr>
              <a:buSzPts val="1800"/>
              <a:buFont typeface="Candara"/>
              <a:buChar char="●"/>
            </a:pPr>
            <a:r>
              <a:rPr lang="en-GB" sz="1800" b="1" i="0" u="none" strike="noStrike" cap="none">
                <a:solidFill>
                  <a:srgbClr val="3F3F3F"/>
                </a:solidFill>
                <a:latin typeface="Candara"/>
                <a:ea typeface="Candara"/>
                <a:cs typeface="Candara"/>
                <a:sym typeface="Candara"/>
              </a:rPr>
              <a:t>Definition:</a:t>
            </a:r>
            <a:r>
              <a:rPr lang="en-GB" sz="1800" b="0" i="0" u="none" strike="noStrike" cap="none">
                <a:solidFill>
                  <a:srgbClr val="3F3F3F"/>
                </a:solidFill>
                <a:latin typeface="Candara"/>
                <a:ea typeface="Candara"/>
                <a:cs typeface="Candara"/>
                <a:sym typeface="Candara"/>
              </a:rPr>
              <a:t> Cultural heritage refers to the legacy of tangible artifacts and intangible attributes of a group or society inherited from past generations.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3F3F3F"/>
              </a:buClr>
              <a:buSzPts val="1800"/>
              <a:buFont typeface="Candara"/>
              <a:buChar char="●"/>
            </a:pPr>
            <a:r>
              <a:rPr lang="en-GB" sz="1800" b="1" i="0" u="none" strike="noStrike" cap="none">
                <a:solidFill>
                  <a:srgbClr val="3F3F3F"/>
                </a:solidFill>
                <a:latin typeface="Candara"/>
                <a:ea typeface="Candara"/>
                <a:cs typeface="Candara"/>
                <a:sym typeface="Candara"/>
              </a:rPr>
              <a:t>Examples:</a:t>
            </a:r>
            <a:r>
              <a:rPr lang="en-GB" sz="1800" b="0" i="0" u="none" strike="noStrike" cap="none">
                <a:solidFill>
                  <a:srgbClr val="3F3F3F"/>
                </a:solidFill>
                <a:latin typeface="Candara"/>
                <a:ea typeface="Candara"/>
                <a:cs typeface="Candara"/>
                <a:sym typeface="Candara"/>
              </a:rPr>
              <a:t> Monuments, artifacts, manuscripts, and traditions like music, dance, and festivals.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3F3F3F"/>
              </a:buClr>
              <a:buSzPts val="1800"/>
              <a:buFont typeface="Candara"/>
              <a:buChar char="●"/>
            </a:pPr>
            <a:r>
              <a:rPr lang="en-GB" sz="1800" b="1" i="0" u="none" strike="noStrike" cap="none">
                <a:solidFill>
                  <a:srgbClr val="3F3F3F"/>
                </a:solidFill>
                <a:latin typeface="Candara"/>
                <a:ea typeface="Candara"/>
                <a:cs typeface="Candara"/>
                <a:sym typeface="Candara"/>
              </a:rPr>
              <a:t>Importance:</a:t>
            </a:r>
            <a:r>
              <a:rPr lang="en-GB" sz="1800" b="0" i="0" u="none" strike="noStrike" cap="none">
                <a:solidFill>
                  <a:srgbClr val="3F3F3F"/>
                </a:solidFill>
                <a:latin typeface="Candara"/>
                <a:ea typeface="Candara"/>
                <a:cs typeface="Candara"/>
                <a:sym typeface="Candara"/>
              </a:rPr>
              <a:t> Represents a society’s history, values, and achievements, serving as a bridge between past, present, and future.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3F3F3F"/>
                </a:solidFill>
                <a:latin typeface="Candara"/>
                <a:ea typeface="Candara"/>
                <a:cs typeface="Candara"/>
                <a:sym typeface="Candara"/>
              </a:rPr>
              <a:t>Natural Heritage</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600"/>
              </a:spcBef>
              <a:spcAft>
                <a:spcPts val="0"/>
              </a:spcAft>
              <a:buClr>
                <a:srgbClr val="3F3F3F"/>
              </a:buClr>
              <a:buSzPts val="1800"/>
              <a:buFont typeface="Candara"/>
              <a:buChar char="●"/>
            </a:pPr>
            <a:r>
              <a:rPr lang="en-GB" sz="1800" b="1" i="0" u="none" strike="noStrike" cap="none">
                <a:solidFill>
                  <a:srgbClr val="3F3F3F"/>
                </a:solidFill>
                <a:latin typeface="Candara"/>
                <a:ea typeface="Candara"/>
                <a:cs typeface="Candara"/>
                <a:sym typeface="Candara"/>
              </a:rPr>
              <a:t>Definition:</a:t>
            </a:r>
            <a:r>
              <a:rPr lang="en-GB" sz="1800" b="0" i="0" u="none" strike="noStrike" cap="none">
                <a:solidFill>
                  <a:srgbClr val="3F3F3F"/>
                </a:solidFill>
                <a:latin typeface="Candara"/>
                <a:ea typeface="Candara"/>
                <a:cs typeface="Candara"/>
                <a:sym typeface="Candara"/>
              </a:rPr>
              <a:t> Natural heritage encompasses natural features, geological and physiographical formations, and areas with significant scientific, conservation, or aesthetic value.</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3F3F3F"/>
              </a:buClr>
              <a:buSzPts val="1800"/>
              <a:buFont typeface="Candara"/>
              <a:buChar char="●"/>
            </a:pPr>
            <a:r>
              <a:rPr lang="en-GB" sz="1800" b="1" i="0" u="none" strike="noStrike" cap="none">
                <a:solidFill>
                  <a:srgbClr val="3F3F3F"/>
                </a:solidFill>
                <a:latin typeface="Candara"/>
                <a:ea typeface="Candara"/>
                <a:cs typeface="Candara"/>
                <a:sym typeface="Candara"/>
              </a:rPr>
              <a:t>Examples:</a:t>
            </a:r>
            <a:r>
              <a:rPr lang="en-GB" sz="1800" b="0" i="0" u="none" strike="noStrike" cap="none">
                <a:solidFill>
                  <a:srgbClr val="3F3F3F"/>
                </a:solidFill>
                <a:latin typeface="Candara"/>
                <a:ea typeface="Candara"/>
                <a:cs typeface="Candara"/>
                <a:sym typeface="Candara"/>
              </a:rPr>
              <a:t> National parks, wildlife reserves, landscapes, and natural formations like waterfalls and mountains.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3F3F3F"/>
              </a:buClr>
              <a:buSzPts val="1800"/>
              <a:buFont typeface="Candara"/>
              <a:buChar char="●"/>
            </a:pPr>
            <a:r>
              <a:rPr lang="en-GB" sz="1800" b="1" i="0" u="none" strike="noStrike" cap="none">
                <a:solidFill>
                  <a:srgbClr val="3F3F3F"/>
                </a:solidFill>
                <a:latin typeface="Candara"/>
                <a:ea typeface="Candara"/>
                <a:cs typeface="Candara"/>
                <a:sym typeface="Candara"/>
              </a:rPr>
              <a:t>Importance:</a:t>
            </a:r>
            <a:r>
              <a:rPr lang="en-GB" sz="1800" b="0" i="0" u="none" strike="noStrike" cap="none">
                <a:solidFill>
                  <a:srgbClr val="3F3F3F"/>
                </a:solidFill>
                <a:latin typeface="Candara"/>
                <a:ea typeface="Candara"/>
                <a:cs typeface="Candara"/>
                <a:sym typeface="Candara"/>
              </a:rPr>
              <a:t> Provides insight into the earth’s history, supports biodiversity, and offers ecological and recreational benefits.</a:t>
            </a:r>
            <a:endParaRPr sz="1400" b="0" i="0" u="none" strike="noStrike" cap="none">
              <a:solidFill>
                <a:srgbClr val="000000"/>
              </a:solidFill>
              <a:latin typeface="Arial"/>
              <a:ea typeface="Arial"/>
              <a:cs typeface="Arial"/>
              <a:sym typeface="Arial"/>
            </a:endParaRPr>
          </a:p>
        </p:txBody>
      </p:sp>
      <p:sp>
        <p:nvSpPr>
          <p:cNvPr id="106" name="Google Shape;106;p3"/>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Defining Cultural and Natural Heritage</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INTRODUCTION TO HERITAGE (2/2) </a:t>
            </a:r>
            <a:endParaRPr sz="3600" b="0" i="0" u="none" strike="noStrike" cap="none">
              <a:solidFill>
                <a:schemeClr val="dk1"/>
              </a:solidFill>
              <a:latin typeface="Times New Roman"/>
              <a:ea typeface="Times New Roman"/>
              <a:cs typeface="Times New Roman"/>
              <a:sym typeface="Times New Roman"/>
            </a:endParaRPr>
          </a:p>
        </p:txBody>
      </p:sp>
      <p:sp>
        <p:nvSpPr>
          <p:cNvPr id="115" name="Google Shape;115;p4"/>
          <p:cNvSpPr txBox="1"/>
          <p:nvPr/>
        </p:nvSpPr>
        <p:spPr>
          <a:xfrm>
            <a:off x="484053" y="1608653"/>
            <a:ext cx="11476800" cy="500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00000"/>
                </a:solidFill>
                <a:latin typeface="Candara"/>
                <a:ea typeface="Candara"/>
                <a:cs typeface="Candara"/>
                <a:sym typeface="Candara"/>
              </a:rPr>
              <a:t>Heritage Preservation</a:t>
            </a:r>
            <a:endParaRPr sz="1700" b="0" i="0" u="none" strike="noStrike" cap="none">
              <a:solidFill>
                <a:srgbClr val="000000"/>
              </a:solidFill>
              <a:latin typeface="Candara"/>
              <a:ea typeface="Candara"/>
              <a:cs typeface="Candara"/>
              <a:sym typeface="Candara"/>
            </a:endParaRPr>
          </a:p>
          <a:p>
            <a:pPr marL="457200" marR="0" lvl="0" indent="-336550" algn="l" rtl="0">
              <a:lnSpc>
                <a:spcPct val="100000"/>
              </a:lnSpc>
              <a:spcBef>
                <a:spcPts val="60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Cultural Significance:</a:t>
            </a:r>
            <a:r>
              <a:rPr lang="en-GB" sz="1700" b="0" i="0" u="none" strike="noStrike" cap="none">
                <a:solidFill>
                  <a:srgbClr val="000000"/>
                </a:solidFill>
                <a:latin typeface="Candara"/>
                <a:ea typeface="Candara"/>
                <a:cs typeface="Candara"/>
                <a:sym typeface="Candara"/>
              </a:rPr>
              <a:t> Protects the identity and continuity of communities, fostering a sense of belonging and pride.</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Educational Value:</a:t>
            </a:r>
            <a:r>
              <a:rPr lang="en-GB" sz="1700" b="0" i="0" u="none" strike="noStrike" cap="none">
                <a:solidFill>
                  <a:srgbClr val="000000"/>
                </a:solidFill>
                <a:latin typeface="Candara"/>
                <a:ea typeface="Candara"/>
                <a:cs typeface="Candara"/>
                <a:sym typeface="Candara"/>
              </a:rPr>
              <a:t> Serves as a tool for learning and research, offering insights into human history, culture, and achievements.</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Economic Benefits:</a:t>
            </a:r>
            <a:r>
              <a:rPr lang="en-GB" sz="1700" b="0" i="0" u="none" strike="noStrike" cap="none">
                <a:solidFill>
                  <a:srgbClr val="000000"/>
                </a:solidFill>
                <a:latin typeface="Candara"/>
                <a:ea typeface="Candara"/>
                <a:cs typeface="Candara"/>
                <a:sym typeface="Candara"/>
              </a:rPr>
              <a:t> Attracts tourism, creating jobs and supporting local economies.</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Environmental Protection:</a:t>
            </a:r>
            <a:r>
              <a:rPr lang="en-GB" sz="1700" b="0" i="0" u="none" strike="noStrike" cap="none">
                <a:solidFill>
                  <a:srgbClr val="000000"/>
                </a:solidFill>
                <a:latin typeface="Candara"/>
                <a:ea typeface="Candara"/>
                <a:cs typeface="Candara"/>
                <a:sym typeface="Candara"/>
              </a:rPr>
              <a:t> Natural heritage sites play a crucial role in conservation efforts and biodiversity maintenance.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700"/>
              <a:buFont typeface="Arial"/>
              <a:buNone/>
            </a:pPr>
            <a:endParaRPr sz="17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700"/>
              <a:buFont typeface="Arial"/>
              <a:buNone/>
            </a:pPr>
            <a:r>
              <a:rPr lang="en-GB" sz="1700" b="1" i="0" u="none" strike="noStrike" cap="none">
                <a:solidFill>
                  <a:srgbClr val="000000"/>
                </a:solidFill>
                <a:latin typeface="Candara"/>
                <a:ea typeface="Candara"/>
                <a:cs typeface="Candara"/>
                <a:sym typeface="Candara"/>
              </a:rPr>
              <a:t>Role in Fostering Community and Identity</a:t>
            </a:r>
            <a:endParaRPr sz="1700" b="0" i="0" u="none" strike="noStrike" cap="none">
              <a:solidFill>
                <a:srgbClr val="000000"/>
              </a:solidFill>
              <a:latin typeface="Candara"/>
              <a:ea typeface="Candara"/>
              <a:cs typeface="Candara"/>
              <a:sym typeface="Candara"/>
            </a:endParaRPr>
          </a:p>
          <a:p>
            <a:pPr marL="457200" marR="0" lvl="0" indent="-336550" algn="l" rtl="0">
              <a:lnSpc>
                <a:spcPct val="100000"/>
              </a:lnSpc>
              <a:spcBef>
                <a:spcPts val="60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Community Bonding:</a:t>
            </a:r>
            <a:r>
              <a:rPr lang="en-GB" sz="1700" b="0" i="0" u="none" strike="noStrike" cap="none">
                <a:solidFill>
                  <a:srgbClr val="000000"/>
                </a:solidFill>
                <a:latin typeface="Candara"/>
                <a:ea typeface="Candara"/>
                <a:cs typeface="Candara"/>
                <a:sym typeface="Candara"/>
              </a:rPr>
              <a:t> Shared heritage promotes unity and solidarity within communities.</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Identity Formation:</a:t>
            </a:r>
            <a:r>
              <a:rPr lang="en-GB" sz="1700" b="0" i="0" u="none" strike="noStrike" cap="none">
                <a:solidFill>
                  <a:srgbClr val="000000"/>
                </a:solidFill>
                <a:latin typeface="Candara"/>
                <a:ea typeface="Candara"/>
                <a:cs typeface="Candara"/>
                <a:sym typeface="Candara"/>
              </a:rPr>
              <a:t> Heritage shapes individual and collective identities, influencing how people see themselves and their place in the world.</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Candara"/>
              <a:buChar char="●"/>
            </a:pPr>
            <a:r>
              <a:rPr lang="en-GB" sz="1700" b="1" i="0" u="none" strike="noStrike" cap="none">
                <a:solidFill>
                  <a:srgbClr val="000000"/>
                </a:solidFill>
                <a:latin typeface="Candara"/>
                <a:ea typeface="Candara"/>
                <a:cs typeface="Candara"/>
                <a:sym typeface="Candara"/>
              </a:rPr>
              <a:t>Cultural Exchange:</a:t>
            </a:r>
            <a:r>
              <a:rPr lang="en-GB" sz="1700" b="0" i="0" u="none" strike="noStrike" cap="none">
                <a:solidFill>
                  <a:srgbClr val="000000"/>
                </a:solidFill>
                <a:latin typeface="Candara"/>
                <a:ea typeface="Candara"/>
                <a:cs typeface="Candara"/>
                <a:sym typeface="Candara"/>
              </a:rPr>
              <a:t> Preservation encourages intercultural dialogue and understanding, fostering global peace and cooperation.</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600"/>
              </a:spcBef>
              <a:spcAft>
                <a:spcPts val="0"/>
              </a:spcAft>
              <a:buNone/>
            </a:pPr>
            <a:endParaRPr sz="17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700"/>
              <a:buFont typeface="Arial"/>
              <a:buNone/>
            </a:pPr>
            <a:r>
              <a:rPr lang="en-GB" sz="1700" b="1" i="0" u="none" strike="noStrike" cap="none">
                <a:solidFill>
                  <a:srgbClr val="000000"/>
                </a:solidFill>
                <a:latin typeface="Candara"/>
                <a:ea typeface="Candara"/>
                <a:cs typeface="Candara"/>
                <a:sym typeface="Candara"/>
              </a:rPr>
              <a:t>Conclusion:</a:t>
            </a:r>
            <a:r>
              <a:rPr lang="en-GB" sz="1700" b="0" i="0" u="none" strike="noStrike" cap="none">
                <a:solidFill>
                  <a:srgbClr val="000000"/>
                </a:solidFill>
                <a:latin typeface="Candara"/>
                <a:ea typeface="Candara"/>
                <a:cs typeface="Candara"/>
                <a:sym typeface="Candara"/>
              </a:rPr>
              <a:t> Preserving both cultural and natural heritage is essential for maintaining our collective memory, supporting diverse ecosystems, and fostering resilient, cohesive communities.</a:t>
            </a:r>
            <a:endParaRPr sz="1400" b="0" i="0" u="none" strike="noStrike" cap="none">
              <a:solidFill>
                <a:srgbClr val="000000"/>
              </a:solidFill>
              <a:latin typeface="Arial"/>
              <a:ea typeface="Arial"/>
              <a:cs typeface="Arial"/>
              <a:sym typeface="Arial"/>
            </a:endParaRPr>
          </a:p>
        </p:txBody>
      </p:sp>
      <p:sp>
        <p:nvSpPr>
          <p:cNvPr id="116" name="Google Shape;116;p4"/>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The Importance of Heritage Preservation</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HERITAGE AND ENTREPRENEURSHIP (1/3) </a:t>
            </a:r>
            <a:endParaRPr sz="3600" b="0" i="0" u="none" strike="noStrike" cap="none">
              <a:solidFill>
                <a:schemeClr val="dk1"/>
              </a:solidFill>
              <a:latin typeface="Times New Roman"/>
              <a:ea typeface="Times New Roman"/>
              <a:cs typeface="Times New Roman"/>
              <a:sym typeface="Times New Roman"/>
            </a:endParaRPr>
          </a:p>
        </p:txBody>
      </p:sp>
      <p:sp>
        <p:nvSpPr>
          <p:cNvPr id="125" name="Google Shape;125;p5"/>
          <p:cNvSpPr txBox="1"/>
          <p:nvPr/>
        </p:nvSpPr>
        <p:spPr>
          <a:xfrm>
            <a:off x="484053" y="1608653"/>
            <a:ext cx="10206600" cy="478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ndara"/>
                <a:ea typeface="Candara"/>
                <a:cs typeface="Candara"/>
                <a:sym typeface="Candara"/>
              </a:rPr>
              <a:t>Entrepreneurship:</a:t>
            </a:r>
            <a:endParaRPr sz="1800" b="0" i="0" u="none" strike="noStrike" cap="none">
              <a:solidFill>
                <a:srgbClr val="000000"/>
              </a:solidFill>
              <a:latin typeface="Candara"/>
              <a:ea typeface="Candara"/>
              <a:cs typeface="Candara"/>
              <a:sym typeface="Candara"/>
            </a:endParaRPr>
          </a:p>
          <a:p>
            <a:pPr marL="914400" marR="0" lvl="1" indent="-342900" algn="l" rtl="0">
              <a:lnSpc>
                <a:spcPct val="100000"/>
              </a:lnSpc>
              <a:spcBef>
                <a:spcPts val="60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Definition:</a:t>
            </a:r>
            <a:r>
              <a:rPr lang="en-GB" sz="1800" b="0" i="0" u="none" strike="noStrike" cap="none">
                <a:solidFill>
                  <a:srgbClr val="000000"/>
                </a:solidFill>
                <a:latin typeface="Candara"/>
                <a:ea typeface="Candara"/>
                <a:cs typeface="Candara"/>
                <a:sym typeface="Candara"/>
              </a:rPr>
              <a:t> Entrepreneurship is the process of designing, launching, and running a new business or enterprise. It involves identifying opportunities, innovating, and taking on financial risks to achieve profits and growth.</a:t>
            </a:r>
            <a:endParaRPr sz="14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Key Elements:</a:t>
            </a:r>
            <a:endParaRPr sz="1800" b="0" i="0" u="none" strike="noStrike" cap="none">
              <a:solidFill>
                <a:srgbClr val="000000"/>
              </a:solidFill>
              <a:latin typeface="Candara"/>
              <a:ea typeface="Candara"/>
              <a:cs typeface="Candara"/>
              <a:sym typeface="Candara"/>
            </a:endParaRPr>
          </a:p>
          <a:p>
            <a:pPr marL="1371600" marR="0" lvl="2" indent="-342900" algn="l" rtl="0">
              <a:lnSpc>
                <a:spcPct val="100000"/>
              </a:lnSpc>
              <a:spcBef>
                <a:spcPts val="600"/>
              </a:spcBef>
              <a:spcAft>
                <a:spcPts val="0"/>
              </a:spcAft>
              <a:buClr>
                <a:srgbClr val="000000"/>
              </a:buClr>
              <a:buSzPts val="1800"/>
              <a:buFont typeface="Arial"/>
              <a:buChar char="■"/>
            </a:pPr>
            <a:r>
              <a:rPr lang="en-GB" sz="1800" b="1" i="0" u="none" strike="noStrike" cap="none">
                <a:solidFill>
                  <a:srgbClr val="000000"/>
                </a:solidFill>
                <a:latin typeface="Candara"/>
                <a:ea typeface="Candara"/>
                <a:cs typeface="Candara"/>
                <a:sym typeface="Candara"/>
              </a:rPr>
              <a:t>Innovation:</a:t>
            </a:r>
            <a:r>
              <a:rPr lang="en-GB" sz="1800" b="0" i="0" u="none" strike="noStrike" cap="none">
                <a:solidFill>
                  <a:srgbClr val="000000"/>
                </a:solidFill>
                <a:latin typeface="Candara"/>
                <a:ea typeface="Candara"/>
                <a:cs typeface="Candara"/>
                <a:sym typeface="Candara"/>
              </a:rPr>
              <a:t> Creating new products, services, or processes.</a:t>
            </a:r>
            <a:endParaRPr sz="1400" b="0" i="0" u="none" strike="noStrike" cap="none">
              <a:solidFill>
                <a:srgbClr val="000000"/>
              </a:solidFill>
              <a:latin typeface="Arial"/>
              <a:ea typeface="Arial"/>
              <a:cs typeface="Arial"/>
              <a:sym typeface="Arial"/>
            </a:endParaRPr>
          </a:p>
          <a:p>
            <a:pPr marL="1371600" marR="0" lvl="2" indent="-342900" algn="l" rtl="0">
              <a:lnSpc>
                <a:spcPct val="100000"/>
              </a:lnSpc>
              <a:spcBef>
                <a:spcPts val="600"/>
              </a:spcBef>
              <a:spcAft>
                <a:spcPts val="0"/>
              </a:spcAft>
              <a:buClr>
                <a:srgbClr val="000000"/>
              </a:buClr>
              <a:buSzPts val="1800"/>
              <a:buFont typeface="Arial"/>
              <a:buChar char="■"/>
            </a:pPr>
            <a:r>
              <a:rPr lang="en-GB" sz="1800" b="1" i="0" u="none" strike="noStrike" cap="none">
                <a:solidFill>
                  <a:srgbClr val="000000"/>
                </a:solidFill>
                <a:latin typeface="Candara"/>
                <a:ea typeface="Candara"/>
                <a:cs typeface="Candara"/>
                <a:sym typeface="Candara"/>
              </a:rPr>
              <a:t>Risk-Taking:</a:t>
            </a:r>
            <a:r>
              <a:rPr lang="en-GB" sz="1800" b="0" i="0" u="none" strike="noStrike" cap="none">
                <a:solidFill>
                  <a:srgbClr val="000000"/>
                </a:solidFill>
                <a:latin typeface="Candara"/>
                <a:ea typeface="Candara"/>
                <a:cs typeface="Candara"/>
                <a:sym typeface="Candara"/>
              </a:rPr>
              <a:t> Investing resources with uncertain outcomes.</a:t>
            </a:r>
            <a:endParaRPr sz="1400" b="0" i="0" u="none" strike="noStrike" cap="none">
              <a:solidFill>
                <a:srgbClr val="000000"/>
              </a:solidFill>
              <a:latin typeface="Arial"/>
              <a:ea typeface="Arial"/>
              <a:cs typeface="Arial"/>
              <a:sym typeface="Arial"/>
            </a:endParaRPr>
          </a:p>
          <a:p>
            <a:pPr marL="1371600" marR="0" lvl="2" indent="-342900" algn="l" rtl="0">
              <a:lnSpc>
                <a:spcPct val="100000"/>
              </a:lnSpc>
              <a:spcBef>
                <a:spcPts val="600"/>
              </a:spcBef>
              <a:spcAft>
                <a:spcPts val="0"/>
              </a:spcAft>
              <a:buClr>
                <a:srgbClr val="000000"/>
              </a:buClr>
              <a:buSzPts val="1800"/>
              <a:buFont typeface="Arial"/>
              <a:buChar char="■"/>
            </a:pPr>
            <a:r>
              <a:rPr lang="en-GB" sz="1800" b="1" i="0" u="none" strike="noStrike" cap="none">
                <a:solidFill>
                  <a:srgbClr val="000000"/>
                </a:solidFill>
                <a:latin typeface="Candara"/>
                <a:ea typeface="Candara"/>
                <a:cs typeface="Candara"/>
                <a:sym typeface="Candara"/>
              </a:rPr>
              <a:t>Proactiveness:</a:t>
            </a:r>
            <a:r>
              <a:rPr lang="en-GB" sz="1800" b="0" i="0" u="none" strike="noStrike" cap="none">
                <a:solidFill>
                  <a:srgbClr val="000000"/>
                </a:solidFill>
                <a:latin typeface="Candara"/>
                <a:ea typeface="Candara"/>
                <a:cs typeface="Candara"/>
                <a:sym typeface="Candara"/>
              </a:rPr>
              <a:t> Anticipating and acting on market opportunities.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000000"/>
                </a:solidFill>
                <a:latin typeface="Candara"/>
                <a:ea typeface="Candara"/>
                <a:cs typeface="Candara"/>
                <a:sym typeface="Candara"/>
              </a:rPr>
              <a:t>Importance in Economic Development:</a:t>
            </a:r>
            <a:endParaRPr sz="1800" b="0" i="0" u="none" strike="noStrike" cap="none">
              <a:solidFill>
                <a:srgbClr val="000000"/>
              </a:solidFill>
              <a:latin typeface="Candara"/>
              <a:ea typeface="Candara"/>
              <a:cs typeface="Candara"/>
              <a:sym typeface="Candara"/>
            </a:endParaRPr>
          </a:p>
          <a:p>
            <a:pPr marL="457200" marR="0" lvl="0" indent="-342900" algn="l" rtl="0">
              <a:lnSpc>
                <a:spcPct val="100000"/>
              </a:lnSpc>
              <a:spcBef>
                <a:spcPts val="60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Job Creation:</a:t>
            </a:r>
            <a:r>
              <a:rPr lang="en-GB" sz="1800" b="0" i="0" u="none" strike="noStrike" cap="none">
                <a:solidFill>
                  <a:srgbClr val="000000"/>
                </a:solidFill>
                <a:latin typeface="Candara"/>
                <a:ea typeface="Candara"/>
                <a:cs typeface="Candara"/>
                <a:sym typeface="Candara"/>
              </a:rPr>
              <a:t> Entrepreneurs create new businesses, which generate employment.</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Innovation and Competition:</a:t>
            </a:r>
            <a:r>
              <a:rPr lang="en-GB" sz="1800" b="0" i="0" u="none" strike="noStrike" cap="none">
                <a:solidFill>
                  <a:srgbClr val="000000"/>
                </a:solidFill>
                <a:latin typeface="Candara"/>
                <a:ea typeface="Candara"/>
                <a:cs typeface="Candara"/>
                <a:sym typeface="Candara"/>
              </a:rPr>
              <a:t> Drives technological advancements and improves market efficiency.</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Economic Growth:</a:t>
            </a:r>
            <a:r>
              <a:rPr lang="en-GB" sz="1800" b="0" i="0" u="none" strike="noStrike" cap="none">
                <a:solidFill>
                  <a:srgbClr val="000000"/>
                </a:solidFill>
                <a:latin typeface="Candara"/>
                <a:ea typeface="Candara"/>
                <a:cs typeface="Candara"/>
                <a:sym typeface="Candara"/>
              </a:rPr>
              <a:t> Contributes to GDP and fosters economic dynamism.</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Social Impact:</a:t>
            </a:r>
            <a:r>
              <a:rPr lang="en-GB" sz="1800" b="0" i="0" u="none" strike="noStrike" cap="none">
                <a:solidFill>
                  <a:srgbClr val="000000"/>
                </a:solidFill>
                <a:latin typeface="Candara"/>
                <a:ea typeface="Candara"/>
                <a:cs typeface="Candara"/>
                <a:sym typeface="Candara"/>
              </a:rPr>
              <a:t> Addresses societal challenges through innovative solutions and corporate social responsibility initiatives.</a:t>
            </a:r>
            <a:endParaRPr sz="1400" b="0" i="0" u="none" strike="noStrike" cap="none">
              <a:solidFill>
                <a:srgbClr val="000000"/>
              </a:solidFill>
              <a:latin typeface="Arial"/>
              <a:ea typeface="Arial"/>
              <a:cs typeface="Arial"/>
              <a:sym typeface="Arial"/>
            </a:endParaRPr>
          </a:p>
        </p:txBody>
      </p:sp>
      <p:sp>
        <p:nvSpPr>
          <p:cNvPr id="126" name="Google Shape;126;p5"/>
          <p:cNvSpPr txBox="1"/>
          <p:nvPr/>
        </p:nvSpPr>
        <p:spPr>
          <a:xfrm>
            <a:off x="484053"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Understanding Entrepreneurship</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HERITAGE AND ENTREPRENEURSHIP (2/3) </a:t>
            </a:r>
            <a:endParaRPr sz="3600" b="0" i="0" u="none" strike="noStrike" cap="none">
              <a:solidFill>
                <a:schemeClr val="dk1"/>
              </a:solidFill>
              <a:latin typeface="Times New Roman"/>
              <a:ea typeface="Times New Roman"/>
              <a:cs typeface="Times New Roman"/>
              <a:sym typeface="Times New Roman"/>
            </a:endParaRPr>
          </a:p>
        </p:txBody>
      </p:sp>
      <p:sp>
        <p:nvSpPr>
          <p:cNvPr id="135" name="Google Shape;135;p6"/>
          <p:cNvSpPr txBox="1"/>
          <p:nvPr/>
        </p:nvSpPr>
        <p:spPr>
          <a:xfrm>
            <a:off x="484050" y="1690050"/>
            <a:ext cx="80496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Cultural Heritage-Based Ventures: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Calibri"/>
              <a:buChar char="●"/>
            </a:pPr>
            <a:r>
              <a:rPr lang="en-GB" sz="1800" b="1" i="0" u="none" strike="noStrike" cap="none">
                <a:solidFill>
                  <a:srgbClr val="000000"/>
                </a:solidFill>
                <a:latin typeface="Calibri"/>
                <a:ea typeface="Calibri"/>
                <a:cs typeface="Calibri"/>
                <a:sym typeface="Calibri"/>
              </a:rPr>
              <a:t>Tourism:</a:t>
            </a:r>
            <a:r>
              <a:rPr lang="en-GB" sz="1800" b="0" i="0" u="none" strike="noStrike" cap="none">
                <a:solidFill>
                  <a:srgbClr val="000000"/>
                </a:solidFill>
                <a:latin typeface="Calibri"/>
                <a:ea typeface="Calibri"/>
                <a:cs typeface="Calibri"/>
                <a:sym typeface="Calibri"/>
              </a:rPr>
              <a:t> Developing heritage sites into tourist attractions (e.g., guided tours, heritage hotels).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libri"/>
              <a:buChar char="●"/>
            </a:pPr>
            <a:r>
              <a:rPr lang="en-GB" sz="1800" b="1" i="0" u="none" strike="noStrike" cap="none">
                <a:solidFill>
                  <a:srgbClr val="000000"/>
                </a:solidFill>
                <a:latin typeface="Calibri"/>
                <a:ea typeface="Calibri"/>
                <a:cs typeface="Calibri"/>
                <a:sym typeface="Calibri"/>
              </a:rPr>
              <a:t>Crafts and Artisanship:</a:t>
            </a:r>
            <a:r>
              <a:rPr lang="en-GB" sz="1800" b="0" i="0" u="none" strike="noStrike" cap="none">
                <a:solidFill>
                  <a:srgbClr val="000000"/>
                </a:solidFill>
                <a:latin typeface="Calibri"/>
                <a:ea typeface="Calibri"/>
                <a:cs typeface="Calibri"/>
                <a:sym typeface="Calibri"/>
              </a:rPr>
              <a:t> Reviving traditional crafts and selling handmade products (e.g., textiles, pottery).</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libri"/>
              <a:buChar char="●"/>
            </a:pPr>
            <a:r>
              <a:rPr lang="en-GB" sz="1800" b="1" i="0" u="none" strike="noStrike" cap="none">
                <a:solidFill>
                  <a:srgbClr val="000000"/>
                </a:solidFill>
                <a:latin typeface="Calibri"/>
                <a:ea typeface="Calibri"/>
                <a:cs typeface="Calibri"/>
                <a:sym typeface="Calibri"/>
              </a:rPr>
              <a:t>Culinary Arts:</a:t>
            </a:r>
            <a:r>
              <a:rPr lang="en-GB" sz="1800" b="0" i="0" u="none" strike="noStrike" cap="none">
                <a:solidFill>
                  <a:srgbClr val="000000"/>
                </a:solidFill>
                <a:latin typeface="Calibri"/>
                <a:ea typeface="Calibri"/>
                <a:cs typeface="Calibri"/>
                <a:sym typeface="Calibri"/>
              </a:rPr>
              <a:t> Promoting traditional cuisines and local food products.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Natural </a:t>
            </a:r>
            <a:r>
              <a:rPr lang="en-GB" sz="1800" b="1" i="0" u="none" strike="noStrike" cap="none">
                <a:solidFill>
                  <a:srgbClr val="000000"/>
                </a:solidFill>
                <a:latin typeface="Candara"/>
                <a:ea typeface="Candara"/>
                <a:cs typeface="Candara"/>
                <a:sym typeface="Candara"/>
              </a:rPr>
              <a:t>Heritage-Based</a:t>
            </a:r>
            <a:r>
              <a:rPr lang="en-GB" sz="1800" b="1" i="0" u="none" strike="noStrike" cap="none">
                <a:solidFill>
                  <a:srgbClr val="000000"/>
                </a:solidFill>
                <a:latin typeface="Calibri"/>
                <a:ea typeface="Calibri"/>
                <a:cs typeface="Calibri"/>
                <a:sym typeface="Calibri"/>
              </a:rPr>
              <a:t> Ventures: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Calibri"/>
              <a:buChar char="●"/>
            </a:pPr>
            <a:r>
              <a:rPr lang="en-GB" sz="1800" b="1" i="0" u="none" strike="noStrike" cap="none">
                <a:solidFill>
                  <a:srgbClr val="000000"/>
                </a:solidFill>
                <a:latin typeface="Calibri"/>
                <a:ea typeface="Calibri"/>
                <a:cs typeface="Calibri"/>
                <a:sym typeface="Calibri"/>
              </a:rPr>
              <a:t>Eco-Tourism:</a:t>
            </a:r>
            <a:r>
              <a:rPr lang="en-GB" sz="1800" b="0" i="0" u="none" strike="noStrike" cap="none">
                <a:solidFill>
                  <a:srgbClr val="000000"/>
                </a:solidFill>
                <a:latin typeface="Calibri"/>
                <a:ea typeface="Calibri"/>
                <a:cs typeface="Calibri"/>
                <a:sym typeface="Calibri"/>
              </a:rPr>
              <a:t> Creating sustainable travel experiences that highlight natural landscapes and wildlife.</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libri"/>
              <a:buChar char="●"/>
            </a:pPr>
            <a:r>
              <a:rPr lang="en-GB" sz="1800" b="1" i="0" u="none" strike="noStrike" cap="none">
                <a:solidFill>
                  <a:srgbClr val="000000"/>
                </a:solidFill>
                <a:latin typeface="Calibri"/>
                <a:ea typeface="Calibri"/>
                <a:cs typeface="Calibri"/>
                <a:sym typeface="Calibri"/>
              </a:rPr>
              <a:t>Agritourism:</a:t>
            </a:r>
            <a:r>
              <a:rPr lang="en-GB" sz="1800" b="0" i="0" u="none" strike="noStrike" cap="none">
                <a:solidFill>
                  <a:srgbClr val="000000"/>
                </a:solidFill>
                <a:latin typeface="Calibri"/>
                <a:ea typeface="Calibri"/>
                <a:cs typeface="Calibri"/>
                <a:sym typeface="Calibri"/>
              </a:rPr>
              <a:t> Combining agriculture and tourism to offer farm stays, local produce, and rural experiences.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libri"/>
              <a:buChar char="●"/>
            </a:pPr>
            <a:r>
              <a:rPr lang="en-GB" sz="1800" b="1" i="0" u="none" strike="noStrike" cap="none">
                <a:solidFill>
                  <a:srgbClr val="000000"/>
                </a:solidFill>
                <a:latin typeface="Calibri"/>
                <a:ea typeface="Calibri"/>
                <a:cs typeface="Calibri"/>
                <a:sym typeface="Calibri"/>
              </a:rPr>
              <a:t>Conservation Projects:</a:t>
            </a:r>
            <a:r>
              <a:rPr lang="en-GB" sz="1800" b="0" i="0" u="none" strike="noStrike" cap="none">
                <a:solidFill>
                  <a:srgbClr val="000000"/>
                </a:solidFill>
                <a:latin typeface="Calibri"/>
                <a:ea typeface="Calibri"/>
                <a:cs typeface="Calibri"/>
                <a:sym typeface="Calibri"/>
              </a:rPr>
              <a:t> Initiatives that focus on preserving natural habitats while providing educational and volunteer opportunities.</a:t>
            </a:r>
            <a:endParaRPr sz="1400" b="0" i="0" u="none" strike="noStrike" cap="none">
              <a:solidFill>
                <a:srgbClr val="000000"/>
              </a:solidFill>
              <a:latin typeface="Arial"/>
              <a:ea typeface="Arial"/>
              <a:cs typeface="Arial"/>
              <a:sym typeface="Arial"/>
            </a:endParaRPr>
          </a:p>
        </p:txBody>
      </p:sp>
      <p:sp>
        <p:nvSpPr>
          <p:cNvPr id="136" name="Google Shape;136;p6"/>
          <p:cNvSpPr txBox="1"/>
          <p:nvPr/>
        </p:nvSpPr>
        <p:spPr>
          <a:xfrm>
            <a:off x="484053"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Leveraging Heritage in Entrepreneurship</a:t>
            </a:r>
            <a:endParaRPr sz="1400" b="0" i="0" u="none" strike="noStrike" cap="none">
              <a:solidFill>
                <a:srgbClr val="000000"/>
              </a:solidFill>
              <a:latin typeface="Arial"/>
              <a:ea typeface="Arial"/>
              <a:cs typeface="Arial"/>
              <a:sym typeface="Arial"/>
            </a:endParaRPr>
          </a:p>
        </p:txBody>
      </p:sp>
      <p:pic>
        <p:nvPicPr>
          <p:cNvPr id="137" name="Google Shape;137;p6"/>
          <p:cNvPicPr preferRelativeResize="0"/>
          <p:nvPr/>
        </p:nvPicPr>
        <p:blipFill>
          <a:blip r:embed="rId4">
            <a:alphaModFix/>
          </a:blip>
          <a:stretch>
            <a:fillRect/>
          </a:stretch>
        </p:blipFill>
        <p:spPr>
          <a:xfrm>
            <a:off x="9005225" y="904450"/>
            <a:ext cx="2063101" cy="2063101"/>
          </a:xfrm>
          <a:prstGeom prst="rect">
            <a:avLst/>
          </a:prstGeom>
          <a:noFill/>
          <a:ln>
            <a:noFill/>
          </a:ln>
        </p:spPr>
      </p:pic>
      <p:pic>
        <p:nvPicPr>
          <p:cNvPr id="138" name="Google Shape;138;p6"/>
          <p:cNvPicPr preferRelativeResize="0"/>
          <p:nvPr/>
        </p:nvPicPr>
        <p:blipFill>
          <a:blip r:embed="rId5">
            <a:alphaModFix/>
          </a:blip>
          <a:stretch>
            <a:fillRect/>
          </a:stretch>
        </p:blipFill>
        <p:spPr>
          <a:xfrm>
            <a:off x="9005237" y="3136090"/>
            <a:ext cx="2453625" cy="1386825"/>
          </a:xfrm>
          <a:prstGeom prst="rect">
            <a:avLst/>
          </a:prstGeom>
          <a:noFill/>
          <a:ln>
            <a:noFill/>
          </a:ln>
        </p:spPr>
      </p:pic>
      <p:pic>
        <p:nvPicPr>
          <p:cNvPr id="139" name="Google Shape;139;p6"/>
          <p:cNvPicPr preferRelativeResize="0"/>
          <p:nvPr/>
        </p:nvPicPr>
        <p:blipFill>
          <a:blip r:embed="rId6">
            <a:alphaModFix/>
          </a:blip>
          <a:stretch>
            <a:fillRect/>
          </a:stretch>
        </p:blipFill>
        <p:spPr>
          <a:xfrm>
            <a:off x="9005225" y="4739375"/>
            <a:ext cx="2453625" cy="1386825"/>
          </a:xfrm>
          <a:prstGeom prst="rect">
            <a:avLst/>
          </a:prstGeom>
          <a:noFill/>
          <a:ln>
            <a:noFill/>
          </a:ln>
        </p:spPr>
      </p:pic>
      <p:sp>
        <p:nvSpPr>
          <p:cNvPr id="140" name="Google Shape;140;p6"/>
          <p:cNvSpPr txBox="1"/>
          <p:nvPr/>
        </p:nvSpPr>
        <p:spPr>
          <a:xfrm>
            <a:off x="9005213" y="6180900"/>
            <a:ext cx="2682300" cy="3849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GB" sz="1300" b="1">
                <a:solidFill>
                  <a:schemeClr val="dk1"/>
                </a:solidFill>
                <a:latin typeface="Calibri"/>
                <a:ea typeface="Calibri"/>
                <a:cs typeface="Calibri"/>
                <a:sym typeface="Calibri"/>
              </a:rPr>
              <a:t>         Ai Generated images</a:t>
            </a:r>
            <a:endParaRPr sz="13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6" name="Google Shape;146;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HERITAGE AND ENTREPRENEURSHIP (3/3) </a:t>
            </a:r>
            <a:endParaRPr sz="3600" b="0" i="0" u="none" strike="noStrike" cap="none">
              <a:solidFill>
                <a:schemeClr val="dk1"/>
              </a:solidFill>
              <a:latin typeface="Times New Roman"/>
              <a:ea typeface="Times New Roman"/>
              <a:cs typeface="Times New Roman"/>
              <a:sym typeface="Times New Roman"/>
            </a:endParaRPr>
          </a:p>
        </p:txBody>
      </p:sp>
      <p:sp>
        <p:nvSpPr>
          <p:cNvPr id="149" name="Google Shape;149;p7"/>
          <p:cNvSpPr txBox="1"/>
          <p:nvPr/>
        </p:nvSpPr>
        <p:spPr>
          <a:xfrm>
            <a:off x="1959050" y="1437600"/>
            <a:ext cx="99201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ndara"/>
                <a:ea typeface="Candara"/>
                <a:cs typeface="Candara"/>
                <a:sym typeface="Candara"/>
              </a:rPr>
              <a:t>Benefits</a:t>
            </a:r>
            <a:endParaRPr sz="1800" b="0" i="0" u="none" strike="noStrike" cap="none">
              <a:solidFill>
                <a:srgbClr val="000000"/>
              </a:solidFill>
              <a:latin typeface="Candara"/>
              <a:ea typeface="Candara"/>
              <a:cs typeface="Candara"/>
              <a:sym typeface="Candara"/>
            </a:endParaRPr>
          </a:p>
          <a:p>
            <a:pPr marL="457200" marR="0" lvl="0" indent="-342900" algn="l" rtl="0">
              <a:lnSpc>
                <a:spcPct val="100000"/>
              </a:lnSpc>
              <a:spcBef>
                <a:spcPts val="60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Economic Development:</a:t>
            </a:r>
            <a:r>
              <a:rPr lang="en-GB" sz="1800" b="0" i="0" u="none" strike="noStrike" cap="none">
                <a:solidFill>
                  <a:srgbClr val="000000"/>
                </a:solidFill>
                <a:latin typeface="Candara"/>
                <a:ea typeface="Candara"/>
                <a:cs typeface="Candara"/>
                <a:sym typeface="Candara"/>
              </a:rPr>
              <a:t> Drives local economies by creating jobs and attracting investment.</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Cultural Preservation:</a:t>
            </a:r>
            <a:r>
              <a:rPr lang="en-GB" sz="1800" b="0" i="0" u="none" strike="noStrike" cap="none">
                <a:solidFill>
                  <a:srgbClr val="000000"/>
                </a:solidFill>
                <a:latin typeface="Candara"/>
                <a:ea typeface="Candara"/>
                <a:cs typeface="Candara"/>
                <a:sym typeface="Candara"/>
              </a:rPr>
              <a:t> Helps safeguard and promote cultural and natural heritage.</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Community Empowerment:</a:t>
            </a:r>
            <a:r>
              <a:rPr lang="en-GB" sz="1800" b="0" i="0" u="none" strike="noStrike" cap="none">
                <a:solidFill>
                  <a:srgbClr val="000000"/>
                </a:solidFill>
                <a:latin typeface="Candara"/>
                <a:ea typeface="Candara"/>
                <a:cs typeface="Candara"/>
                <a:sym typeface="Candara"/>
              </a:rPr>
              <a:t> Engages local communities, fostering pride and participation in cultural activities.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Sustainable Practices:</a:t>
            </a:r>
            <a:r>
              <a:rPr lang="en-GB" sz="1800" b="0" i="0" u="none" strike="noStrike" cap="none">
                <a:solidFill>
                  <a:srgbClr val="000000"/>
                </a:solidFill>
                <a:latin typeface="Candara"/>
                <a:ea typeface="Candara"/>
                <a:cs typeface="Candara"/>
                <a:sym typeface="Candara"/>
              </a:rPr>
              <a:t> Encourages environmentally and socially responsible business models.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000000"/>
                </a:solidFill>
                <a:latin typeface="Candara"/>
                <a:ea typeface="Candara"/>
                <a:cs typeface="Candara"/>
                <a:sym typeface="Candara"/>
              </a:rPr>
              <a:t>Challenges</a:t>
            </a:r>
            <a:endParaRPr sz="1800" b="0" i="0" u="none" strike="noStrike" cap="none">
              <a:solidFill>
                <a:srgbClr val="000000"/>
              </a:solidFill>
              <a:latin typeface="Candara"/>
              <a:ea typeface="Candara"/>
              <a:cs typeface="Candara"/>
              <a:sym typeface="Candara"/>
            </a:endParaRPr>
          </a:p>
          <a:p>
            <a:pPr marL="457200" marR="0" lvl="0" indent="-342900" algn="l" rtl="0">
              <a:lnSpc>
                <a:spcPct val="100000"/>
              </a:lnSpc>
              <a:spcBef>
                <a:spcPts val="60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Funding and Investment:</a:t>
            </a:r>
            <a:r>
              <a:rPr lang="en-GB" sz="1800" b="0" i="0" u="none" strike="noStrike" cap="none">
                <a:solidFill>
                  <a:srgbClr val="000000"/>
                </a:solidFill>
                <a:latin typeface="Candara"/>
                <a:ea typeface="Candara"/>
                <a:cs typeface="Candara"/>
                <a:sym typeface="Candara"/>
              </a:rPr>
              <a:t> Securing financial resources for heritage projects can be difficult.</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Market Access:</a:t>
            </a:r>
            <a:r>
              <a:rPr lang="en-GB" sz="1800" b="0" i="0" u="none" strike="noStrike" cap="none">
                <a:solidFill>
                  <a:srgbClr val="000000"/>
                </a:solidFill>
                <a:latin typeface="Candara"/>
                <a:ea typeface="Candara"/>
                <a:cs typeface="Candara"/>
                <a:sym typeface="Candara"/>
              </a:rPr>
              <a:t> Reaching broader markets while maintaining authenticity.</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Regulation and Bureaucracy:</a:t>
            </a:r>
            <a:r>
              <a:rPr lang="en-GB" sz="1800" b="0" i="0" u="none" strike="noStrike" cap="none">
                <a:solidFill>
                  <a:srgbClr val="000000"/>
                </a:solidFill>
                <a:latin typeface="Candara"/>
                <a:ea typeface="Candara"/>
                <a:cs typeface="Candara"/>
                <a:sym typeface="Candara"/>
              </a:rPr>
              <a:t> Navigating legal frameworks and preservation regulations.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Candara"/>
              <a:buChar char="●"/>
            </a:pPr>
            <a:r>
              <a:rPr lang="en-GB" sz="1800" b="1" i="0" u="none" strike="noStrike" cap="none">
                <a:solidFill>
                  <a:srgbClr val="000000"/>
                </a:solidFill>
                <a:latin typeface="Candara"/>
                <a:ea typeface="Candara"/>
                <a:cs typeface="Candara"/>
                <a:sym typeface="Candara"/>
              </a:rPr>
              <a:t>Sustainability:</a:t>
            </a:r>
            <a:r>
              <a:rPr lang="en-GB" sz="1800" b="0" i="0" u="none" strike="noStrike" cap="none">
                <a:solidFill>
                  <a:srgbClr val="000000"/>
                </a:solidFill>
                <a:latin typeface="Candara"/>
                <a:ea typeface="Candara"/>
                <a:cs typeface="Candara"/>
                <a:sym typeface="Candara"/>
              </a:rPr>
              <a:t> Balancing commercial success with the preservation of heritage sites and traditions.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000000"/>
                </a:solidFill>
                <a:latin typeface="Candara"/>
                <a:ea typeface="Candara"/>
                <a:cs typeface="Candara"/>
                <a:sym typeface="Candara"/>
              </a:rPr>
              <a:t>Conclusion:</a:t>
            </a:r>
            <a:r>
              <a:rPr lang="en-GB" sz="1800" b="0" i="0" u="none" strike="noStrike" cap="none">
                <a:solidFill>
                  <a:srgbClr val="000000"/>
                </a:solidFill>
                <a:latin typeface="Candara"/>
                <a:ea typeface="Candara"/>
                <a:cs typeface="Candara"/>
                <a:sym typeface="Candara"/>
              </a:rPr>
              <a:t> Heritage entrepreneurship offers a unique pathway to economic growth and cultural preservation. By leveraging cultural and natural heritage, entrepreneurs can create innovative, authentic, and sustainable ventures that benefit both the economy and society.</a:t>
            </a:r>
            <a:endParaRPr sz="1400" b="0" i="0" u="none" strike="noStrike" cap="none">
              <a:solidFill>
                <a:srgbClr val="000000"/>
              </a:solidFill>
              <a:latin typeface="Arial"/>
              <a:ea typeface="Arial"/>
              <a:cs typeface="Arial"/>
              <a:sym typeface="Arial"/>
            </a:endParaRPr>
          </a:p>
        </p:txBody>
      </p:sp>
      <p:sp>
        <p:nvSpPr>
          <p:cNvPr id="150" name="Google Shape;150;p7"/>
          <p:cNvSpPr txBox="1"/>
          <p:nvPr/>
        </p:nvSpPr>
        <p:spPr>
          <a:xfrm>
            <a:off x="484053"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The Impact of Heritage Entrepreneurship</a:t>
            </a:r>
            <a:endParaRPr sz="2000" b="1" i="0" u="none" strike="noStrike" cap="none">
              <a:solidFill>
                <a:srgbClr val="A99374"/>
              </a:solidFill>
              <a:latin typeface="Candara"/>
              <a:ea typeface="Candara"/>
              <a:cs typeface="Candara"/>
              <a:sym typeface="Candara"/>
            </a:endParaRPr>
          </a:p>
        </p:txBody>
      </p:sp>
      <p:pic>
        <p:nvPicPr>
          <p:cNvPr id="151" name="Google Shape;151;p7"/>
          <p:cNvPicPr preferRelativeResize="0"/>
          <p:nvPr/>
        </p:nvPicPr>
        <p:blipFill>
          <a:blip r:embed="rId4">
            <a:alphaModFix/>
          </a:blip>
          <a:stretch>
            <a:fillRect/>
          </a:stretch>
        </p:blipFill>
        <p:spPr>
          <a:xfrm>
            <a:off x="130950" y="1513650"/>
            <a:ext cx="1742475" cy="1306850"/>
          </a:xfrm>
          <a:prstGeom prst="rect">
            <a:avLst/>
          </a:prstGeom>
          <a:noFill/>
          <a:ln>
            <a:noFill/>
          </a:ln>
        </p:spPr>
      </p:pic>
      <p:pic>
        <p:nvPicPr>
          <p:cNvPr id="152" name="Google Shape;152;p7"/>
          <p:cNvPicPr preferRelativeResize="0"/>
          <p:nvPr/>
        </p:nvPicPr>
        <p:blipFill>
          <a:blip r:embed="rId5">
            <a:alphaModFix/>
          </a:blip>
          <a:stretch>
            <a:fillRect/>
          </a:stretch>
        </p:blipFill>
        <p:spPr>
          <a:xfrm>
            <a:off x="1713" y="3598224"/>
            <a:ext cx="2000951" cy="100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8" name="Google Shape;158;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8"/>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Best practice on successful heritage-based business </a:t>
            </a:r>
            <a:endParaRPr sz="3600" b="0" i="0" u="none" strike="noStrike" cap="none">
              <a:solidFill>
                <a:schemeClr val="dk1"/>
              </a:solidFill>
              <a:latin typeface="Times New Roman"/>
              <a:ea typeface="Times New Roman"/>
              <a:cs typeface="Times New Roman"/>
              <a:sym typeface="Times New Roman"/>
            </a:endParaRPr>
          </a:p>
        </p:txBody>
      </p:sp>
      <p:sp>
        <p:nvSpPr>
          <p:cNvPr id="161" name="Google Shape;161;p8"/>
          <p:cNvSpPr txBox="1"/>
          <p:nvPr/>
        </p:nvSpPr>
        <p:spPr>
          <a:xfrm>
            <a:off x="484053" y="1602183"/>
            <a:ext cx="10911016" cy="42473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Sustainable rural tourism in Spain is being promoted through different initiatives and programmes that encourage the conservation of the environment, cultural heritage and the local economy.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Among the most successful initiatives in this field is the ‘Pueblos con Encanto’ programme, which aims to enhance and promote tourism in small rural towns in Spain.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In this context, rural accommodations are taking various measures to minimise their environmental and social impact and to promote sustainability in rural tourism:</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Adopting sustainable practices in their daily management, such as the use of renewable energies, reduction of water and energy consumption, recycling and waste management.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Offering sustainable tourism activities and experiences, such as hiking, cycling and ornithological tourism, which allow visitors to connect with nature and get to know the rural environment better in a responsible and conscious way.</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Collaboration with local conservation and development projects, supporting local communities and promoting the preservation of local culture and traditions.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Obtaining internationally recognised sustainability certifications, such as the European Ecolabel or the Green Key certification, which assure guests of accommodation with high standards of sustainability and commitment to the environment and society.</a:t>
            </a:r>
            <a:endParaRPr sz="1400" b="0" i="0" u="none" strike="noStrike" cap="none">
              <a:solidFill>
                <a:srgbClr val="000000"/>
              </a:solidFill>
              <a:latin typeface="Arial"/>
              <a:ea typeface="Arial"/>
              <a:cs typeface="Arial"/>
              <a:sym typeface="Arial"/>
            </a:endParaRPr>
          </a:p>
        </p:txBody>
      </p:sp>
      <p:sp>
        <p:nvSpPr>
          <p:cNvPr id="162" name="Google Shape;162;p8"/>
          <p:cNvSpPr txBox="1"/>
          <p:nvPr/>
        </p:nvSpPr>
        <p:spPr>
          <a:xfrm>
            <a:off x="484049" y="1094300"/>
            <a:ext cx="7361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rgbClr val="A99374"/>
                </a:solidFill>
                <a:latin typeface="Candara"/>
                <a:ea typeface="Candara"/>
                <a:cs typeface="Candara"/>
                <a:sym typeface="Candara"/>
              </a:rPr>
              <a:t>‘</a:t>
            </a:r>
            <a:r>
              <a:rPr lang="en-GB" sz="2000" b="1" i="0" u="none" strike="noStrike" cap="none">
                <a:solidFill>
                  <a:srgbClr val="A99374"/>
                </a:solidFill>
                <a:latin typeface="Candara"/>
                <a:ea typeface="Candara"/>
                <a:cs typeface="Candara"/>
                <a:sym typeface="Candara"/>
              </a:rPr>
              <a:t>Pueblos con Encanto</a:t>
            </a:r>
            <a:r>
              <a:rPr lang="en-GB" sz="2000" b="1">
                <a:solidFill>
                  <a:srgbClr val="A99374"/>
                </a:solidFill>
                <a:latin typeface="Candara"/>
                <a:ea typeface="Candara"/>
                <a:cs typeface="Candara"/>
                <a:sym typeface="Candara"/>
              </a:rPr>
              <a:t>’</a:t>
            </a:r>
            <a:r>
              <a:rPr lang="en-GB" sz="2000" b="1" i="0" u="none" strike="noStrike" cap="none">
                <a:solidFill>
                  <a:srgbClr val="A99374"/>
                </a:solidFill>
                <a:latin typeface="Candara"/>
                <a:ea typeface="Candara"/>
                <a:cs typeface="Candara"/>
                <a:sym typeface="Candara"/>
              </a:rPr>
              <a:t> (Charming Villages) Programme</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3249f71c4c1_0_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8" name="Google Shape;168;g3249f71c4c1_0_6"/>
          <p:cNvSpPr/>
          <p:nvPr/>
        </p:nvSpPr>
        <p:spPr>
          <a:xfrm>
            <a:off x="360486" y="-1"/>
            <a:ext cx="10698900" cy="8088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g3249f71c4c1_0_6"/>
          <p:cNvSpPr/>
          <p:nvPr/>
        </p:nvSpPr>
        <p:spPr>
          <a:xfrm>
            <a:off x="0" y="1"/>
            <a:ext cx="10911000" cy="8088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3249f71c4c1_0_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Best practice on successful heritage-based business </a:t>
            </a:r>
            <a:endParaRPr sz="3600" b="0" i="0" u="none" strike="noStrike" cap="none">
              <a:solidFill>
                <a:schemeClr val="dk1"/>
              </a:solidFill>
              <a:latin typeface="Times New Roman"/>
              <a:ea typeface="Times New Roman"/>
              <a:cs typeface="Times New Roman"/>
              <a:sym typeface="Times New Roman"/>
            </a:endParaRPr>
          </a:p>
        </p:txBody>
      </p:sp>
      <p:sp>
        <p:nvSpPr>
          <p:cNvPr id="171" name="Google Shape;171;g3249f71c4c1_0_6"/>
          <p:cNvSpPr txBox="1"/>
          <p:nvPr/>
        </p:nvSpPr>
        <p:spPr>
          <a:xfrm>
            <a:off x="499274" y="896625"/>
            <a:ext cx="7361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rgbClr val="A99374"/>
                </a:solidFill>
                <a:latin typeface="Candara"/>
                <a:ea typeface="Candara"/>
                <a:cs typeface="Candara"/>
                <a:sym typeface="Candara"/>
              </a:rPr>
              <a:t>‘</a:t>
            </a:r>
            <a:r>
              <a:rPr lang="en-GB" sz="2000" b="1" i="0" u="none" strike="noStrike" cap="none">
                <a:solidFill>
                  <a:srgbClr val="A99374"/>
                </a:solidFill>
                <a:latin typeface="Candara"/>
                <a:ea typeface="Candara"/>
                <a:cs typeface="Candara"/>
                <a:sym typeface="Candara"/>
              </a:rPr>
              <a:t>Pueblos con Encanto</a:t>
            </a:r>
            <a:r>
              <a:rPr lang="en-GB" sz="2000" b="1">
                <a:solidFill>
                  <a:srgbClr val="A99374"/>
                </a:solidFill>
                <a:latin typeface="Candara"/>
                <a:ea typeface="Candara"/>
                <a:cs typeface="Candara"/>
                <a:sym typeface="Candara"/>
              </a:rPr>
              <a:t>’</a:t>
            </a:r>
            <a:r>
              <a:rPr lang="en-GB" sz="2000" b="1" i="0" u="none" strike="noStrike" cap="none">
                <a:solidFill>
                  <a:srgbClr val="A99374"/>
                </a:solidFill>
                <a:latin typeface="Candara"/>
                <a:ea typeface="Candara"/>
                <a:cs typeface="Candara"/>
                <a:sym typeface="Candara"/>
              </a:rPr>
              <a:t> (Charming Villages) Programme</a:t>
            </a:r>
            <a:endParaRPr sz="2000" b="1" i="0" u="none" strike="noStrike" cap="none">
              <a:solidFill>
                <a:srgbClr val="A99374"/>
              </a:solidFill>
              <a:latin typeface="Candara"/>
              <a:ea typeface="Candara"/>
              <a:cs typeface="Candara"/>
              <a:sym typeface="Candara"/>
            </a:endParaRPr>
          </a:p>
        </p:txBody>
      </p:sp>
      <p:pic>
        <p:nvPicPr>
          <p:cNvPr id="172" name="Google Shape;172;g3249f71c4c1_0_6"/>
          <p:cNvPicPr preferRelativeResize="0"/>
          <p:nvPr/>
        </p:nvPicPr>
        <p:blipFill>
          <a:blip r:embed="rId4">
            <a:alphaModFix/>
          </a:blip>
          <a:stretch>
            <a:fillRect/>
          </a:stretch>
        </p:blipFill>
        <p:spPr>
          <a:xfrm>
            <a:off x="578175" y="1399150"/>
            <a:ext cx="3285050" cy="2191125"/>
          </a:xfrm>
          <a:prstGeom prst="rect">
            <a:avLst/>
          </a:prstGeom>
          <a:noFill/>
          <a:ln>
            <a:noFill/>
          </a:ln>
        </p:spPr>
      </p:pic>
      <p:pic>
        <p:nvPicPr>
          <p:cNvPr id="173" name="Google Shape;173;g3249f71c4c1_0_6"/>
          <p:cNvPicPr preferRelativeResize="0"/>
          <p:nvPr/>
        </p:nvPicPr>
        <p:blipFill>
          <a:blip r:embed="rId5">
            <a:alphaModFix/>
          </a:blip>
          <a:stretch>
            <a:fillRect/>
          </a:stretch>
        </p:blipFill>
        <p:spPr>
          <a:xfrm>
            <a:off x="4015625" y="1384650"/>
            <a:ext cx="3286687" cy="2191125"/>
          </a:xfrm>
          <a:prstGeom prst="rect">
            <a:avLst/>
          </a:prstGeom>
          <a:noFill/>
          <a:ln>
            <a:noFill/>
          </a:ln>
        </p:spPr>
      </p:pic>
      <p:pic>
        <p:nvPicPr>
          <p:cNvPr id="174" name="Google Shape;174;g3249f71c4c1_0_6"/>
          <p:cNvPicPr preferRelativeResize="0"/>
          <p:nvPr/>
        </p:nvPicPr>
        <p:blipFill>
          <a:blip r:embed="rId6">
            <a:alphaModFix/>
          </a:blip>
          <a:stretch>
            <a:fillRect/>
          </a:stretch>
        </p:blipFill>
        <p:spPr>
          <a:xfrm>
            <a:off x="7454704" y="1384650"/>
            <a:ext cx="3285048" cy="2191125"/>
          </a:xfrm>
          <a:prstGeom prst="rect">
            <a:avLst/>
          </a:prstGeom>
          <a:noFill/>
          <a:ln>
            <a:noFill/>
          </a:ln>
        </p:spPr>
      </p:pic>
      <p:pic>
        <p:nvPicPr>
          <p:cNvPr id="175" name="Google Shape;175;g3249f71c4c1_0_6"/>
          <p:cNvPicPr preferRelativeResize="0"/>
          <p:nvPr/>
        </p:nvPicPr>
        <p:blipFill>
          <a:blip r:embed="rId7">
            <a:alphaModFix/>
          </a:blip>
          <a:stretch>
            <a:fillRect/>
          </a:stretch>
        </p:blipFill>
        <p:spPr>
          <a:xfrm>
            <a:off x="578175" y="4077500"/>
            <a:ext cx="3285050" cy="2230554"/>
          </a:xfrm>
          <a:prstGeom prst="rect">
            <a:avLst/>
          </a:prstGeom>
          <a:noFill/>
          <a:ln>
            <a:noFill/>
          </a:ln>
        </p:spPr>
      </p:pic>
      <p:sp>
        <p:nvSpPr>
          <p:cNvPr id="176" name="Google Shape;176;g3249f71c4c1_0_6"/>
          <p:cNvSpPr txBox="1"/>
          <p:nvPr/>
        </p:nvSpPr>
        <p:spPr>
          <a:xfrm>
            <a:off x="578175" y="36926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GB" sz="1300" b="1">
                <a:solidFill>
                  <a:schemeClr val="dk1"/>
                </a:solidFill>
              </a:rPr>
              <a:t>Altea (Alicante)</a:t>
            </a:r>
            <a:endParaRPr sz="1300" b="1">
              <a:solidFill>
                <a:schemeClr val="dk1"/>
              </a:solidFill>
            </a:endParaRPr>
          </a:p>
        </p:txBody>
      </p:sp>
      <p:sp>
        <p:nvSpPr>
          <p:cNvPr id="177" name="Google Shape;177;g3249f71c4c1_0_6"/>
          <p:cNvSpPr txBox="1"/>
          <p:nvPr/>
        </p:nvSpPr>
        <p:spPr>
          <a:xfrm>
            <a:off x="4015625" y="36926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GB" sz="1300" b="1">
                <a:solidFill>
                  <a:schemeClr val="dk1"/>
                </a:solidFill>
              </a:rPr>
              <a:t>Cudillero (Asturias)</a:t>
            </a:r>
            <a:endParaRPr sz="1300" b="1">
              <a:solidFill>
                <a:schemeClr val="dk1"/>
              </a:solidFill>
            </a:endParaRPr>
          </a:p>
        </p:txBody>
      </p:sp>
      <p:sp>
        <p:nvSpPr>
          <p:cNvPr id="178" name="Google Shape;178;g3249f71c4c1_0_6"/>
          <p:cNvSpPr txBox="1"/>
          <p:nvPr/>
        </p:nvSpPr>
        <p:spPr>
          <a:xfrm>
            <a:off x="7453075" y="36926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GB" sz="1300" b="1">
                <a:solidFill>
                  <a:schemeClr val="dk1"/>
                </a:solidFill>
              </a:rPr>
              <a:t>Sigüenza (Guadalajara)</a:t>
            </a:r>
            <a:endParaRPr sz="1300" b="1">
              <a:solidFill>
                <a:schemeClr val="dk1"/>
              </a:solidFill>
            </a:endParaRPr>
          </a:p>
        </p:txBody>
      </p:sp>
      <p:sp>
        <p:nvSpPr>
          <p:cNvPr id="179" name="Google Shape;179;g3249f71c4c1_0_6"/>
          <p:cNvSpPr txBox="1"/>
          <p:nvPr/>
        </p:nvSpPr>
        <p:spPr>
          <a:xfrm>
            <a:off x="578175" y="63714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GB" sz="1300" b="1">
                <a:solidFill>
                  <a:schemeClr val="dk1"/>
                </a:solidFill>
              </a:rPr>
              <a:t>Valderrobres (Teruel)</a:t>
            </a:r>
            <a:endParaRPr sz="1300" b="1">
              <a:solidFill>
                <a:schemeClr val="dk1"/>
              </a:solidFill>
            </a:endParaRPr>
          </a:p>
        </p:txBody>
      </p:sp>
      <p:pic>
        <p:nvPicPr>
          <p:cNvPr id="180" name="Google Shape;180;g3249f71c4c1_0_6"/>
          <p:cNvPicPr preferRelativeResize="0"/>
          <p:nvPr/>
        </p:nvPicPr>
        <p:blipFill>
          <a:blip r:embed="rId8">
            <a:alphaModFix/>
          </a:blip>
          <a:stretch>
            <a:fillRect/>
          </a:stretch>
        </p:blipFill>
        <p:spPr>
          <a:xfrm>
            <a:off x="4099950" y="4151625"/>
            <a:ext cx="3202350" cy="2078150"/>
          </a:xfrm>
          <a:prstGeom prst="rect">
            <a:avLst/>
          </a:prstGeom>
          <a:noFill/>
          <a:ln>
            <a:noFill/>
          </a:ln>
        </p:spPr>
      </p:pic>
      <p:sp>
        <p:nvSpPr>
          <p:cNvPr id="181" name="Google Shape;181;g3249f71c4c1_0_6"/>
          <p:cNvSpPr txBox="1"/>
          <p:nvPr/>
        </p:nvSpPr>
        <p:spPr>
          <a:xfrm>
            <a:off x="4158963" y="63039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GB" sz="1300" b="1">
                <a:solidFill>
                  <a:schemeClr val="dk1"/>
                </a:solidFill>
              </a:rPr>
              <a:t>Santillana del Mar (Cantabria)</a:t>
            </a:r>
            <a:endParaRPr sz="1300" b="1">
              <a:solidFill>
                <a:schemeClr val="dk1"/>
              </a:solidFill>
            </a:endParaRPr>
          </a:p>
        </p:txBody>
      </p:sp>
      <p:pic>
        <p:nvPicPr>
          <p:cNvPr id="182" name="Google Shape;182;g3249f71c4c1_0_6"/>
          <p:cNvPicPr preferRelativeResize="0"/>
          <p:nvPr/>
        </p:nvPicPr>
        <p:blipFill>
          <a:blip r:embed="rId9">
            <a:alphaModFix/>
          </a:blip>
          <a:stretch>
            <a:fillRect/>
          </a:stretch>
        </p:blipFill>
        <p:spPr>
          <a:xfrm>
            <a:off x="7454688" y="4194325"/>
            <a:ext cx="3117225" cy="2078150"/>
          </a:xfrm>
          <a:prstGeom prst="rect">
            <a:avLst/>
          </a:prstGeom>
          <a:noFill/>
          <a:ln>
            <a:noFill/>
          </a:ln>
        </p:spPr>
      </p:pic>
      <p:sp>
        <p:nvSpPr>
          <p:cNvPr id="183" name="Google Shape;183;g3249f71c4c1_0_6"/>
          <p:cNvSpPr txBox="1"/>
          <p:nvPr/>
        </p:nvSpPr>
        <p:spPr>
          <a:xfrm>
            <a:off x="7454725" y="63039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GB" sz="1300" b="1">
                <a:solidFill>
                  <a:schemeClr val="dk1"/>
                </a:solidFill>
              </a:rPr>
              <a:t>Ayllón (Segovia)</a:t>
            </a:r>
            <a:endParaRPr sz="1300" b="1">
              <a:solidFill>
                <a:schemeClr val="dk1"/>
              </a:solidFill>
            </a:endParaRPr>
          </a:p>
        </p:txBody>
      </p:sp>
      <p:sp>
        <p:nvSpPr>
          <p:cNvPr id="184" name="Google Shape;184;g3249f71c4c1_0_6"/>
          <p:cNvSpPr txBox="1"/>
          <p:nvPr/>
        </p:nvSpPr>
        <p:spPr>
          <a:xfrm>
            <a:off x="9192000" y="64578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Source: iStock</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465</Words>
  <Application>Microsoft Office PowerPoint</Application>
  <PresentationFormat>Προσαρμογή</PresentationFormat>
  <Paragraphs>96</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3</cp:revision>
  <dcterms:created xsi:type="dcterms:W3CDTF">2024-06-10T15:48:53Z</dcterms:created>
  <dcterms:modified xsi:type="dcterms:W3CDTF">2026-05-06T14:01:53Z</dcterms:modified>
</cp:coreProperties>
</file>