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3" r:id="rId4"/>
    <p:sldId id="264" r:id="rId5"/>
    <p:sldId id="265" r:id="rId6"/>
    <p:sldId id="266"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7kd43BN6orxwe+ZDxE1+tG5fSu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3851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3: </a:t>
            </a:r>
            <a:r>
              <a:rPr lang="en-GB" sz="2800" b="1" i="0" u="none" strike="noStrike" cap="none">
                <a:solidFill>
                  <a:schemeClr val="lt1"/>
                </a:solidFill>
                <a:latin typeface="Candara"/>
                <a:ea typeface="Candara"/>
                <a:cs typeface="Candara"/>
                <a:sym typeface="Candara"/>
              </a:rPr>
              <a:t>Entrepreneurship</a:t>
            </a:r>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79131" y="1754658"/>
            <a:ext cx="12192000" cy="22159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600" b="1" i="0" u="none" strike="noStrike" cap="none">
                <a:solidFill>
                  <a:srgbClr val="FFFFFF"/>
                </a:solidFill>
                <a:latin typeface="Candara"/>
                <a:ea typeface="Candara"/>
                <a:cs typeface="Candara"/>
                <a:sym typeface="Candara"/>
              </a:rPr>
              <a:t>LESSON 2: </a:t>
            </a: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3600" b="1" i="0" u="none" strike="noStrike" cap="none">
                <a:solidFill>
                  <a:schemeClr val="lt1"/>
                </a:solidFill>
                <a:latin typeface="Candara"/>
                <a:ea typeface="Candara"/>
                <a:cs typeface="Candara"/>
                <a:sym typeface="Candara"/>
              </a:rPr>
              <a:t>Developing a Heritage-Based Business Plan</a:t>
            </a:r>
            <a:endParaRPr sz="36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3600" b="0" i="0" u="none" strike="noStrike" cap="none">
              <a:solidFill>
                <a:schemeClr val="lt1"/>
              </a:solidFill>
              <a:latin typeface="Candara"/>
              <a:ea typeface="Candara"/>
              <a:cs typeface="Candara"/>
              <a:sym typeface="Candara"/>
            </a:endParaRPr>
          </a:p>
        </p:txBody>
      </p:sp>
      <p:pic>
        <p:nvPicPr>
          <p:cNvPr id="97" name="Google Shape;97;p2" descr="A logo with a tree in the middle&#10;&#10;Description automatically generated"/>
          <p:cNvPicPr preferRelativeResize="0"/>
          <p:nvPr/>
        </p:nvPicPr>
        <p:blipFill rotWithShape="1">
          <a:blip r:embed="rId3">
            <a:alphaModFix/>
          </a:blip>
          <a:srcRect/>
          <a:stretch/>
        </p:blipFill>
        <p:spPr>
          <a:xfrm>
            <a:off x="11370547" y="6205124"/>
            <a:ext cx="509952" cy="509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9"/>
          <p:cNvSpPr txBox="1"/>
          <p:nvPr/>
        </p:nvSpPr>
        <p:spPr>
          <a:xfrm>
            <a:off x="0" y="89600"/>
            <a:ext cx="11145300" cy="630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500"/>
              <a:buFont typeface="Arial"/>
              <a:buNone/>
            </a:pPr>
            <a:r>
              <a:rPr lang="en-GB" sz="3500" b="1" i="0" u="none" strike="noStrike" cap="none">
                <a:solidFill>
                  <a:schemeClr val="lt1"/>
                </a:solidFill>
                <a:latin typeface="Candara"/>
                <a:ea typeface="Candara"/>
                <a:cs typeface="Candara"/>
                <a:sym typeface="Candara"/>
              </a:rPr>
              <a:t>Interactive Activity: Business Plan Development  (1/2) </a:t>
            </a:r>
            <a:r>
              <a:rPr lang="en-GB" sz="3500" b="0" i="0" u="none" strike="noStrike" cap="none">
                <a:solidFill>
                  <a:schemeClr val="lt1"/>
                </a:solidFill>
                <a:latin typeface="Candara"/>
                <a:ea typeface="Candara"/>
                <a:cs typeface="Candara"/>
                <a:sym typeface="Candara"/>
              </a:rPr>
              <a:t> </a:t>
            </a:r>
            <a:endParaRPr sz="3500" b="0" i="0" u="none" strike="noStrike" cap="none">
              <a:solidFill>
                <a:schemeClr val="lt1"/>
              </a:solidFill>
              <a:latin typeface="Candara"/>
              <a:ea typeface="Candara"/>
              <a:cs typeface="Candara"/>
              <a:sym typeface="Candara"/>
            </a:endParaRPr>
          </a:p>
        </p:txBody>
      </p:sp>
      <p:sp>
        <p:nvSpPr>
          <p:cNvPr id="156" name="Google Shape;156;p9"/>
          <p:cNvSpPr txBox="1"/>
          <p:nvPr/>
        </p:nvSpPr>
        <p:spPr>
          <a:xfrm>
            <a:off x="484050" y="973650"/>
            <a:ext cx="11145300" cy="552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800" b="1" i="0" u="none" strike="noStrike" cap="none">
                <a:solidFill>
                  <a:srgbClr val="000000"/>
                </a:solidFill>
                <a:latin typeface="Candara"/>
                <a:ea typeface="Candara"/>
                <a:cs typeface="Candara"/>
                <a:sym typeface="Candara"/>
              </a:rPr>
              <a:t>:   </a:t>
            </a:r>
            <a:r>
              <a:rPr lang="en-GB" sz="1800" b="0" i="0" u="none" strike="noStrike" cap="none">
                <a:solidFill>
                  <a:schemeClr val="dk1"/>
                </a:solidFill>
                <a:latin typeface="Candara"/>
                <a:ea typeface="Candara"/>
                <a:cs typeface="Candara"/>
                <a:sym typeface="Candara"/>
              </a:rPr>
              <a:t>The objective of this activity is to guide participants through the process of developing a business plan. By the end of the activity, participants will:</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Understand the key components of a business plan.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Be able to outline their own business plan for a product or service.</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Enhance critical thinking and entrepreneurial skills</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600"/>
              <a:buFont typeface="Arial"/>
              <a:buNone/>
            </a:pPr>
            <a:r>
              <a:rPr lang="en-GB" sz="1800" b="1" i="0" u="none" strike="noStrike" cap="none">
                <a:solidFill>
                  <a:srgbClr val="000000"/>
                </a:solidFill>
                <a:latin typeface="Candara"/>
                <a:ea typeface="Candara"/>
                <a:cs typeface="Candara"/>
                <a:sym typeface="Candara"/>
              </a:rPr>
              <a:t>Materials Needed:Objective</a:t>
            </a:r>
            <a:endParaRPr sz="1800" b="0" i="0" u="none" strike="noStrike" cap="none">
              <a:solidFill>
                <a:srgbClr val="000000"/>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Projector/Screen </a:t>
            </a:r>
            <a:r>
              <a:rPr lang="en-GB" sz="1800" b="0" i="0" u="none" strike="noStrike" cap="none">
                <a:solidFill>
                  <a:schemeClr val="dk1"/>
                </a:solidFill>
                <a:latin typeface="Candara"/>
                <a:ea typeface="Candara"/>
                <a:cs typeface="Candara"/>
                <a:sym typeface="Candara"/>
              </a:rPr>
              <a:t>(optional): To present guidelines or key points about the business plan.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Printed Templates or Handouts: </a:t>
            </a:r>
            <a:r>
              <a:rPr lang="en-GB" sz="1800" b="0" i="0" u="none" strike="noStrike" cap="none">
                <a:solidFill>
                  <a:schemeClr val="dk1"/>
                </a:solidFill>
                <a:latin typeface="Candara"/>
                <a:ea typeface="Candara"/>
                <a:cs typeface="Candara"/>
                <a:sym typeface="Candara"/>
              </a:rPr>
              <a:t>These can be worksheets with sections for the business plan (executive summary, market analysis, product/service, marketing strategy, financial projections, etc.).</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Pens, Pencils, and Markers: </a:t>
            </a:r>
            <a:r>
              <a:rPr lang="en-GB" sz="1800" b="0" i="0" u="none" strike="noStrike" cap="none">
                <a:solidFill>
                  <a:schemeClr val="dk1"/>
                </a:solidFill>
                <a:latin typeface="Candara"/>
                <a:ea typeface="Candara"/>
                <a:cs typeface="Candara"/>
                <a:sym typeface="Candara"/>
              </a:rPr>
              <a:t>For participants to take notes or fill in their business plans.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Flipcharts or Whiteboard: </a:t>
            </a:r>
            <a:r>
              <a:rPr lang="en-GB" sz="1800" b="0" i="0" u="none" strike="noStrike" cap="none">
                <a:solidFill>
                  <a:schemeClr val="dk1"/>
                </a:solidFill>
                <a:latin typeface="Candara"/>
                <a:ea typeface="Candara"/>
                <a:cs typeface="Candara"/>
                <a:sym typeface="Candara"/>
              </a:rPr>
              <a:t>To jot down ideas, definitions, or key sections for group discussion.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Post-it Notes or Index Cards:</a:t>
            </a:r>
            <a:r>
              <a:rPr lang="en-GB" sz="1800" b="0" i="0" u="none" strike="noStrike" cap="none">
                <a:solidFill>
                  <a:schemeClr val="dk1"/>
                </a:solidFill>
                <a:latin typeface="Candara"/>
                <a:ea typeface="Candara"/>
                <a:cs typeface="Candara"/>
                <a:sym typeface="Candara"/>
              </a:rPr>
              <a:t> For brainstorming sessions.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Laptops or Tablets </a:t>
            </a:r>
            <a:r>
              <a:rPr lang="en-GB" sz="1800" b="0" i="0" u="none" strike="noStrike" cap="none">
                <a:solidFill>
                  <a:schemeClr val="dk1"/>
                </a:solidFill>
                <a:latin typeface="Candara"/>
                <a:ea typeface="Candara"/>
                <a:cs typeface="Candara"/>
                <a:sym typeface="Candara"/>
              </a:rPr>
              <a:t>(optional): For participants to use digital templates or research information.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Business Plan Template</a:t>
            </a:r>
            <a:r>
              <a:rPr lang="en-GB" sz="1800" b="0" i="0" u="none" strike="noStrike" cap="none">
                <a:solidFill>
                  <a:schemeClr val="dk1"/>
                </a:solidFill>
                <a:latin typeface="Candara"/>
                <a:ea typeface="Candara"/>
                <a:cs typeface="Candara"/>
                <a:sym typeface="Candara"/>
              </a:rPr>
              <a:t> (printed or digital): Structured sections like executive summary, marketing plan, etc</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Sample Business Plans:</a:t>
            </a:r>
            <a:r>
              <a:rPr lang="en-GB" sz="1800" b="0" i="0" u="none" strike="noStrike" cap="none">
                <a:solidFill>
                  <a:schemeClr val="dk1"/>
                </a:solidFill>
                <a:latin typeface="Candara"/>
                <a:ea typeface="Candara"/>
                <a:cs typeface="Candara"/>
                <a:sym typeface="Candara"/>
              </a:rPr>
              <a:t> Provide a few examples of business plans for inspiration.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Timer </a:t>
            </a:r>
            <a:r>
              <a:rPr lang="en-GB" sz="1800" b="0" i="0" u="none" strike="noStrike" cap="none">
                <a:solidFill>
                  <a:schemeClr val="dk1"/>
                </a:solidFill>
                <a:latin typeface="Candara"/>
                <a:ea typeface="Candara"/>
                <a:cs typeface="Candara"/>
                <a:sym typeface="Candara"/>
              </a:rPr>
              <a:t>or Clock: To manage time for each phase of the activity.</a:t>
            </a:r>
            <a:endParaRPr sz="18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0"/>
          <p:cNvSpPr txBox="1"/>
          <p:nvPr/>
        </p:nvSpPr>
        <p:spPr>
          <a:xfrm>
            <a:off x="0" y="89600"/>
            <a:ext cx="11059200" cy="11853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500"/>
              <a:buFont typeface="Arial"/>
              <a:buNone/>
            </a:pPr>
            <a:r>
              <a:rPr lang="en-GB" sz="3500" b="1" i="0" u="none" strike="noStrike" cap="none">
                <a:solidFill>
                  <a:schemeClr val="lt1"/>
                </a:solidFill>
                <a:latin typeface="Candara"/>
                <a:ea typeface="Candara"/>
                <a:cs typeface="Candara"/>
                <a:sym typeface="Candara"/>
              </a:rPr>
              <a:t>Interactive Activity: Business Plan Development  (2/2) </a:t>
            </a:r>
            <a:r>
              <a:rPr lang="en-GB" sz="3500" b="0" i="0" u="none" strike="noStrike" cap="none">
                <a:solidFill>
                  <a:schemeClr val="lt1"/>
                </a:solidFill>
                <a:latin typeface="Candara"/>
                <a:ea typeface="Candara"/>
                <a:cs typeface="Candara"/>
                <a:sym typeface="Candara"/>
              </a:rPr>
              <a:t> </a:t>
            </a:r>
            <a:endParaRPr sz="3500" b="0"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165" name="Google Shape;165;p10"/>
          <p:cNvSpPr txBox="1"/>
          <p:nvPr/>
        </p:nvSpPr>
        <p:spPr>
          <a:xfrm>
            <a:off x="501626" y="1305350"/>
            <a:ext cx="10200300" cy="49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chemeClr val="dk1"/>
                </a:solidFill>
                <a:latin typeface="Candara"/>
                <a:ea typeface="Candara"/>
                <a:cs typeface="Candara"/>
                <a:sym typeface="Candara"/>
              </a:rPr>
              <a:t>Procedure:</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800" b="1"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500"/>
              <a:buFont typeface="Arial"/>
              <a:buNone/>
            </a:pPr>
            <a:r>
              <a:rPr lang="en-GB" sz="1800" b="0" i="0" u="none" strike="noStrike" cap="none">
                <a:solidFill>
                  <a:schemeClr val="dk1"/>
                </a:solidFill>
                <a:latin typeface="Candara"/>
                <a:ea typeface="Candara"/>
                <a:cs typeface="Candara"/>
                <a:sym typeface="Candara"/>
              </a:rPr>
              <a:t>- Divide students into small groups </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500"/>
              <a:buFont typeface="Arial"/>
              <a:buNone/>
            </a:pPr>
            <a:r>
              <a:rPr lang="en-GB" sz="1800" b="0" i="0" u="none" strike="noStrike" cap="none">
                <a:solidFill>
                  <a:schemeClr val="dk1"/>
                </a:solidFill>
                <a:latin typeface="Candara"/>
                <a:ea typeface="Candara"/>
                <a:cs typeface="Candara"/>
                <a:sym typeface="Candara"/>
              </a:rPr>
              <a:t>- Each group selects a heritage site or theme from the previous lesson.</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500"/>
              <a:buFont typeface="Arial"/>
              <a:buNone/>
            </a:pPr>
            <a:r>
              <a:rPr lang="en-GB" sz="1800" b="0" i="0" u="none" strike="noStrike" cap="none">
                <a:solidFill>
                  <a:schemeClr val="dk1"/>
                </a:solidFill>
                <a:latin typeface="Candara"/>
                <a:ea typeface="Candara"/>
                <a:cs typeface="Candara"/>
                <a:sym typeface="Candara"/>
              </a:rPr>
              <a:t>- Groups work on developing a business plan using the template provided.</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500"/>
              <a:buFont typeface="Arial"/>
              <a:buNone/>
            </a:pPr>
            <a:r>
              <a:rPr lang="en-GB" sz="1800" b="0" i="0" u="none" strike="noStrike" cap="none">
                <a:solidFill>
                  <a:schemeClr val="dk1"/>
                </a:solidFill>
                <a:latin typeface="Candara"/>
                <a:ea typeface="Candara"/>
                <a:cs typeface="Candara"/>
                <a:sym typeface="Candara"/>
              </a:rPr>
              <a:t>- Encourage students to consider aspects such as target audience, marketing strategies, funding sources, and community impact.</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800" b="0" i="0" u="none" strike="noStrike" cap="none">
                <a:solidFill>
                  <a:schemeClr val="dk1"/>
                </a:solidFill>
                <a:latin typeface="Candara"/>
                <a:ea typeface="Candara"/>
                <a:cs typeface="Candara"/>
                <a:sym typeface="Candara"/>
              </a:rPr>
              <a:t>- Each group presents their business plan to the class, the correct development for its realisation, and the possible outcomes and benefits for the community.</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800" b="0" i="0" u="none" strike="noStrike" cap="none">
                <a:solidFill>
                  <a:schemeClr val="dk1"/>
                </a:solidFill>
                <a:latin typeface="Candara"/>
                <a:ea typeface="Candara"/>
                <a:cs typeface="Candara"/>
                <a:sym typeface="Candara"/>
              </a:rPr>
              <a:t>- Allow time for questions, feedback, and discussion from the facilitator and other participants.</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800" b="0" i="0" u="none" strike="noStrike" cap="none">
                <a:solidFill>
                  <a:schemeClr val="dk1"/>
                </a:solidFill>
                <a:latin typeface="Candara"/>
                <a:ea typeface="Candara"/>
                <a:cs typeface="Candara"/>
                <a:sym typeface="Candara"/>
              </a:rPr>
              <a:t>- Organise a peer review session in which students provide constructive feedback. </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800" b="0" i="0" u="none" strike="noStrike" cap="none">
                <a:solidFill>
                  <a:schemeClr val="dk1"/>
                </a:solidFill>
                <a:latin typeface="Candara"/>
                <a:ea typeface="Candara"/>
                <a:cs typeface="Candara"/>
                <a:sym typeface="Candara"/>
              </a:rPr>
              <a:t>- After the presentations, organise debates or question sessions to discuss the feasibility of each plan and possible improvements.</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1" name="Google Shape;171;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1"/>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Presentations and Feedback </a:t>
            </a:r>
            <a:endParaRPr sz="3600" b="0" i="0" u="none" strike="noStrike" cap="none">
              <a:solidFill>
                <a:schemeClr val="lt1"/>
              </a:solidFill>
              <a:latin typeface="Candara"/>
              <a:ea typeface="Candara"/>
              <a:cs typeface="Candara"/>
              <a:sym typeface="Candara"/>
            </a:endParaRPr>
          </a:p>
        </p:txBody>
      </p:sp>
      <p:sp>
        <p:nvSpPr>
          <p:cNvPr id="174" name="Google Shape;174;p11"/>
          <p:cNvSpPr txBox="1"/>
          <p:nvPr/>
        </p:nvSpPr>
        <p:spPr>
          <a:xfrm>
            <a:off x="484053" y="973651"/>
            <a:ext cx="10911000" cy="5610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1800"/>
              <a:buFont typeface="Arial"/>
              <a:buNone/>
            </a:pPr>
            <a:r>
              <a:rPr lang="en-GB" sz="1800" b="1" i="0" u="none" strike="noStrike" cap="none">
                <a:solidFill>
                  <a:schemeClr val="dk1"/>
                </a:solidFill>
                <a:latin typeface="Candara"/>
                <a:ea typeface="Candara"/>
                <a:cs typeface="Candara"/>
                <a:sym typeface="Candara"/>
              </a:rPr>
              <a:t>Feedback process</a:t>
            </a:r>
            <a:endParaRPr sz="1800" b="1" i="0" u="none" strike="noStrike" cap="none">
              <a:solidFill>
                <a:schemeClr val="dk1"/>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Clarity of heritage focus:</a:t>
            </a:r>
            <a:r>
              <a:rPr lang="en-GB" sz="1800" b="0" i="0" u="none" strike="noStrike" cap="none">
                <a:solidFill>
                  <a:schemeClr val="dk1"/>
                </a:solidFill>
                <a:latin typeface="Candara"/>
                <a:ea typeface="Candara"/>
                <a:cs typeface="Candara"/>
                <a:sym typeface="Candara"/>
              </a:rPr>
              <a:t> Is the connection between the enterprise and the conservation of cultural, historical or natural heritage clear?</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Viability of the enterprise:</a:t>
            </a:r>
            <a:r>
              <a:rPr lang="en-GB" sz="1800" b="0" i="0" u="none" strike="noStrike" cap="none">
                <a:solidFill>
                  <a:schemeClr val="dk1"/>
                </a:solidFill>
                <a:latin typeface="Candara"/>
                <a:ea typeface="Candara"/>
                <a:cs typeface="Candara"/>
                <a:sym typeface="Candara"/>
              </a:rPr>
              <a:t> Is the business idea viable from a financial perspective?</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Innovation and creativity:</a:t>
            </a:r>
            <a:r>
              <a:rPr lang="en-GB" sz="1800" b="0" i="0" u="none" strike="noStrike" cap="none">
                <a:solidFill>
                  <a:schemeClr val="dk1"/>
                </a:solidFill>
                <a:latin typeface="Candara"/>
                <a:ea typeface="Candara"/>
                <a:cs typeface="Candara"/>
                <a:sym typeface="Candara"/>
              </a:rPr>
              <a:t> Is the solution innovative in combining profitability with heritage conservation?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Sustainability and community engagement:</a:t>
            </a:r>
            <a:r>
              <a:rPr lang="en-GB" sz="1800" b="0" i="0" u="none" strike="noStrike" cap="none">
                <a:solidFill>
                  <a:schemeClr val="dk1"/>
                </a:solidFill>
                <a:latin typeface="Candara"/>
                <a:ea typeface="Candara"/>
                <a:cs typeface="Candara"/>
                <a:sym typeface="Candara"/>
              </a:rPr>
              <a:t> Does the business consider environmental sustainability and social responsibility?</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sng" strike="noStrike" cap="none">
                <a:solidFill>
                  <a:schemeClr val="dk1"/>
                </a:solidFill>
                <a:latin typeface="Candara"/>
                <a:ea typeface="Candara"/>
                <a:cs typeface="Candara"/>
                <a:sym typeface="Candara"/>
              </a:rPr>
              <a:t>Recommendations:</a:t>
            </a:r>
            <a:r>
              <a:rPr lang="en-GB" sz="1800" b="0" i="0" u="none" strike="noStrike" cap="none">
                <a:solidFill>
                  <a:schemeClr val="dk1"/>
                </a:solidFill>
                <a:latin typeface="Candara"/>
                <a:ea typeface="Candara"/>
                <a:cs typeface="Candara"/>
                <a:sym typeface="Candara"/>
              </a:rPr>
              <a:t> Share your thoughts on areas that may need more attention or further analysis.</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800"/>
              <a:buFont typeface="Arial"/>
              <a:buNone/>
            </a:pPr>
            <a:r>
              <a:rPr lang="en-GB" sz="1800" b="1" i="0" u="none" strike="noStrike" cap="none">
                <a:solidFill>
                  <a:schemeClr val="dk1"/>
                </a:solidFill>
                <a:latin typeface="Candara"/>
                <a:ea typeface="Candara"/>
                <a:cs typeface="Candara"/>
                <a:sym typeface="Candara"/>
              </a:rPr>
              <a:t>Conclusions and key points</a:t>
            </a:r>
            <a:endParaRPr sz="1800" b="1" i="0" u="none" strike="noStrike" cap="none">
              <a:solidFill>
                <a:schemeClr val="dk1"/>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Summarise the activity and key points.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Emphasise the importance of continuous planning and adjusting the business plan as the business evolves.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Summarise the common strengths and areas for improvement of the different business plans.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Highlight successful approaches to heritage-based enterprises that balance profitability, cultural preservation and sustainability.</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Encourage participants to refine their business plans based on the feedback received and to continue exploring opportunities in the real world.</a:t>
            </a:r>
            <a:endParaRPr sz="1600" b="1" i="0" u="none" strike="noStrike" cap="none">
              <a:solidFill>
                <a:srgbClr val="FF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2026-05-06T14:03:46Z</dcterms:modified>
</cp:coreProperties>
</file>