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ndara" pitchFamily="34" charset="0"/>
      <p:regular r:id="rId11"/>
      <p:bold r:id="rId12"/>
      <p:italic r:id="rId13"/>
      <p:boldItalic r:id="rId14"/>
    </p:embeddedFont>
    <p:embeddedFont>
      <p:font typeface="Calibri"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j7kd43BN6orxwe+ZDxE1+tG5fSu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089bc2b067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g3089bc2b067_0_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089bc2b06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g3089bc2b067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png"/><Relationship Id="rId3" Type="http://schemas.openxmlformats.org/officeDocument/2006/relationships/notesSlide" Target="../notesSlides/notesSlide8.xml"/><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5"/>
          <p:cNvSpPr txBox="1"/>
          <p:nvPr/>
        </p:nvSpPr>
        <p:spPr>
          <a:xfrm>
            <a:off x="0" y="2708872"/>
            <a:ext cx="12192000" cy="1385100"/>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809625" marR="0" lvl="0" indent="0" algn="ctr" rtl="0">
              <a:lnSpc>
                <a:spcPct val="100000"/>
              </a:lnSpc>
              <a:spcBef>
                <a:spcPts val="0"/>
              </a:spcBef>
              <a:spcAft>
                <a:spcPts val="0"/>
              </a:spcAft>
              <a:buNone/>
            </a:pPr>
            <a:r>
              <a:rPr lang="en-GB" sz="2800" b="1" i="0" u="none" strike="noStrike" cap="none">
                <a:solidFill>
                  <a:srgbClr val="FFFFFF"/>
                </a:solidFill>
                <a:latin typeface="Candara"/>
                <a:ea typeface="Candara"/>
                <a:cs typeface="Candara"/>
                <a:sym typeface="Candara"/>
              </a:rPr>
              <a:t>LEARNING UNIT 3: </a:t>
            </a:r>
            <a:r>
              <a:rPr lang="en-GB" sz="2800" b="1" i="0" u="none" strike="noStrike" cap="none">
                <a:solidFill>
                  <a:schemeClr val="lt1"/>
                </a:solidFill>
                <a:latin typeface="Candara"/>
                <a:ea typeface="Candara"/>
                <a:cs typeface="Candara"/>
                <a:sym typeface="Candara"/>
              </a:rPr>
              <a:t>Entrepreneurship</a:t>
            </a:r>
            <a:endParaRPr/>
          </a:p>
        </p:txBody>
      </p:sp>
      <p:sp>
        <p:nvSpPr>
          <p:cNvPr id="86" name="Google Shape;86;p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2"/>
          <p:cNvSpPr txBox="1"/>
          <p:nvPr/>
        </p:nvSpPr>
        <p:spPr>
          <a:xfrm>
            <a:off x="-79131" y="1754658"/>
            <a:ext cx="12192000" cy="22159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2800"/>
              <a:buFont typeface="Arial"/>
              <a:buNone/>
            </a:pPr>
            <a:r>
              <a:rPr lang="en-GB" sz="3600" b="1" i="0" u="none" strike="noStrike" cap="none">
                <a:solidFill>
                  <a:srgbClr val="FFFFFF"/>
                </a:solidFill>
                <a:latin typeface="Candara"/>
                <a:ea typeface="Candara"/>
                <a:cs typeface="Candara"/>
                <a:sym typeface="Candara"/>
              </a:rPr>
              <a:t>LESSON 2: </a:t>
            </a:r>
            <a:endParaRPr sz="3600" b="1" i="0" u="none" strike="noStrike" cap="none">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r>
              <a:rPr lang="en-GB" sz="3600" b="1" i="0" u="none" strike="noStrike" cap="none">
                <a:solidFill>
                  <a:schemeClr val="lt1"/>
                </a:solidFill>
                <a:latin typeface="Candara"/>
                <a:ea typeface="Candara"/>
                <a:cs typeface="Candara"/>
                <a:sym typeface="Candara"/>
              </a:rPr>
              <a:t>Developing a Heritage-Based Business Plan</a:t>
            </a:r>
            <a:endParaRPr sz="3600" b="1" i="0" u="none" strike="noStrike" cap="none">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endParaRPr sz="3600" b="0" i="0" u="none" strike="noStrike" cap="none">
              <a:solidFill>
                <a:schemeClr val="lt1"/>
              </a:solidFill>
              <a:latin typeface="Candara"/>
              <a:ea typeface="Candara"/>
              <a:cs typeface="Candara"/>
              <a:sym typeface="Candara"/>
            </a:endParaRPr>
          </a:p>
        </p:txBody>
      </p:sp>
      <p:pic>
        <p:nvPicPr>
          <p:cNvPr id="97" name="Google Shape;97;p2" descr="A logo with a tree in the middle&#10;&#10;Description automatically generated"/>
          <p:cNvPicPr preferRelativeResize="0"/>
          <p:nvPr/>
        </p:nvPicPr>
        <p:blipFill rotWithShape="1">
          <a:blip r:embed="rId3">
            <a:alphaModFix/>
          </a:blip>
          <a:srcRect/>
          <a:stretch/>
        </p:blipFill>
        <p:spPr>
          <a:xfrm>
            <a:off x="11370547" y="6205124"/>
            <a:ext cx="509952" cy="5099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5" name="Google Shape;105;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3"/>
          <p:cNvSpPr txBox="1"/>
          <p:nvPr/>
        </p:nvSpPr>
        <p:spPr>
          <a:xfrm>
            <a:off x="0" y="89600"/>
            <a:ext cx="10997400" cy="5541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ndara"/>
                <a:ea typeface="Candara"/>
                <a:cs typeface="Candara"/>
                <a:sym typeface="Candara"/>
              </a:rPr>
              <a:t>DEFINITION AND COMPONENTS OF A BUSINESS PLAN</a:t>
            </a:r>
            <a:r>
              <a:rPr lang="en-GB" sz="3000" b="1" i="0" u="none" strike="noStrike" cap="none">
                <a:solidFill>
                  <a:srgbClr val="FFFFFF"/>
                </a:solidFill>
                <a:latin typeface="Candara"/>
                <a:ea typeface="Candara"/>
                <a:cs typeface="Candara"/>
                <a:sym typeface="Candara"/>
              </a:rPr>
              <a:t> (1/5) </a:t>
            </a:r>
            <a:endParaRPr sz="3000" b="1" i="0" u="none" strike="noStrike" cap="none">
              <a:solidFill>
                <a:schemeClr val="dk1"/>
              </a:solidFill>
              <a:latin typeface="Times New Roman"/>
              <a:ea typeface="Times New Roman"/>
              <a:cs typeface="Times New Roman"/>
              <a:sym typeface="Times New Roman"/>
            </a:endParaRPr>
          </a:p>
        </p:txBody>
      </p:sp>
      <p:sp>
        <p:nvSpPr>
          <p:cNvPr id="108" name="Google Shape;108;p3"/>
          <p:cNvSpPr txBox="1"/>
          <p:nvPr/>
        </p:nvSpPr>
        <p:spPr>
          <a:xfrm>
            <a:off x="533300" y="1411675"/>
            <a:ext cx="10698900" cy="48666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15000"/>
              </a:lnSpc>
              <a:spcBef>
                <a:spcPts val="1200"/>
              </a:spcBef>
              <a:spcAft>
                <a:spcPts val="0"/>
              </a:spcAft>
              <a:buClr>
                <a:schemeClr val="dk1"/>
              </a:buClr>
              <a:buSzPts val="1800"/>
              <a:buFont typeface="Arial"/>
              <a:buChar char="●"/>
            </a:pPr>
            <a:r>
              <a:rPr lang="en-GB" sz="1800" b="1" i="0" u="none" strike="noStrike" cap="none">
                <a:solidFill>
                  <a:schemeClr val="dk1"/>
                </a:solidFill>
                <a:latin typeface="Candara"/>
                <a:ea typeface="Candara"/>
                <a:cs typeface="Candara"/>
                <a:sym typeface="Candara"/>
              </a:rPr>
              <a:t>Definition:</a:t>
            </a:r>
            <a:r>
              <a:rPr lang="en-GB" sz="1800" b="0" i="0" u="none" strike="noStrike" cap="none">
                <a:solidFill>
                  <a:schemeClr val="dk1"/>
                </a:solidFill>
                <a:latin typeface="Candara"/>
                <a:ea typeface="Candara"/>
                <a:cs typeface="Candara"/>
                <a:sym typeface="Candara"/>
              </a:rPr>
              <a:t> A business plan is a document that describes the objectives, strategies and financial projections of a project or business, in order to establish a roadmap for its growth.</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Arial"/>
              <a:buChar char="●"/>
            </a:pPr>
            <a:r>
              <a:rPr lang="en-GB" sz="1800" b="1" i="0" u="none" strike="noStrike" cap="none">
                <a:solidFill>
                  <a:schemeClr val="dk1"/>
                </a:solidFill>
                <a:latin typeface="Candara"/>
                <a:ea typeface="Candara"/>
                <a:cs typeface="Candara"/>
                <a:sym typeface="Candara"/>
              </a:rPr>
              <a:t>Relevance:</a:t>
            </a:r>
            <a:r>
              <a:rPr lang="en-GB" sz="1800" b="0" i="0" u="none" strike="noStrike" cap="none">
                <a:solidFill>
                  <a:schemeClr val="dk1"/>
                </a:solidFill>
                <a:latin typeface="Candara"/>
                <a:ea typeface="Candara"/>
                <a:cs typeface="Candara"/>
                <a:sym typeface="Candara"/>
              </a:rPr>
              <a:t> Developing a heritage-based business plan involves focusing the business model on the valorisation, sustainable use and promotion of heritage, be it cultural, natural, historical or social. </a:t>
            </a:r>
            <a:endParaRPr sz="1800" b="1" i="0" u="none" strike="noStrike" cap="none">
              <a:solidFill>
                <a:schemeClr val="dk1"/>
              </a:solidFill>
              <a:latin typeface="Candara"/>
              <a:ea typeface="Candara"/>
              <a:cs typeface="Candara"/>
              <a:sym typeface="Candara"/>
            </a:endParaRPr>
          </a:p>
          <a:p>
            <a:pPr marL="457200" marR="0" lvl="0" indent="-342900" algn="just" rtl="0">
              <a:lnSpc>
                <a:spcPct val="115000"/>
              </a:lnSpc>
              <a:spcBef>
                <a:spcPts val="0"/>
              </a:spcBef>
              <a:spcAft>
                <a:spcPts val="0"/>
              </a:spcAft>
              <a:buClr>
                <a:schemeClr val="dk1"/>
              </a:buClr>
              <a:buSzPts val="1800"/>
              <a:buFont typeface="Candara"/>
              <a:buChar char="●"/>
            </a:pPr>
            <a:r>
              <a:rPr lang="en-GB" sz="1800" b="1" i="0" u="none" strike="noStrike" cap="none">
                <a:solidFill>
                  <a:schemeClr val="dk1"/>
                </a:solidFill>
                <a:latin typeface="Candara"/>
                <a:ea typeface="Candara"/>
                <a:cs typeface="Candara"/>
                <a:sym typeface="Candara"/>
              </a:rPr>
              <a:t>Examples: </a:t>
            </a:r>
            <a:r>
              <a:rPr lang="en-GB" sz="1800" b="0" i="0" u="none" strike="noStrike" cap="none">
                <a:solidFill>
                  <a:schemeClr val="dk1"/>
                </a:solidFill>
                <a:latin typeface="Candara"/>
                <a:ea typeface="Candara"/>
                <a:cs typeface="Candara"/>
                <a:sym typeface="Candara"/>
              </a:rPr>
              <a:t>Paradores de Turismo de España, La Granja de San Ildefonso, Alhambra Venture, Ruta del Vino Ribera del Duero, etc.</a:t>
            </a:r>
            <a:endParaRPr sz="1800" b="0" i="0" u="none" strike="noStrike" cap="none">
              <a:solidFill>
                <a:schemeClr val="dk1"/>
              </a:solidFill>
              <a:latin typeface="Candara"/>
              <a:ea typeface="Candara"/>
              <a:cs typeface="Candara"/>
              <a:sym typeface="Candara"/>
            </a:endParaRPr>
          </a:p>
          <a:p>
            <a:pPr marL="0" marR="0" lvl="0" indent="0" algn="just" rtl="0">
              <a:lnSpc>
                <a:spcPct val="115000"/>
              </a:lnSpc>
              <a:spcBef>
                <a:spcPts val="1200"/>
              </a:spcBef>
              <a:spcAft>
                <a:spcPts val="0"/>
              </a:spcAft>
              <a:buClr>
                <a:srgbClr val="000000"/>
              </a:buClr>
              <a:buSzPts val="1100"/>
              <a:buFont typeface="Arial"/>
              <a:buNone/>
            </a:pPr>
            <a:endParaRPr sz="200" b="0" i="0" u="none" strike="noStrike" cap="none">
              <a:solidFill>
                <a:schemeClr val="dk1"/>
              </a:solidFill>
              <a:latin typeface="Candara"/>
              <a:ea typeface="Candara"/>
              <a:cs typeface="Candara"/>
              <a:sym typeface="Candara"/>
            </a:endParaRPr>
          </a:p>
          <a:p>
            <a:pPr marL="0" marR="0" lvl="0" indent="0" algn="just" rtl="0">
              <a:lnSpc>
                <a:spcPct val="115000"/>
              </a:lnSpc>
              <a:spcBef>
                <a:spcPts val="1200"/>
              </a:spcBef>
              <a:spcAft>
                <a:spcPts val="0"/>
              </a:spcAft>
              <a:buClr>
                <a:srgbClr val="000000"/>
              </a:buClr>
              <a:buSzPts val="1100"/>
              <a:buFont typeface="Arial"/>
              <a:buNone/>
            </a:pPr>
            <a:endParaRPr sz="200" b="0" i="0" u="none" strike="noStrike" cap="none">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Introduce the basic components of a business plan: executive summary, business description, market analysis, marketing strategy, operations plan, financial plan.</a:t>
            </a:r>
            <a:endParaRPr sz="2000" b="1" i="0" u="none" strike="noStrike" cap="none">
              <a:solidFill>
                <a:srgbClr val="A99374"/>
              </a:solidFill>
              <a:latin typeface="Candara"/>
              <a:ea typeface="Candara"/>
              <a:cs typeface="Candara"/>
              <a:sym typeface="Candara"/>
            </a:endParaRPr>
          </a:p>
          <a:p>
            <a:pPr marL="457200" marR="0" lvl="0" indent="-342900" algn="l" rtl="0">
              <a:lnSpc>
                <a:spcPct val="115000"/>
              </a:lnSpc>
              <a:spcBef>
                <a:spcPts val="1200"/>
              </a:spcBef>
              <a:spcAft>
                <a:spcPts val="0"/>
              </a:spcAft>
              <a:buClr>
                <a:schemeClr val="dk1"/>
              </a:buClr>
              <a:buSzPts val="1800"/>
              <a:buFont typeface="Arial"/>
              <a:buChar char="●"/>
            </a:pPr>
            <a:r>
              <a:rPr lang="en-GB" sz="1800" b="1" i="0" u="none" strike="noStrike" cap="none">
                <a:solidFill>
                  <a:schemeClr val="dk1"/>
                </a:solidFill>
                <a:latin typeface="Arial"/>
                <a:ea typeface="Arial"/>
                <a:cs typeface="Arial"/>
                <a:sym typeface="Arial"/>
              </a:rPr>
              <a:t>Executive summary: </a:t>
            </a:r>
            <a:r>
              <a:rPr lang="en-GB" sz="1800" b="0" i="0" u="none" strike="noStrike" cap="none">
                <a:solidFill>
                  <a:schemeClr val="dk1"/>
                </a:solidFill>
                <a:latin typeface="Arial"/>
                <a:ea typeface="Arial"/>
                <a:cs typeface="Arial"/>
                <a:sym typeface="Arial"/>
              </a:rPr>
              <a:t>Brief description of the business idea, its objectives and the differential value that the company brings to the conservation or promotion of heritage.</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n-GB" sz="1800" b="1" i="0" u="none" strike="noStrike" cap="none">
                <a:solidFill>
                  <a:schemeClr val="dk1"/>
                </a:solidFill>
                <a:latin typeface="Arial"/>
                <a:ea typeface="Arial"/>
                <a:cs typeface="Arial"/>
                <a:sym typeface="Arial"/>
              </a:rPr>
              <a:t>Description of the company:</a:t>
            </a:r>
            <a:r>
              <a:rPr lang="en-GB" sz="1800" b="0" i="0" u="none" strike="noStrike" cap="none">
                <a:solidFill>
                  <a:schemeClr val="dk1"/>
                </a:solidFill>
                <a:latin typeface="Arial"/>
                <a:ea typeface="Arial"/>
                <a:cs typeface="Arial"/>
                <a:sym typeface="Arial"/>
              </a:rPr>
              <a:t> Specify whether the business is based on cultural, historical, natural or architectural heritage. Describe what products or services the company offers (eco-tourism, catering, crafts, etc.) and how it contributes to preserving the value of heritage.</a:t>
            </a:r>
            <a:endParaRPr sz="1400" b="0" i="0" u="none" strike="noStrike" cap="none">
              <a:solidFill>
                <a:srgbClr val="000000"/>
              </a:solidFill>
              <a:latin typeface="Arial"/>
              <a:ea typeface="Arial"/>
              <a:cs typeface="Arial"/>
              <a:sym typeface="Arial"/>
            </a:endParaRPr>
          </a:p>
        </p:txBody>
      </p:sp>
      <p:sp>
        <p:nvSpPr>
          <p:cNvPr id="109" name="Google Shape;109;p3"/>
          <p:cNvSpPr txBox="1"/>
          <p:nvPr/>
        </p:nvSpPr>
        <p:spPr>
          <a:xfrm>
            <a:off x="533303" y="981474"/>
            <a:ext cx="6098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GB" sz="2000" b="1" i="0" u="none" strike="noStrike" cap="none">
                <a:solidFill>
                  <a:srgbClr val="A99374"/>
                </a:solidFill>
                <a:latin typeface="Candara"/>
                <a:ea typeface="Candara"/>
                <a:cs typeface="Candara"/>
                <a:sym typeface="Candara"/>
              </a:rPr>
              <a:t>Definition of a business plan</a:t>
            </a:r>
            <a:endParaRPr sz="2000" b="1" i="0" u="none" strike="noStrike" cap="none">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5" name="Google Shape;115;p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4"/>
          <p:cNvSpPr txBox="1"/>
          <p:nvPr/>
        </p:nvSpPr>
        <p:spPr>
          <a:xfrm>
            <a:off x="0" y="89600"/>
            <a:ext cx="10751100" cy="11082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1"/>
              </a:buClr>
              <a:buSzPts val="3000"/>
              <a:buFont typeface="Arial"/>
              <a:buNone/>
            </a:pPr>
            <a:r>
              <a:rPr lang="en-GB" sz="3000" b="1" i="0" u="none" strike="noStrike" cap="none">
                <a:solidFill>
                  <a:schemeClr val="lt1"/>
                </a:solidFill>
                <a:latin typeface="Candara"/>
                <a:ea typeface="Candara"/>
                <a:cs typeface="Candara"/>
                <a:sym typeface="Candara"/>
              </a:rPr>
              <a:t>DEFINITION AND COMPONENTS OF A BUSINESS PLAN (2/5) </a:t>
            </a:r>
            <a:endParaRPr sz="3000" b="1" i="0" u="none" strike="noStrike" cap="none">
              <a:solidFill>
                <a:schemeClr val="dk1"/>
              </a:solidFill>
              <a:latin typeface="Times New Roman"/>
              <a:ea typeface="Times New Roman"/>
              <a:cs typeface="Times New Roman"/>
              <a:sym typeface="Times New Roman"/>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Candara"/>
              <a:ea typeface="Candara"/>
              <a:cs typeface="Candara"/>
              <a:sym typeface="Candara"/>
            </a:endParaRPr>
          </a:p>
        </p:txBody>
      </p:sp>
      <p:sp>
        <p:nvSpPr>
          <p:cNvPr id="118" name="Google Shape;118;p4"/>
          <p:cNvSpPr txBox="1"/>
          <p:nvPr/>
        </p:nvSpPr>
        <p:spPr>
          <a:xfrm>
            <a:off x="483900" y="1083375"/>
            <a:ext cx="11476800" cy="48084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0"/>
              </a:spcAft>
              <a:buClr>
                <a:schemeClr val="dk1"/>
              </a:buClr>
              <a:buSzPts val="1100"/>
              <a:buFont typeface="Arial"/>
              <a:buNone/>
            </a:pPr>
            <a:r>
              <a:rPr lang="en-GB" sz="1800" b="1" i="0" u="none" strike="noStrike" cap="none">
                <a:solidFill>
                  <a:schemeClr val="dk1"/>
                </a:solidFill>
                <a:latin typeface="Candara"/>
                <a:ea typeface="Candara"/>
                <a:cs typeface="Candara"/>
                <a:sym typeface="Candara"/>
              </a:rPr>
              <a:t>Market analysis:</a:t>
            </a:r>
            <a:r>
              <a:rPr lang="en-GB" sz="1800" b="0" i="0" u="none" strike="noStrike" cap="none">
                <a:solidFill>
                  <a:schemeClr val="dk1"/>
                </a:solidFill>
                <a:latin typeface="Candara"/>
                <a:ea typeface="Candara"/>
                <a:cs typeface="Candara"/>
                <a:sym typeface="Candara"/>
              </a:rPr>
              <a:t> Identify the main consumers of your offer and assess interest in the type of assets you are targeting. Identify competitors operating in the same niche, their strengths and weaknesses and highlight how your company differs from them.</a:t>
            </a:r>
            <a:endParaRPr sz="1800" b="0" i="0" u="none" strike="noStrike" cap="none">
              <a:solidFill>
                <a:schemeClr val="dk1"/>
              </a:solidFill>
              <a:latin typeface="Candara"/>
              <a:ea typeface="Candara"/>
              <a:cs typeface="Candara"/>
              <a:sym typeface="Candara"/>
            </a:endParaRPr>
          </a:p>
          <a:p>
            <a:pPr marL="0" marR="0" lvl="0" indent="0" algn="l" rtl="0">
              <a:lnSpc>
                <a:spcPct val="115000"/>
              </a:lnSpc>
              <a:spcBef>
                <a:spcPts val="1200"/>
              </a:spcBef>
              <a:spcAft>
                <a:spcPts val="0"/>
              </a:spcAft>
              <a:buClr>
                <a:schemeClr val="dk1"/>
              </a:buClr>
              <a:buSzPts val="1100"/>
              <a:buFont typeface="Arial"/>
              <a:buNone/>
            </a:pPr>
            <a:r>
              <a:rPr lang="en-GB" sz="1800" b="1" i="0" u="none" strike="noStrike" cap="none">
                <a:solidFill>
                  <a:schemeClr val="dk1"/>
                </a:solidFill>
                <a:latin typeface="Candara"/>
                <a:ea typeface="Candara"/>
                <a:cs typeface="Candara"/>
                <a:sym typeface="Candara"/>
              </a:rPr>
              <a:t>Marketing strategy:</a:t>
            </a:r>
            <a:r>
              <a:rPr lang="en-GB" sz="1800" b="0" i="0" u="none" strike="noStrike" cap="none">
                <a:solidFill>
                  <a:schemeClr val="dk1"/>
                </a:solidFill>
                <a:latin typeface="Candara"/>
                <a:ea typeface="Candara"/>
                <a:cs typeface="Candara"/>
                <a:sym typeface="Candara"/>
              </a:rPr>
              <a:t> Design campaigns that highlight the importance of the heritage you offer and how your company contributes to its preservation. Use media such as social media, partnerships with cultural institutions, participation in local or regional events, etc. </a:t>
            </a:r>
            <a:endParaRPr sz="1800" b="0" i="0" u="none" strike="noStrike" cap="none">
              <a:solidFill>
                <a:schemeClr val="dk1"/>
              </a:solidFill>
              <a:latin typeface="Candara"/>
              <a:ea typeface="Candara"/>
              <a:cs typeface="Candara"/>
              <a:sym typeface="Candara"/>
            </a:endParaRPr>
          </a:p>
          <a:p>
            <a:pPr marL="0" marR="0" lvl="0" indent="0" algn="l" rtl="0">
              <a:lnSpc>
                <a:spcPct val="115000"/>
              </a:lnSpc>
              <a:spcBef>
                <a:spcPts val="1200"/>
              </a:spcBef>
              <a:spcAft>
                <a:spcPts val="0"/>
              </a:spcAft>
              <a:buClr>
                <a:schemeClr val="dk1"/>
              </a:buClr>
              <a:buSzPts val="1100"/>
              <a:buFont typeface="Arial"/>
              <a:buNone/>
            </a:pPr>
            <a:r>
              <a:rPr lang="en-GB" sz="1800" b="1" i="0" u="none" strike="noStrike" cap="none">
                <a:solidFill>
                  <a:schemeClr val="dk1"/>
                </a:solidFill>
                <a:latin typeface="Candara"/>
                <a:ea typeface="Candara"/>
                <a:cs typeface="Candara"/>
                <a:sym typeface="Candara"/>
              </a:rPr>
              <a:t>Plan of operations:</a:t>
            </a:r>
            <a:r>
              <a:rPr lang="en-GB" sz="1800" b="0" i="0" u="none" strike="noStrike" cap="none">
                <a:solidFill>
                  <a:schemeClr val="dk1"/>
                </a:solidFill>
                <a:latin typeface="Candara"/>
                <a:ea typeface="Candara"/>
                <a:cs typeface="Candara"/>
                <a:sym typeface="Candara"/>
              </a:rPr>
              <a:t> Explain how the day-to-day activities of the business will be carried out, from conservation and restoration to the sale of tourism products or services. Define the implementation of technological platforms or solutions to manage reservations, sales, virtual guides or product catalogues.</a:t>
            </a:r>
            <a:endParaRPr sz="1800" b="0" i="0" u="none" strike="noStrike" cap="none">
              <a:solidFill>
                <a:schemeClr val="dk1"/>
              </a:solidFill>
              <a:latin typeface="Candara"/>
              <a:ea typeface="Candara"/>
              <a:cs typeface="Candara"/>
              <a:sym typeface="Candara"/>
            </a:endParaRPr>
          </a:p>
          <a:p>
            <a:pPr marL="0" marR="0" lvl="0" indent="0" algn="l" rtl="0">
              <a:lnSpc>
                <a:spcPct val="115000"/>
              </a:lnSpc>
              <a:spcBef>
                <a:spcPts val="1200"/>
              </a:spcBef>
              <a:spcAft>
                <a:spcPts val="0"/>
              </a:spcAft>
              <a:buClr>
                <a:schemeClr val="dk1"/>
              </a:buClr>
              <a:buSzPts val="1100"/>
              <a:buFont typeface="Arial"/>
              <a:buNone/>
            </a:pPr>
            <a:r>
              <a:rPr lang="en-GB" sz="1800" b="1" i="0" u="none" strike="noStrike" cap="none">
                <a:solidFill>
                  <a:schemeClr val="dk1"/>
                </a:solidFill>
                <a:latin typeface="Candara"/>
                <a:ea typeface="Candara"/>
                <a:cs typeface="Candara"/>
                <a:sym typeface="Candara"/>
              </a:rPr>
              <a:t>Financial plan:</a:t>
            </a:r>
            <a:r>
              <a:rPr lang="en-GB" sz="1800" b="0" i="0" u="none" strike="noStrike" cap="none">
                <a:solidFill>
                  <a:schemeClr val="dk1"/>
                </a:solidFill>
                <a:latin typeface="Candara"/>
                <a:ea typeface="Candara"/>
                <a:cs typeface="Candara"/>
                <a:sym typeface="Candara"/>
              </a:rPr>
              <a:t> Base income on the expected demand for products or services. In a heritage-based business, this may depend on seasonality (tourism), subsidies or partnerships with cultural institutions. In addition, break down operating costs, such as conservation, restoration, payment of experts, traditional materials, marketing, etc. </a:t>
            </a:r>
            <a:endParaRPr sz="1800" b="0" i="0" u="none" strike="noStrike" cap="none">
              <a:solidFill>
                <a:schemeClr val="dk1"/>
              </a:solidFill>
              <a:latin typeface="Candara"/>
              <a:ea typeface="Candara"/>
              <a:cs typeface="Candara"/>
              <a:sym typeface="Candara"/>
            </a:endParaRPr>
          </a:p>
          <a:p>
            <a:pPr marL="0" marR="0" lvl="0" indent="0" algn="just" rtl="0">
              <a:lnSpc>
                <a:spcPct val="115000"/>
              </a:lnSpc>
              <a:spcBef>
                <a:spcPts val="1200"/>
              </a:spcBef>
              <a:spcAft>
                <a:spcPts val="1200"/>
              </a:spcAft>
              <a:buClr>
                <a:srgbClr val="000000"/>
              </a:buClr>
              <a:buSzPts val="1100"/>
              <a:buFont typeface="Arial"/>
              <a:buNone/>
            </a:pPr>
            <a:endParaRPr sz="1800" b="1" i="0" u="none" strike="noStrike" cap="none">
              <a:solidFill>
                <a:schemeClr val="dk1"/>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g3089bc2b067_0_6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4" name="Google Shape;124;g3089bc2b067_0_63"/>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g3089bc2b067_0_63"/>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g3089bc2b067_0_63"/>
          <p:cNvSpPr txBox="1"/>
          <p:nvPr/>
        </p:nvSpPr>
        <p:spPr>
          <a:xfrm>
            <a:off x="0" y="89600"/>
            <a:ext cx="10751100" cy="11082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ndara"/>
                <a:ea typeface="Candara"/>
                <a:cs typeface="Candara"/>
                <a:sym typeface="Candara"/>
              </a:rPr>
              <a:t>DEFINITION AND COMPONENTS OF A BUSINESS PLAN (3/5) </a:t>
            </a:r>
            <a:endParaRPr sz="3000" b="1" i="0" u="none" strike="noStrike" cap="none">
              <a:solidFill>
                <a:schemeClr val="dk1"/>
              </a:solidFill>
              <a:latin typeface="Times New Roman"/>
              <a:ea typeface="Times New Roman"/>
              <a:cs typeface="Times New Roman"/>
              <a:sym typeface="Times New Roman"/>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rgbClr val="FFFFFF"/>
              </a:solidFill>
              <a:latin typeface="Candara"/>
              <a:ea typeface="Candara"/>
              <a:cs typeface="Candara"/>
              <a:sym typeface="Candara"/>
            </a:endParaRPr>
          </a:p>
        </p:txBody>
      </p:sp>
      <p:sp>
        <p:nvSpPr>
          <p:cNvPr id="127" name="Google Shape;127;g3089bc2b067_0_63"/>
          <p:cNvSpPr txBox="1"/>
          <p:nvPr/>
        </p:nvSpPr>
        <p:spPr>
          <a:xfrm>
            <a:off x="483900" y="1083375"/>
            <a:ext cx="11476800" cy="49731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0"/>
              </a:spcAft>
              <a:buClr>
                <a:schemeClr val="dk1"/>
              </a:buClr>
              <a:buSzPts val="1100"/>
              <a:buFont typeface="Arial"/>
              <a:buNone/>
            </a:pPr>
            <a:r>
              <a:rPr lang="en-GB" sz="1800" b="1" i="0" u="none" strike="noStrike" cap="none">
                <a:solidFill>
                  <a:schemeClr val="dk1"/>
                </a:solidFill>
                <a:latin typeface="Candara"/>
                <a:ea typeface="Candara"/>
                <a:cs typeface="Candara"/>
                <a:sym typeface="Candara"/>
              </a:rPr>
              <a:t>Organisation and management</a:t>
            </a:r>
            <a:r>
              <a:rPr lang="en-GB" sz="1800" b="0" i="0" u="none" strike="noStrike" cap="none">
                <a:solidFill>
                  <a:schemeClr val="dk1"/>
                </a:solidFill>
                <a:latin typeface="Candara"/>
                <a:ea typeface="Candara"/>
                <a:cs typeface="Candara"/>
                <a:sym typeface="Candara"/>
              </a:rPr>
              <a:t>: Describe the equipment needed to manage the enterprise. Establish relationships with local organisations, museums, government or community institutions that support heritage conservation. And finally, define how the company will contribute to the sustainability of heritage, promoting its respect and conservation.</a:t>
            </a:r>
            <a:endParaRPr sz="1800" b="0" i="0" u="none" strike="noStrike" cap="none">
              <a:solidFill>
                <a:schemeClr val="dk1"/>
              </a:solidFill>
              <a:latin typeface="Candara"/>
              <a:ea typeface="Candara"/>
              <a:cs typeface="Candara"/>
              <a:sym typeface="Candara"/>
            </a:endParaRPr>
          </a:p>
          <a:p>
            <a:pPr marL="0" marR="0" lvl="0" indent="0" algn="l" rtl="0">
              <a:lnSpc>
                <a:spcPct val="115000"/>
              </a:lnSpc>
              <a:spcBef>
                <a:spcPts val="1200"/>
              </a:spcBef>
              <a:spcAft>
                <a:spcPts val="0"/>
              </a:spcAft>
              <a:buClr>
                <a:schemeClr val="dk1"/>
              </a:buClr>
              <a:buSzPts val="1100"/>
              <a:buFont typeface="Arial"/>
              <a:buNone/>
            </a:pPr>
            <a:r>
              <a:rPr lang="en-GB" sz="1800" b="1" i="0" u="none" strike="noStrike" cap="none">
                <a:solidFill>
                  <a:schemeClr val="dk1"/>
                </a:solidFill>
                <a:latin typeface="Candara"/>
                <a:ea typeface="Candara"/>
                <a:cs typeface="Candara"/>
                <a:sym typeface="Candara"/>
              </a:rPr>
              <a:t>Product or service</a:t>
            </a:r>
            <a:r>
              <a:rPr lang="en-GB" sz="1800" b="0" i="0" u="none" strike="noStrike" cap="none">
                <a:solidFill>
                  <a:schemeClr val="dk1"/>
                </a:solidFill>
                <a:latin typeface="Candara"/>
                <a:ea typeface="Candara"/>
                <a:cs typeface="Candara"/>
                <a:sym typeface="Candara"/>
              </a:rPr>
              <a:t>: Explain what type of heritage is being promoted (restoration and conservation of historic architectural assets, creation of tourist routes in heritage areas or sale of products using traditional methods). Innovation to differentiate should be highlighted, whether through technology, immersive experiences or the use of digital platforms for dissemination.</a:t>
            </a:r>
            <a:endParaRPr sz="1800" b="0" i="0" u="none" strike="noStrike" cap="none">
              <a:solidFill>
                <a:schemeClr val="dk1"/>
              </a:solidFill>
              <a:latin typeface="Candara"/>
              <a:ea typeface="Candara"/>
              <a:cs typeface="Candara"/>
              <a:sym typeface="Candara"/>
            </a:endParaRPr>
          </a:p>
          <a:p>
            <a:pPr marL="0" marR="0" lvl="0" indent="0" algn="l" rtl="0">
              <a:lnSpc>
                <a:spcPct val="115000"/>
              </a:lnSpc>
              <a:spcBef>
                <a:spcPts val="1200"/>
              </a:spcBef>
              <a:spcAft>
                <a:spcPts val="0"/>
              </a:spcAft>
              <a:buClr>
                <a:schemeClr val="dk1"/>
              </a:buClr>
              <a:buSzPts val="1100"/>
              <a:buFont typeface="Arial"/>
              <a:buNone/>
            </a:pPr>
            <a:r>
              <a:rPr lang="en-GB" sz="1800" b="1" i="0" u="none" strike="noStrike" cap="none">
                <a:solidFill>
                  <a:schemeClr val="dk1"/>
                </a:solidFill>
                <a:latin typeface="Candara"/>
                <a:ea typeface="Candara"/>
                <a:cs typeface="Candara"/>
                <a:sym typeface="Candara"/>
              </a:rPr>
              <a:t>Risk analysis</a:t>
            </a:r>
            <a:r>
              <a:rPr lang="en-GB" sz="1800" b="0" i="0" u="none" strike="noStrike" cap="none">
                <a:solidFill>
                  <a:schemeClr val="dk1"/>
                </a:solidFill>
                <a:latin typeface="Candara"/>
                <a:ea typeface="Candara"/>
                <a:cs typeface="Candara"/>
                <a:sym typeface="Candara"/>
              </a:rPr>
              <a:t>: There are risks related to natural wear and tear of heritage, lack of resources for conservation or damage caused by mass tourism. There are also financial risks such as fluctuations in demand (tourism) or dependence on external funding. It is important to develop strategies to minimise these risks, such as establishing partnerships with conservation institutions, diversifying income or using responsible tourism practices.</a:t>
            </a:r>
            <a:endParaRPr sz="1800" b="0" i="0" u="none" strike="noStrike" cap="none">
              <a:solidFill>
                <a:schemeClr val="dk1"/>
              </a:solidFill>
              <a:latin typeface="Candara"/>
              <a:ea typeface="Candara"/>
              <a:cs typeface="Candara"/>
              <a:sym typeface="Candara"/>
            </a:endParaRPr>
          </a:p>
          <a:p>
            <a:pPr marL="0" marR="0" lvl="0" indent="0" algn="just" rtl="0">
              <a:lnSpc>
                <a:spcPct val="115000"/>
              </a:lnSpc>
              <a:spcBef>
                <a:spcPts val="1200"/>
              </a:spcBef>
              <a:spcAft>
                <a:spcPts val="1200"/>
              </a:spcAft>
              <a:buClr>
                <a:srgbClr val="000000"/>
              </a:buClr>
              <a:buSzPts val="1100"/>
              <a:buFont typeface="Arial"/>
              <a:buNone/>
            </a:pPr>
            <a:r>
              <a:rPr lang="en-GB" sz="1800" b="1" i="0" u="none" strike="noStrike" cap="none">
                <a:solidFill>
                  <a:schemeClr val="dk1"/>
                </a:solidFill>
                <a:latin typeface="Candara"/>
                <a:ea typeface="Candara"/>
                <a:cs typeface="Candara"/>
                <a:sym typeface="Candara"/>
              </a:rPr>
              <a:t>Conclusions:</a:t>
            </a:r>
            <a:r>
              <a:rPr lang="en-GB" sz="1800" b="0" i="0" u="none" strike="noStrike" cap="none">
                <a:solidFill>
                  <a:schemeClr val="dk1"/>
                </a:solidFill>
                <a:latin typeface="Candara"/>
                <a:ea typeface="Candara"/>
                <a:cs typeface="Candara"/>
                <a:sym typeface="Candara"/>
              </a:rPr>
              <a:t> This heritage-focused business plan seeks not only economic viability, but also to preserve and transmit the cultural or natural values that are part of the identity of the community or region in which it is based.</a:t>
            </a:r>
            <a:endParaRPr sz="1800" b="0" i="0" u="none" strike="noStrike" cap="none">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g3089bc2b067_0_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3" name="Google Shape;133;g3089bc2b067_0_5"/>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g3089bc2b067_0_5"/>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g3089bc2b067_0_5"/>
          <p:cNvSpPr txBox="1"/>
          <p:nvPr/>
        </p:nvSpPr>
        <p:spPr>
          <a:xfrm>
            <a:off x="0" y="89600"/>
            <a:ext cx="10997400" cy="5541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ndara"/>
                <a:ea typeface="Candara"/>
                <a:cs typeface="Candara"/>
                <a:sym typeface="Candara"/>
              </a:rPr>
              <a:t>DEFINITION AND COMPONENTS OF A BUSINESS PLAN</a:t>
            </a:r>
            <a:r>
              <a:rPr lang="en-GB" sz="3000" b="1" i="0" u="none" strike="noStrike" cap="none">
                <a:solidFill>
                  <a:srgbClr val="FFFFFF"/>
                </a:solidFill>
                <a:latin typeface="Candara"/>
                <a:ea typeface="Candara"/>
                <a:cs typeface="Candara"/>
                <a:sym typeface="Candara"/>
              </a:rPr>
              <a:t> (4/5) </a:t>
            </a:r>
            <a:endParaRPr sz="3000" b="1" i="0" u="none" strike="noStrike" cap="none">
              <a:solidFill>
                <a:schemeClr val="dk1"/>
              </a:solidFill>
              <a:latin typeface="Times New Roman"/>
              <a:ea typeface="Times New Roman"/>
              <a:cs typeface="Times New Roman"/>
              <a:sym typeface="Times New Roman"/>
            </a:endParaRPr>
          </a:p>
        </p:txBody>
      </p:sp>
      <p:sp>
        <p:nvSpPr>
          <p:cNvPr id="136" name="Google Shape;136;g3089bc2b067_0_5"/>
          <p:cNvSpPr txBox="1"/>
          <p:nvPr/>
        </p:nvSpPr>
        <p:spPr>
          <a:xfrm>
            <a:off x="484050" y="1516800"/>
            <a:ext cx="10997400" cy="54828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GB" sz="1800" b="1" i="0" u="none" strike="noStrike" cap="none">
                <a:solidFill>
                  <a:schemeClr val="dk1"/>
                </a:solidFill>
                <a:latin typeface="Candara"/>
                <a:ea typeface="Candara"/>
                <a:cs typeface="Candara"/>
                <a:sym typeface="Candara"/>
              </a:rPr>
              <a:t>Ribera del Duero Wine Route (Castilla y León). </a:t>
            </a:r>
            <a:r>
              <a:rPr lang="en-GB" sz="1800" b="0" i="0" u="none" strike="noStrike" cap="none">
                <a:solidFill>
                  <a:schemeClr val="dk1"/>
                </a:solidFill>
                <a:latin typeface="Candara"/>
                <a:ea typeface="Candara"/>
                <a:cs typeface="Candara"/>
                <a:sym typeface="Candara"/>
              </a:rPr>
              <a:t>Initiative that promotes wine tourism in Ribera del Duero, combining wine tasting with visits to historic wineries, castles and other cultural assets in the region.</a:t>
            </a:r>
            <a:endParaRPr sz="1800" b="0" i="0" u="none" strike="noStrike" cap="none">
              <a:solidFill>
                <a:schemeClr val="dk1"/>
              </a:solidFill>
              <a:latin typeface="Candara"/>
              <a:ea typeface="Candara"/>
              <a:cs typeface="Candara"/>
              <a:sym typeface="Candara"/>
            </a:endParaRPr>
          </a:p>
          <a:p>
            <a:pPr marL="0" marR="0" lvl="0" indent="0" algn="just" rtl="0">
              <a:lnSpc>
                <a:spcPct val="115000"/>
              </a:lnSpc>
              <a:spcBef>
                <a:spcPts val="0"/>
              </a:spcBef>
              <a:spcAft>
                <a:spcPts val="0"/>
              </a:spcAft>
              <a:buClr>
                <a:srgbClr val="000000"/>
              </a:buClr>
              <a:buSzPts val="1500"/>
              <a:buFont typeface="Arial"/>
              <a:buNone/>
            </a:pPr>
            <a:r>
              <a:rPr lang="en-GB" sz="1800" b="0" i="0" u="sng" strike="noStrike" cap="none">
                <a:solidFill>
                  <a:schemeClr val="dk1"/>
                </a:solidFill>
                <a:latin typeface="Candara"/>
                <a:ea typeface="Candara"/>
                <a:cs typeface="Candara"/>
                <a:sym typeface="Candara"/>
              </a:rPr>
              <a:t>Contribution to Heritage: </a:t>
            </a:r>
            <a:r>
              <a:rPr lang="en-GB" sz="1800" b="0" i="0" u="none" strike="noStrike" cap="none">
                <a:solidFill>
                  <a:schemeClr val="dk1"/>
                </a:solidFill>
                <a:latin typeface="Candara"/>
                <a:ea typeface="Candara"/>
                <a:cs typeface="Candara"/>
                <a:sym typeface="Candara"/>
              </a:rPr>
              <a:t>Promotion of the wine and cultural heritage of Ribera del Duero.</a:t>
            </a:r>
            <a:endParaRPr sz="1800" b="0" i="0" u="none" strike="noStrike" cap="none">
              <a:solidFill>
                <a:schemeClr val="dk1"/>
              </a:solidFill>
              <a:latin typeface="Candara"/>
              <a:ea typeface="Candara"/>
              <a:cs typeface="Candara"/>
              <a:sym typeface="Candara"/>
            </a:endParaRPr>
          </a:p>
          <a:p>
            <a:pPr marL="0" marR="0" lvl="0" indent="0" algn="just" rtl="0">
              <a:lnSpc>
                <a:spcPct val="115000"/>
              </a:lnSpc>
              <a:spcBef>
                <a:spcPts val="0"/>
              </a:spcBef>
              <a:spcAft>
                <a:spcPts val="0"/>
              </a:spcAft>
              <a:buClr>
                <a:schemeClr val="dk1"/>
              </a:buClr>
              <a:buSzPts val="1100"/>
              <a:buFont typeface="Arial"/>
              <a:buNone/>
            </a:pPr>
            <a:endParaRPr sz="1800" b="0" i="0" u="none" strike="noStrike" cap="none">
              <a:solidFill>
                <a:schemeClr val="dk1"/>
              </a:solidFill>
              <a:latin typeface="Candara"/>
              <a:ea typeface="Candara"/>
              <a:cs typeface="Candara"/>
              <a:sym typeface="Candara"/>
            </a:endParaRPr>
          </a:p>
          <a:p>
            <a:pPr marL="0" marR="0" lvl="0" indent="0" algn="just" rtl="0">
              <a:lnSpc>
                <a:spcPct val="115000"/>
              </a:lnSpc>
              <a:spcBef>
                <a:spcPts val="0"/>
              </a:spcBef>
              <a:spcAft>
                <a:spcPts val="0"/>
              </a:spcAft>
              <a:buClr>
                <a:srgbClr val="000000"/>
              </a:buClr>
              <a:buSzPts val="1500"/>
              <a:buFont typeface="Arial"/>
              <a:buNone/>
            </a:pPr>
            <a:r>
              <a:rPr lang="en-GB" sz="1800" b="1" i="0" u="none" strike="noStrike" cap="none">
                <a:solidFill>
                  <a:schemeClr val="dk1"/>
                </a:solidFill>
                <a:latin typeface="Candara"/>
                <a:ea typeface="Candara"/>
                <a:cs typeface="Candara"/>
                <a:sym typeface="Candara"/>
              </a:rPr>
              <a:t>La Granja de San Ildefonso (Segovia) </a:t>
            </a:r>
            <a:r>
              <a:rPr lang="en-GB" sz="1800" b="0" i="0" u="none" strike="noStrike" cap="none">
                <a:solidFill>
                  <a:schemeClr val="dk1"/>
                </a:solidFill>
                <a:latin typeface="Candara"/>
                <a:ea typeface="Candara"/>
                <a:cs typeface="Candara"/>
                <a:sym typeface="Candara"/>
              </a:rPr>
              <a:t>is a</a:t>
            </a:r>
            <a:r>
              <a:rPr lang="en-GB" sz="1800" b="1" i="0" u="none" strike="noStrike" cap="none">
                <a:solidFill>
                  <a:schemeClr val="dk1"/>
                </a:solidFill>
                <a:latin typeface="Candara"/>
                <a:ea typeface="Candara"/>
                <a:cs typeface="Candara"/>
                <a:sym typeface="Candara"/>
              </a:rPr>
              <a:t> </a:t>
            </a:r>
            <a:r>
              <a:rPr lang="en-GB" sz="1800" b="0" i="0" u="none" strike="noStrike" cap="none">
                <a:solidFill>
                  <a:schemeClr val="dk1"/>
                </a:solidFill>
                <a:latin typeface="Candara"/>
                <a:ea typeface="Candara"/>
                <a:cs typeface="Candara"/>
                <a:sym typeface="Candara"/>
              </a:rPr>
              <a:t>8th century royal palace converted into a tourist attraction, with visits to its gardens, fountains and the Royal Glass Factory, which preserves the tradition of handcrafted glass.</a:t>
            </a:r>
            <a:endParaRPr sz="1800" b="0" i="0" u="none" strike="noStrike" cap="none">
              <a:solidFill>
                <a:schemeClr val="dk1"/>
              </a:solidFill>
              <a:latin typeface="Candara"/>
              <a:ea typeface="Candara"/>
              <a:cs typeface="Candara"/>
              <a:sym typeface="Candara"/>
            </a:endParaRPr>
          </a:p>
          <a:p>
            <a:pPr marL="0" marR="0" lvl="0" indent="0" algn="just" rtl="0">
              <a:lnSpc>
                <a:spcPct val="115000"/>
              </a:lnSpc>
              <a:spcBef>
                <a:spcPts val="0"/>
              </a:spcBef>
              <a:spcAft>
                <a:spcPts val="0"/>
              </a:spcAft>
              <a:buClr>
                <a:srgbClr val="000000"/>
              </a:buClr>
              <a:buSzPts val="1500"/>
              <a:buFont typeface="Arial"/>
              <a:buNone/>
            </a:pPr>
            <a:r>
              <a:rPr lang="en-GB" sz="1800" b="0" i="0" u="sng" strike="noStrike" cap="none">
                <a:solidFill>
                  <a:schemeClr val="dk1"/>
                </a:solidFill>
                <a:latin typeface="Candara"/>
                <a:ea typeface="Candara"/>
                <a:cs typeface="Candara"/>
                <a:sym typeface="Candara"/>
              </a:rPr>
              <a:t>Heritage Contribution</a:t>
            </a:r>
            <a:r>
              <a:rPr lang="en-GB" sz="1800" b="0" i="0" u="none" strike="noStrike" cap="none">
                <a:solidFill>
                  <a:schemeClr val="dk1"/>
                </a:solidFill>
                <a:latin typeface="Candara"/>
                <a:ea typeface="Candara"/>
                <a:cs typeface="Candara"/>
                <a:sym typeface="Candara"/>
              </a:rPr>
              <a:t>: Conservation of the royal heritage and preservation of craft techniques.</a:t>
            </a:r>
            <a:endParaRPr sz="1800" b="0" i="0" u="none" strike="noStrike" cap="none">
              <a:solidFill>
                <a:schemeClr val="dk1"/>
              </a:solidFill>
              <a:latin typeface="Candara"/>
              <a:ea typeface="Candara"/>
              <a:cs typeface="Candara"/>
              <a:sym typeface="Candara"/>
            </a:endParaRPr>
          </a:p>
          <a:p>
            <a:pPr marL="0" marR="0" lvl="0" indent="0" algn="just" rtl="0">
              <a:lnSpc>
                <a:spcPct val="115000"/>
              </a:lnSpc>
              <a:spcBef>
                <a:spcPts val="0"/>
              </a:spcBef>
              <a:spcAft>
                <a:spcPts val="0"/>
              </a:spcAft>
              <a:buClr>
                <a:srgbClr val="000000"/>
              </a:buClr>
              <a:buSzPts val="1000"/>
              <a:buFont typeface="Arial"/>
              <a:buNone/>
            </a:pPr>
            <a:endParaRPr sz="1800" b="0" i="0" u="none" strike="noStrike" cap="none">
              <a:solidFill>
                <a:schemeClr val="dk1"/>
              </a:solidFill>
              <a:latin typeface="Candara"/>
              <a:ea typeface="Candara"/>
              <a:cs typeface="Candara"/>
              <a:sym typeface="Candara"/>
            </a:endParaRPr>
          </a:p>
          <a:p>
            <a:pPr marL="0" marR="0" lvl="0" indent="0" algn="just" rtl="0">
              <a:lnSpc>
                <a:spcPct val="115000"/>
              </a:lnSpc>
              <a:spcBef>
                <a:spcPts val="0"/>
              </a:spcBef>
              <a:spcAft>
                <a:spcPts val="0"/>
              </a:spcAft>
              <a:buClr>
                <a:srgbClr val="000000"/>
              </a:buClr>
              <a:buSzPts val="1500"/>
              <a:buFont typeface="Arial"/>
              <a:buNone/>
            </a:pPr>
            <a:r>
              <a:rPr lang="en-GB" sz="1800" b="1" i="0" u="none" strike="noStrike" cap="none">
                <a:solidFill>
                  <a:schemeClr val="dk1"/>
                </a:solidFill>
                <a:latin typeface="Candara"/>
                <a:ea typeface="Candara"/>
                <a:cs typeface="Candara"/>
                <a:sym typeface="Candara"/>
              </a:rPr>
              <a:t>Alhambra Venture (Granada). </a:t>
            </a:r>
            <a:r>
              <a:rPr lang="en-GB" sz="1800" b="0" i="0" u="none" strike="noStrike" cap="none">
                <a:solidFill>
                  <a:schemeClr val="dk1"/>
                </a:solidFill>
                <a:latin typeface="Candara"/>
                <a:ea typeface="Candara"/>
                <a:cs typeface="Candara"/>
                <a:sym typeface="Candara"/>
              </a:rPr>
              <a:t>Promotes startups and business projects based on the historical and cultural heritage of Granada. The project is linked to the Alhambra and the promotion of local culture.</a:t>
            </a:r>
            <a:endParaRPr sz="1800" b="0" i="0" u="none" strike="noStrike" cap="none">
              <a:solidFill>
                <a:schemeClr val="dk1"/>
              </a:solidFill>
              <a:latin typeface="Candara"/>
              <a:ea typeface="Candara"/>
              <a:cs typeface="Candara"/>
              <a:sym typeface="Candara"/>
            </a:endParaRPr>
          </a:p>
          <a:p>
            <a:pPr marL="0" marR="0" lvl="0" indent="0" algn="just" rtl="0">
              <a:lnSpc>
                <a:spcPct val="115000"/>
              </a:lnSpc>
              <a:spcBef>
                <a:spcPts val="0"/>
              </a:spcBef>
              <a:spcAft>
                <a:spcPts val="0"/>
              </a:spcAft>
              <a:buClr>
                <a:srgbClr val="000000"/>
              </a:buClr>
              <a:buSzPts val="1500"/>
              <a:buFont typeface="Arial"/>
              <a:buNone/>
            </a:pPr>
            <a:r>
              <a:rPr lang="en-GB" sz="1800" b="0" i="0" u="sng" strike="noStrike" cap="none">
                <a:solidFill>
                  <a:schemeClr val="dk1"/>
                </a:solidFill>
                <a:latin typeface="Candara"/>
                <a:ea typeface="Candara"/>
                <a:cs typeface="Candara"/>
                <a:sym typeface="Candara"/>
              </a:rPr>
              <a:t>Contribution to Heritage: </a:t>
            </a:r>
            <a:r>
              <a:rPr lang="en-GB" sz="1800" b="0" i="0" u="none" strike="noStrike" cap="none">
                <a:solidFill>
                  <a:schemeClr val="dk1"/>
                </a:solidFill>
                <a:latin typeface="Candara"/>
                <a:ea typeface="Candara"/>
                <a:cs typeface="Candara"/>
                <a:sym typeface="Candara"/>
              </a:rPr>
              <a:t>Development of entrepreneurial initiatives that value and protect the historical and cultural heritage of Granada.</a:t>
            </a:r>
            <a:endParaRPr sz="1800" b="0" i="0" u="none" strike="noStrike" cap="none">
              <a:solidFill>
                <a:schemeClr val="dk1"/>
              </a:solidFill>
              <a:latin typeface="Candara"/>
              <a:ea typeface="Candara"/>
              <a:cs typeface="Candara"/>
              <a:sym typeface="Candara"/>
            </a:endParaRPr>
          </a:p>
          <a:p>
            <a:pPr marL="0" marR="0" lvl="0" indent="0" algn="just" rtl="0">
              <a:lnSpc>
                <a:spcPct val="115000"/>
              </a:lnSpc>
              <a:spcBef>
                <a:spcPts val="0"/>
              </a:spcBef>
              <a:spcAft>
                <a:spcPts val="0"/>
              </a:spcAft>
              <a:buClr>
                <a:srgbClr val="000000"/>
              </a:buClr>
              <a:buSzPts val="1000"/>
              <a:buFont typeface="Arial"/>
              <a:buNone/>
            </a:pPr>
            <a:endParaRPr sz="1800" b="0" i="0" u="none" strike="noStrike" cap="none">
              <a:solidFill>
                <a:schemeClr val="dk1"/>
              </a:solidFill>
              <a:latin typeface="Candara"/>
              <a:ea typeface="Candara"/>
              <a:cs typeface="Candara"/>
              <a:sym typeface="Candara"/>
            </a:endParaRPr>
          </a:p>
          <a:p>
            <a:pPr marL="0" marR="0" lvl="0" indent="0" algn="just" rtl="0">
              <a:lnSpc>
                <a:spcPct val="115000"/>
              </a:lnSpc>
              <a:spcBef>
                <a:spcPts val="0"/>
              </a:spcBef>
              <a:spcAft>
                <a:spcPts val="0"/>
              </a:spcAft>
              <a:buClr>
                <a:srgbClr val="000000"/>
              </a:buClr>
              <a:buSzPts val="1500"/>
              <a:buFont typeface="Arial"/>
              <a:buNone/>
            </a:pPr>
            <a:r>
              <a:rPr lang="en-GB" sz="1800" b="1" i="0" u="none" strike="noStrike" cap="none">
                <a:solidFill>
                  <a:schemeClr val="dk1"/>
                </a:solidFill>
                <a:latin typeface="Candara"/>
                <a:ea typeface="Candara"/>
                <a:cs typeface="Candara"/>
                <a:sym typeface="Candara"/>
              </a:rPr>
              <a:t>Monumental City of Mérida (Extremadura). </a:t>
            </a:r>
            <a:r>
              <a:rPr lang="en-GB" sz="1800" b="0" i="0" u="none" strike="noStrike" cap="none">
                <a:solidFill>
                  <a:schemeClr val="dk1"/>
                </a:solidFill>
                <a:latin typeface="Candara"/>
                <a:ea typeface="Candara"/>
                <a:cs typeface="Candara"/>
                <a:sym typeface="Candara"/>
              </a:rPr>
              <a:t>The archaeological site of Mérida, a World Heritage Site, manages its historical and cultural wealth through guided tours and events such as the International Theatre Festival.</a:t>
            </a:r>
            <a:endParaRPr sz="1800" b="0" i="0" u="none" strike="noStrike" cap="none">
              <a:solidFill>
                <a:schemeClr val="dk1"/>
              </a:solidFill>
              <a:latin typeface="Candara"/>
              <a:ea typeface="Candara"/>
              <a:cs typeface="Candara"/>
              <a:sym typeface="Candara"/>
            </a:endParaRPr>
          </a:p>
          <a:p>
            <a:pPr marL="0" marR="0" lvl="0" indent="0" algn="just" rtl="0">
              <a:lnSpc>
                <a:spcPct val="115000"/>
              </a:lnSpc>
              <a:spcBef>
                <a:spcPts val="0"/>
              </a:spcBef>
              <a:spcAft>
                <a:spcPts val="0"/>
              </a:spcAft>
              <a:buClr>
                <a:srgbClr val="000000"/>
              </a:buClr>
              <a:buSzPts val="1500"/>
              <a:buFont typeface="Arial"/>
              <a:buNone/>
            </a:pPr>
            <a:r>
              <a:rPr lang="en-GB" sz="1800" b="0" i="0" u="sng" strike="noStrike" cap="none">
                <a:solidFill>
                  <a:schemeClr val="dk1"/>
                </a:solidFill>
                <a:latin typeface="Candara"/>
                <a:ea typeface="Candara"/>
                <a:cs typeface="Candara"/>
                <a:sym typeface="Candara"/>
              </a:rPr>
              <a:t>Contribution to Heritage: </a:t>
            </a:r>
            <a:r>
              <a:rPr lang="en-GB" sz="1800" b="0" i="0" u="none" strike="noStrike" cap="none">
                <a:solidFill>
                  <a:schemeClr val="dk1"/>
                </a:solidFill>
                <a:latin typeface="Candara"/>
                <a:ea typeface="Candara"/>
                <a:cs typeface="Candara"/>
                <a:sym typeface="Candara"/>
              </a:rPr>
              <a:t>Conservation and dissemination of the Roman heritage through tourism and events.</a:t>
            </a: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3089bc2b067_0_5"/>
          <p:cNvSpPr txBox="1"/>
          <p:nvPr/>
        </p:nvSpPr>
        <p:spPr>
          <a:xfrm>
            <a:off x="484053" y="992724"/>
            <a:ext cx="6098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Provide examples from heritage-based businesses.</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3" name="Google Shape;143;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8"/>
          <p:cNvSpPr txBox="1"/>
          <p:nvPr/>
        </p:nvSpPr>
        <p:spPr>
          <a:xfrm>
            <a:off x="0" y="89588"/>
            <a:ext cx="10911000" cy="6309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500"/>
              <a:buFont typeface="Arial"/>
              <a:buNone/>
            </a:pPr>
            <a:r>
              <a:rPr lang="en-GB" sz="3500" b="1" i="0" u="none" strike="noStrike" cap="none">
                <a:solidFill>
                  <a:srgbClr val="FFFFFF"/>
                </a:solidFill>
                <a:latin typeface="Candara"/>
                <a:ea typeface="Candara"/>
                <a:cs typeface="Candara"/>
                <a:sym typeface="Candara"/>
              </a:rPr>
              <a:t>Best practice on successful heritage-based business </a:t>
            </a:r>
            <a:endParaRPr sz="3500" b="0" i="0" u="none" strike="noStrike" cap="none">
              <a:solidFill>
                <a:schemeClr val="dk1"/>
              </a:solidFill>
              <a:latin typeface="Times New Roman"/>
              <a:ea typeface="Times New Roman"/>
              <a:cs typeface="Times New Roman"/>
              <a:sym typeface="Times New Roman"/>
            </a:endParaRPr>
          </a:p>
        </p:txBody>
      </p:sp>
      <p:sp>
        <p:nvSpPr>
          <p:cNvPr id="146" name="Google Shape;146;p8"/>
          <p:cNvSpPr txBox="1"/>
          <p:nvPr/>
        </p:nvSpPr>
        <p:spPr>
          <a:xfrm>
            <a:off x="484053" y="1589883"/>
            <a:ext cx="10911000" cy="5733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0"/>
              </a:spcAft>
              <a:buClr>
                <a:schemeClr val="dk1"/>
              </a:buClr>
              <a:buSzPts val="1100"/>
              <a:buFont typeface="Arial"/>
              <a:buNone/>
            </a:pPr>
            <a:r>
              <a:rPr lang="en-GB" sz="1800" b="0" i="0" u="none" strike="noStrike" cap="none">
                <a:solidFill>
                  <a:schemeClr val="dk1"/>
                </a:solidFill>
                <a:latin typeface="Candara"/>
                <a:ea typeface="Candara"/>
                <a:cs typeface="Candara"/>
                <a:sym typeface="Candara"/>
              </a:rPr>
              <a:t>Paradores' mission is to promote cultural and natural tourism in Spain through the conservation and management of historic buildings, such as castles, monasteries, convents and palaces, transforming them into high-class hotels. Its </a:t>
            </a:r>
            <a:r>
              <a:rPr lang="en-GB" sz="1800" b="0" i="0" u="sng" strike="noStrike" cap="none">
                <a:solidFill>
                  <a:schemeClr val="dk1"/>
                </a:solidFill>
                <a:latin typeface="Candara"/>
                <a:ea typeface="Candara"/>
                <a:cs typeface="Candara"/>
                <a:sym typeface="Candara"/>
              </a:rPr>
              <a:t>philosophy </a:t>
            </a:r>
            <a:r>
              <a:rPr lang="en-GB" sz="1800" b="0" i="0" u="none" strike="noStrike" cap="none">
                <a:solidFill>
                  <a:schemeClr val="dk1"/>
                </a:solidFill>
                <a:latin typeface="Candara"/>
                <a:ea typeface="Candara"/>
                <a:cs typeface="Candara"/>
                <a:sym typeface="Candara"/>
              </a:rPr>
              <a:t>is based on:</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1200"/>
              </a:spcBef>
              <a:spcAft>
                <a:spcPts val="0"/>
              </a:spcAft>
              <a:buClr>
                <a:schemeClr val="dk1"/>
              </a:buClr>
              <a:buSzPts val="1800"/>
              <a:buFont typeface="Candara"/>
              <a:buChar char="●"/>
            </a:pPr>
            <a:r>
              <a:rPr lang="en-GB" sz="1800" b="0" i="0" u="none" strike="noStrike" cap="none">
                <a:solidFill>
                  <a:schemeClr val="dk1"/>
                </a:solidFill>
                <a:latin typeface="Candara"/>
                <a:ea typeface="Candara"/>
                <a:cs typeface="Candara"/>
                <a:sym typeface="Candara"/>
              </a:rPr>
              <a:t>Management of historic and natural buildings, making the most of Spain's architectural heritage.</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none" strike="noStrike" cap="none">
                <a:solidFill>
                  <a:schemeClr val="dk1"/>
                </a:solidFill>
                <a:latin typeface="Candara"/>
                <a:ea typeface="Candara"/>
                <a:cs typeface="Candara"/>
                <a:sym typeface="Candara"/>
              </a:rPr>
              <a:t>Transforming historic monuments into luxury accommodation, promoting sustainable tourism, local cuisine and traditional cultural activities.</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none" strike="noStrike" cap="none">
                <a:solidFill>
                  <a:schemeClr val="dk1"/>
                </a:solidFill>
                <a:latin typeface="Candara"/>
                <a:ea typeface="Candara"/>
                <a:cs typeface="Candara"/>
                <a:sym typeface="Candara"/>
              </a:rPr>
              <a:t>Promoting heritage conservation, recovering and rehabilitating historic buildings, and boosting tourism in less visited areas of Spain.</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none" strike="noStrike" cap="none">
                <a:solidFill>
                  <a:schemeClr val="dk1"/>
                </a:solidFill>
                <a:latin typeface="Candara"/>
                <a:ea typeface="Candara"/>
                <a:cs typeface="Candara"/>
                <a:sym typeface="Candara"/>
              </a:rPr>
              <a:t>Commitment to sustainable practices, both in hotel management and in the preservation of the environment.</a:t>
            </a:r>
            <a:endParaRPr sz="1800" b="0" i="0" u="none" strike="noStrike" cap="none">
              <a:solidFill>
                <a:schemeClr val="dk1"/>
              </a:solidFill>
              <a:latin typeface="Candara"/>
              <a:ea typeface="Candara"/>
              <a:cs typeface="Candara"/>
              <a:sym typeface="Candara"/>
            </a:endParaRPr>
          </a:p>
          <a:p>
            <a:pPr marL="457200" marR="0" lvl="0" indent="-342900" algn="l" rtl="0">
              <a:lnSpc>
                <a:spcPct val="115000"/>
              </a:lnSpc>
              <a:spcBef>
                <a:spcPts val="0"/>
              </a:spcBef>
              <a:spcAft>
                <a:spcPts val="0"/>
              </a:spcAft>
              <a:buClr>
                <a:schemeClr val="dk1"/>
              </a:buClr>
              <a:buSzPts val="1800"/>
              <a:buFont typeface="Candara"/>
              <a:buChar char="●"/>
            </a:pPr>
            <a:r>
              <a:rPr lang="en-GB" sz="1800" b="0" i="0" u="none" strike="noStrike" cap="none">
                <a:solidFill>
                  <a:schemeClr val="dk1"/>
                </a:solidFill>
                <a:latin typeface="Candara"/>
                <a:ea typeface="Candara"/>
                <a:cs typeface="Candara"/>
                <a:sym typeface="Candara"/>
              </a:rPr>
              <a:t>Promote responsible tourism, the use of local products and the reduction of environmental impact.</a:t>
            </a:r>
            <a:endParaRPr sz="1800" b="0" i="0" u="none" strike="noStrike" cap="none">
              <a:solidFill>
                <a:schemeClr val="dk1"/>
              </a:solidFill>
              <a:latin typeface="Candara"/>
              <a:ea typeface="Candara"/>
              <a:cs typeface="Candara"/>
              <a:sym typeface="Candara"/>
            </a:endParaRPr>
          </a:p>
          <a:p>
            <a:pPr marL="0" marR="0" lvl="0" indent="0" algn="l" rtl="0">
              <a:lnSpc>
                <a:spcPct val="115000"/>
              </a:lnSpc>
              <a:spcBef>
                <a:spcPts val="1200"/>
              </a:spcBef>
              <a:spcAft>
                <a:spcPts val="0"/>
              </a:spcAft>
              <a:buClr>
                <a:schemeClr val="dk1"/>
              </a:buClr>
              <a:buSzPts val="1100"/>
              <a:buFont typeface="Arial"/>
              <a:buNone/>
            </a:pPr>
            <a:r>
              <a:rPr lang="en-GB" sz="1800" b="0" i="0" u="sng" strike="noStrike" cap="none">
                <a:solidFill>
                  <a:schemeClr val="dk1"/>
                </a:solidFill>
                <a:latin typeface="Candara"/>
                <a:ea typeface="Candara"/>
                <a:cs typeface="Candara"/>
                <a:sym typeface="Candara"/>
              </a:rPr>
              <a:t>Conclusion</a:t>
            </a:r>
            <a:r>
              <a:rPr lang="en-GB" sz="1800" b="0" i="0" u="none" strike="noStrike" cap="none">
                <a:solidFill>
                  <a:schemeClr val="dk1"/>
                </a:solidFill>
                <a:latin typeface="Candara"/>
                <a:ea typeface="Candara"/>
                <a:cs typeface="Candara"/>
                <a:sym typeface="Candara"/>
              </a:rPr>
              <a:t>: The Paradores model is a successful example of how a company can build on heritage to build a profitable and sustainable business, while fulfilling an important social function: the preservation of a country's history and culture.</a:t>
            </a:r>
            <a:endParaRPr sz="1800" b="0" i="0" u="none" strike="noStrike" cap="none">
              <a:solidFill>
                <a:schemeClr val="dk1"/>
              </a:solidFill>
              <a:latin typeface="Candara"/>
              <a:ea typeface="Candara"/>
              <a:cs typeface="Candara"/>
              <a:sym typeface="Candara"/>
            </a:endParaRPr>
          </a:p>
          <a:p>
            <a:pPr marL="0" marR="0" lvl="0" indent="0" algn="just" rtl="0">
              <a:lnSpc>
                <a:spcPct val="115000"/>
              </a:lnSpc>
              <a:spcBef>
                <a:spcPts val="1200"/>
              </a:spcBef>
              <a:spcAft>
                <a:spcPts val="0"/>
              </a:spcAft>
              <a:buClr>
                <a:srgbClr val="000000"/>
              </a:buClr>
              <a:buSzPts val="1500"/>
              <a:buFont typeface="Arial"/>
              <a:buNone/>
            </a:pPr>
            <a:endParaRPr sz="1800" b="0" i="0" u="none" strike="noStrike" cap="none">
              <a:solidFill>
                <a:schemeClr val="dk1"/>
              </a:solidFill>
              <a:latin typeface="Candara"/>
              <a:ea typeface="Candara"/>
              <a:cs typeface="Candara"/>
              <a:sym typeface="Candara"/>
            </a:endParaRPr>
          </a:p>
          <a:p>
            <a:pPr marL="0" marR="0" lvl="0" indent="0" algn="just" rtl="0">
              <a:lnSpc>
                <a:spcPct val="100000"/>
              </a:lnSpc>
              <a:spcBef>
                <a:spcPts val="1200"/>
              </a:spcBef>
              <a:spcAft>
                <a:spcPts val="0"/>
              </a:spcAft>
              <a:buClr>
                <a:srgbClr val="000000"/>
              </a:buClr>
              <a:buSzPts val="1600"/>
              <a:buFont typeface="Arial"/>
              <a:buNone/>
            </a:pPr>
            <a:endParaRPr sz="1600" b="0" i="0" u="none" strike="noStrike" cap="none">
              <a:solidFill>
                <a:srgbClr val="FF0000"/>
              </a:solidFill>
              <a:latin typeface="Candara"/>
              <a:ea typeface="Candara"/>
              <a:cs typeface="Candara"/>
              <a:sym typeface="Candara"/>
            </a:endParaRPr>
          </a:p>
        </p:txBody>
      </p:sp>
      <p:sp>
        <p:nvSpPr>
          <p:cNvPr id="147" name="Google Shape;147;p8"/>
          <p:cNvSpPr txBox="1"/>
          <p:nvPr/>
        </p:nvSpPr>
        <p:spPr>
          <a:xfrm>
            <a:off x="484048" y="1094300"/>
            <a:ext cx="103287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1200"/>
              </a:spcAft>
              <a:buClr>
                <a:srgbClr val="000000"/>
              </a:buClr>
              <a:buSzPts val="1100"/>
              <a:buFont typeface="Arial"/>
              <a:buNone/>
            </a:pPr>
            <a:r>
              <a:rPr lang="en-GB" sz="2000" b="1" i="0" u="none" strike="noStrike" cap="none">
                <a:solidFill>
                  <a:srgbClr val="A99374"/>
                </a:solidFill>
                <a:latin typeface="Candara"/>
                <a:ea typeface="Candara"/>
                <a:cs typeface="Candara"/>
                <a:sym typeface="Candara"/>
              </a:rPr>
              <a:t>Paradores de Turismo de España</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1180</Words>
  <Application>Microsoft Office PowerPoint</Application>
  <PresentationFormat>Προσαρμογή</PresentationFormat>
  <Paragraphs>53</Paragraphs>
  <Slides>8</Slides>
  <Notes>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2026-05-06T14:01:34Z</dcterms:modified>
</cp:coreProperties>
</file>