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79" r:id="rId4"/>
    <p:sldId id="280" r:id="rId5"/>
    <p:sldId id="281" r:id="rId6"/>
    <p:sldId id="282" r:id="rId7"/>
    <p:sldId id="283" r:id="rId8"/>
    <p:sldId id="284"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v8wpD0a54CxAt6trWO9ye66hM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6" name="Google Shape;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reepik.com/free-vector/passport-with-flight-tickets-white-background_24459631.ht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freepik.com/free-vector/creative-people-flat-design-concept-with-human-hands-holding-brushes-drawing-little-persons-involved-art-music-dancing-vector-illustration_37421460.htm"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9" name="Google Shape;89;p15"/>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US" sz="2800" b="1" i="0" u="none" strike="noStrike" cap="none">
                <a:solidFill>
                  <a:srgbClr val="FFFFFF"/>
                </a:solidFill>
                <a:latin typeface="Candara"/>
                <a:ea typeface="Candara"/>
                <a:cs typeface="Candara"/>
                <a:sym typeface="Candara"/>
              </a:rPr>
              <a:t>LEARNING UNIT 4: </a:t>
            </a:r>
            <a:r>
              <a:rPr lang="en-US" sz="2800" b="1" i="0" u="none" strike="noStrike" cap="none">
                <a:solidFill>
                  <a:schemeClr val="lt1"/>
                </a:solidFill>
                <a:latin typeface="Calibri"/>
                <a:ea typeface="Calibri"/>
                <a:cs typeface="Calibri"/>
                <a:sym typeface="Calibri"/>
              </a:rPr>
              <a:t>Intercultural and Intergenerational communication</a:t>
            </a:r>
            <a:endParaRPr sz="2800" b="0" i="0" u="none" strike="noStrike" cap="none">
              <a:solidFill>
                <a:schemeClr val="lt1"/>
              </a:solidFill>
              <a:latin typeface="Calibri"/>
              <a:ea typeface="Calibri"/>
              <a:cs typeface="Calibri"/>
              <a:sym typeface="Calibri"/>
            </a:endParaRPr>
          </a:p>
        </p:txBody>
      </p:sp>
      <p:sp>
        <p:nvSpPr>
          <p:cNvPr id="90" name="Google Shape;90;p1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100" name="Google Shape;10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p:nvPr/>
        </p:nvSpPr>
        <p:spPr>
          <a:xfrm>
            <a:off x="-79131" y="2074783"/>
            <a:ext cx="12192000"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4000"/>
              <a:buFont typeface="Arial"/>
              <a:buNone/>
            </a:pPr>
            <a:r>
              <a:rPr lang="en-US" sz="4000" b="1" i="0" u="none" strike="noStrike" cap="none">
                <a:solidFill>
                  <a:srgbClr val="FFFFFF"/>
                </a:solidFill>
                <a:latin typeface="Candara"/>
                <a:ea typeface="Candara"/>
                <a:cs typeface="Candara"/>
                <a:sym typeface="Candara"/>
              </a:rPr>
              <a:t>Lesson 1: Introduction</a:t>
            </a:r>
            <a:endParaRPr sz="4000" b="1" i="0" u="none" strike="noStrike" cap="none">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4000"/>
              <a:buFont typeface="Arial"/>
              <a:buNone/>
            </a:pPr>
            <a:endParaRPr sz="40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2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31" name="Google Shape;331;p2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p2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p22"/>
          <p:cNvSpPr txBox="1"/>
          <p:nvPr/>
        </p:nvSpPr>
        <p:spPr>
          <a:xfrm>
            <a:off x="180243" y="89587"/>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Interactive Activity 1) “European Citizen Passport”</a:t>
            </a:r>
            <a:endParaRPr sz="3600" b="0" i="0" u="none" strike="noStrike" cap="none">
              <a:solidFill>
                <a:schemeClr val="lt1"/>
              </a:solidFill>
              <a:latin typeface="Candara"/>
              <a:ea typeface="Candara"/>
              <a:cs typeface="Candara"/>
              <a:sym typeface="Candara"/>
            </a:endParaRPr>
          </a:p>
        </p:txBody>
      </p:sp>
      <p:sp>
        <p:nvSpPr>
          <p:cNvPr id="334" name="Google Shape;334;p22"/>
          <p:cNvSpPr txBox="1"/>
          <p:nvPr/>
        </p:nvSpPr>
        <p:spPr>
          <a:xfrm>
            <a:off x="820725" y="1082200"/>
            <a:ext cx="8838300" cy="5895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200"/>
              <a:buFont typeface="Arial"/>
              <a:buNone/>
            </a:pPr>
            <a:r>
              <a:rPr lang="en-US" sz="2200" b="1" i="0" u="none" strike="noStrike" cap="none">
                <a:solidFill>
                  <a:srgbClr val="000000"/>
                </a:solidFill>
                <a:latin typeface="Candara"/>
                <a:ea typeface="Candara"/>
                <a:cs typeface="Candara"/>
                <a:sym typeface="Candara"/>
              </a:rPr>
              <a:t>‘European Citizen’ Passport</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200"/>
              <a:buFont typeface="Arial"/>
              <a:buNone/>
            </a:pPr>
            <a:r>
              <a:rPr lang="en-US" sz="2200" b="0" i="0" u="none" strike="noStrike" cap="none">
                <a:solidFill>
                  <a:srgbClr val="000000"/>
                </a:solidFill>
                <a:latin typeface="Candara"/>
                <a:ea typeface="Candara"/>
                <a:cs typeface="Candara"/>
                <a:sym typeface="Candara"/>
              </a:rPr>
              <a:t>This is a creative activity: participants are asked to build creativity, European Citizen Passport. Here in addition to their personal data, they shall describe themselves by entering information about their country, their culture, their artistic and historical heritage, etc. They may also express themselves graphically and creatively.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200"/>
              <a:buFont typeface="Arial"/>
              <a:buNone/>
            </a:pPr>
            <a:endParaRPr sz="2200" b="0" i="0" u="none" strike="noStrike" cap="none">
              <a:solidFill>
                <a:srgbClr val="000000"/>
              </a:solidFill>
              <a:latin typeface="Candara"/>
              <a:ea typeface="Candara"/>
              <a:cs typeface="Candara"/>
              <a:sym typeface="Candara"/>
            </a:endParaRPr>
          </a:p>
          <a:p>
            <a:pPr marL="0" marR="0" lvl="0" indent="0" algn="just" rtl="0">
              <a:lnSpc>
                <a:spcPct val="100000"/>
              </a:lnSpc>
              <a:spcBef>
                <a:spcPts val="1800"/>
              </a:spcBef>
              <a:spcAft>
                <a:spcPts val="0"/>
              </a:spcAft>
              <a:buClr>
                <a:srgbClr val="000000"/>
              </a:buClr>
              <a:buSzPts val="2200"/>
              <a:buFont typeface="Arial"/>
              <a:buNone/>
            </a:pPr>
            <a:r>
              <a:rPr lang="en-US" sz="2200" b="0" i="0" u="sng" strike="noStrike" cap="none">
                <a:solidFill>
                  <a:srgbClr val="000000"/>
                </a:solidFill>
                <a:latin typeface="Candara"/>
                <a:ea typeface="Candara"/>
                <a:cs typeface="Candara"/>
                <a:sym typeface="Candara"/>
              </a:rPr>
              <a:t>Material required:</a:t>
            </a:r>
            <a:r>
              <a:rPr lang="en-US" sz="2200" b="0" i="0" u="none" strike="noStrike" cap="none">
                <a:solidFill>
                  <a:srgbClr val="000000"/>
                </a:solidFill>
                <a:latin typeface="Candara"/>
                <a:ea typeface="Candara"/>
                <a:cs typeface="Candara"/>
                <a:sym typeface="Candara"/>
              </a:rPr>
              <a:t> Projector and screen, Internet access, Whiteboard and markers, </a:t>
            </a:r>
            <a:r>
              <a:rPr lang="en-US" sz="2200" b="0" i="0" u="none" strike="noStrike" cap="none">
                <a:solidFill>
                  <a:schemeClr val="dk1"/>
                </a:solidFill>
                <a:latin typeface="Candara"/>
                <a:ea typeface="Candara"/>
                <a:cs typeface="Candara"/>
                <a:sym typeface="Candara"/>
              </a:rPr>
              <a:t>Handouts with key concepts.</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2400"/>
              </a:spcBef>
              <a:spcAft>
                <a:spcPts val="0"/>
              </a:spcAft>
              <a:buClr>
                <a:srgbClr val="000000"/>
              </a:buClr>
              <a:buSzPts val="2200"/>
              <a:buFont typeface="Arial"/>
              <a:buNone/>
            </a:pPr>
            <a:r>
              <a:rPr lang="en-US" sz="2200" b="0" i="0" u="none" strike="noStrike" cap="none">
                <a:solidFill>
                  <a:srgbClr val="000000"/>
                </a:solidFill>
                <a:latin typeface="Candara"/>
                <a:ea typeface="Candara"/>
                <a:cs typeface="Candara"/>
                <a:sym typeface="Candara"/>
              </a:rPr>
              <a:t>Participants may create their passport alone or in small groups. This last option is better in order to stimulate creativity and it may be helpful in case of participants with a common origin, language or culture. </a:t>
            </a:r>
            <a:endParaRPr sz="2200" b="0" i="0" u="none" strike="noStrike" cap="none">
              <a:solidFill>
                <a:srgbClr val="000000"/>
              </a:solidFill>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pic>
        <p:nvPicPr>
          <p:cNvPr id="335" name="Google Shape;335;p22"/>
          <p:cNvPicPr preferRelativeResize="0"/>
          <p:nvPr/>
        </p:nvPicPr>
        <p:blipFill rotWithShape="1">
          <a:blip r:embed="rId4">
            <a:alphaModFix/>
          </a:blip>
          <a:srcRect/>
          <a:stretch/>
        </p:blipFill>
        <p:spPr>
          <a:xfrm>
            <a:off x="9932751" y="1082200"/>
            <a:ext cx="1612475" cy="1970376"/>
          </a:xfrm>
          <a:prstGeom prst="rect">
            <a:avLst/>
          </a:prstGeom>
          <a:noFill/>
          <a:ln>
            <a:noFill/>
          </a:ln>
        </p:spPr>
      </p:pic>
      <p:pic>
        <p:nvPicPr>
          <p:cNvPr id="336" name="Google Shape;336;p22"/>
          <p:cNvPicPr preferRelativeResize="0"/>
          <p:nvPr/>
        </p:nvPicPr>
        <p:blipFill rotWithShape="1">
          <a:blip r:embed="rId5">
            <a:alphaModFix/>
          </a:blip>
          <a:srcRect/>
          <a:stretch/>
        </p:blipFill>
        <p:spPr>
          <a:xfrm>
            <a:off x="9816725" y="3906275"/>
            <a:ext cx="2249375" cy="2075848"/>
          </a:xfrm>
          <a:prstGeom prst="rect">
            <a:avLst/>
          </a:prstGeom>
          <a:noFill/>
          <a:ln>
            <a:noFill/>
          </a:ln>
          <a:effectLst>
            <a:outerShdw blurRad="57150" dist="19050" dir="5400000" algn="bl" rotWithShape="0">
              <a:srgbClr val="000000">
                <a:alpha val="49803"/>
              </a:srgbClr>
            </a:outerShdw>
          </a:effectLst>
        </p:spPr>
      </p:pic>
      <p:sp>
        <p:nvSpPr>
          <p:cNvPr id="337" name="Google Shape;337;p22"/>
          <p:cNvSpPr txBox="1"/>
          <p:nvPr/>
        </p:nvSpPr>
        <p:spPr>
          <a:xfrm>
            <a:off x="9470399" y="6090600"/>
            <a:ext cx="27216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 Freepik, by macrovector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rgbClr val="0563C1"/>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https://www.freepik.com/free-vector/creative-people-flat-design-concept-with-human-hands-holding-brushes-drawing-little-persons-involved-art-music-dancing-vector-illustration_37421460.htm#fromView=search&amp;page=1&amp;position=3&amp;uuid=0d99e143-8f99-442d-ba97-4ed4e83f8ea4</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38" name="Google Shape;338;p22"/>
          <p:cNvSpPr txBox="1"/>
          <p:nvPr/>
        </p:nvSpPr>
        <p:spPr>
          <a:xfrm>
            <a:off x="9966900" y="3051613"/>
            <a:ext cx="17286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chemeClr val="hlink"/>
                </a:solidFill>
                <a:latin typeface="Arial"/>
                <a:ea typeface="Arial"/>
                <a:cs typeface="Arial"/>
                <a:sym typeface="Arial"/>
                <a:hlinkClick r:id="rId7"/>
              </a:rPr>
              <a:t>https://www.freepik.com/free-vector/passport-with-flight-tickets-white-background_24459631.htm#fromView=search&amp;page=1&amp;position=7&amp;uuid=1ecf90dc-5acd-42af-978b-3a79b3ede379</a:t>
            </a:r>
            <a:r>
              <a:rPr lang="en-US" sz="7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44" name="Google Shape;344;p23"/>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p23"/>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6" name="Google Shape;346;p23"/>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Interactive Activity 2</a:t>
            </a:r>
            <a:r>
              <a:rPr lang="en-US" sz="3600" b="1" i="1" u="none" strike="noStrike" cap="none">
                <a:solidFill>
                  <a:schemeClr val="lt1"/>
                </a:solidFill>
                <a:latin typeface="Candara"/>
                <a:ea typeface="Candara"/>
                <a:cs typeface="Candara"/>
                <a:sym typeface="Candara"/>
              </a:rPr>
              <a:t>:</a:t>
            </a:r>
            <a:r>
              <a:rPr lang="en-US" sz="3600" b="1" i="0" u="none" strike="noStrike" cap="none">
                <a:solidFill>
                  <a:schemeClr val="lt1"/>
                </a:solidFill>
                <a:latin typeface="Candara"/>
                <a:ea typeface="Candara"/>
                <a:cs typeface="Candara"/>
                <a:sym typeface="Candara"/>
              </a:rPr>
              <a:t> Movie</a:t>
            </a:r>
            <a:r>
              <a:rPr lang="en-US"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347" name="Google Shape;347;p23"/>
          <p:cNvSpPr txBox="1"/>
          <p:nvPr/>
        </p:nvSpPr>
        <p:spPr>
          <a:xfrm>
            <a:off x="501625" y="1305350"/>
            <a:ext cx="7944600" cy="5633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ndara"/>
                <a:ea typeface="Candara"/>
                <a:cs typeface="Candara"/>
                <a:sym typeface="Candara"/>
              </a:rPr>
              <a:t>Watching a movie</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This activity is a calming activity but it may be useful for the discussion that may arise from it. It consist in watching a short movie. For Italy the movie may be  ‘Zoran il mio nipote scemo’ “Zoran my dumb nephew”(link to the movie).</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The movie shall face the problems and issues of intercultural or intergenerational communication.</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After the video will follow a discussion on the main topics.</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The trainers shall stimulate the discussion trying to include everyone and collecting the different points of view.</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Trainer may use a screen with markers to create a bubble graph with the collected points of view.</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sng" strike="noStrike" cap="none">
                <a:solidFill>
                  <a:srgbClr val="000000"/>
                </a:solidFill>
                <a:latin typeface="Candara"/>
                <a:ea typeface="Candara"/>
                <a:cs typeface="Candara"/>
                <a:sym typeface="Candara"/>
              </a:rPr>
              <a:t>Material required</a:t>
            </a:r>
            <a:r>
              <a:rPr lang="en-US" sz="2000" b="0" i="0" u="none" strike="noStrike" cap="none">
                <a:solidFill>
                  <a:srgbClr val="000000"/>
                </a:solidFill>
                <a:latin typeface="Candara"/>
                <a:ea typeface="Candara"/>
                <a:cs typeface="Candara"/>
                <a:sym typeface="Candara"/>
              </a:rPr>
              <a:t>: Projector and screen, Internet access, Whiteboard and markers.</a:t>
            </a:r>
            <a:endParaRPr sz="20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p:txBody>
      </p:sp>
      <p:pic>
        <p:nvPicPr>
          <p:cNvPr id="348" name="Google Shape;348;p23"/>
          <p:cNvPicPr preferRelativeResize="0"/>
          <p:nvPr/>
        </p:nvPicPr>
        <p:blipFill rotWithShape="1">
          <a:blip r:embed="rId4">
            <a:alphaModFix/>
          </a:blip>
          <a:srcRect/>
          <a:stretch/>
        </p:blipFill>
        <p:spPr>
          <a:xfrm>
            <a:off x="8628725" y="1746350"/>
            <a:ext cx="3190200" cy="1993875"/>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54" name="Google Shape;354;p2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p2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24"/>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Interactive Activity 3 Role play: guess the origin</a:t>
            </a:r>
            <a:r>
              <a:rPr lang="en-US"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357" name="Google Shape;357;p24"/>
          <p:cNvSpPr txBox="1"/>
          <p:nvPr/>
        </p:nvSpPr>
        <p:spPr>
          <a:xfrm>
            <a:off x="254391" y="980812"/>
            <a:ext cx="10911000" cy="5787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ndara"/>
                <a:ea typeface="Candara"/>
                <a:cs typeface="Candara"/>
                <a:sym typeface="Candara"/>
              </a:rPr>
              <a:t>Guess the origin</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In this activity the group shall be divided in small groups of  4/5 people each.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The premise is that no one knows each other's geographical origin.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Each person has to tell an episode from his or her life, describe an object, </a:t>
            </a: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a dish that refers to elements of his or her cultural heritage (in the morning I </a:t>
            </a: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went to pray in the mosque....at lunch we ate bread and panelle) and the </a:t>
            </a: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others have to guess where he or she comes from.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sng" strike="noStrike" cap="none">
                <a:solidFill>
                  <a:srgbClr val="000000"/>
                </a:solidFill>
                <a:latin typeface="Candara"/>
                <a:ea typeface="Candara"/>
                <a:cs typeface="Candara"/>
                <a:sym typeface="Candara"/>
              </a:rPr>
              <a:t>Material required</a:t>
            </a:r>
            <a:r>
              <a:rPr lang="en-US" sz="2000" b="0" i="0" u="none" strike="noStrike" cap="none">
                <a:solidFill>
                  <a:srgbClr val="000000"/>
                </a:solidFill>
                <a:latin typeface="Candara"/>
                <a:ea typeface="Candara"/>
                <a:cs typeface="Candara"/>
                <a:sym typeface="Candara"/>
              </a:rPr>
              <a:t>: Projector and screen, Internet access, Whiteboard and markers</a:t>
            </a:r>
            <a:r>
              <a:rPr lang="en-US" sz="2000" b="0" i="0" u="none" strike="noStrike" cap="none">
                <a:solidFill>
                  <a:schemeClr val="dk1"/>
                </a:solidFill>
                <a:latin typeface="Candara"/>
                <a:ea typeface="Candara"/>
                <a:cs typeface="Candara"/>
                <a:sym typeface="Candara"/>
              </a:rPr>
              <a:t>.</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 In two groups: 1st group: The hosts: display pictures of works of art or cultural heritage from different countries (the Colosseum, the Eiffel Tower....). Each image or group of images refers to one or more people in the group from that place. Group 2: travelers are asked which of these monuments strikes them and which they would like to visit on a future trip. Based on the indicated image, the person(s) from the first group of hosts give information about the place and the associated heritage. </a:t>
            </a:r>
            <a:endParaRPr sz="1800" b="0" i="0" u="none" strike="noStrike" cap="none">
              <a:solidFill>
                <a:srgbClr val="000000"/>
              </a:solidFill>
              <a:latin typeface="Arial"/>
              <a:ea typeface="Arial"/>
              <a:cs typeface="Arial"/>
              <a:sym typeface="Arial"/>
            </a:endParaRPr>
          </a:p>
        </p:txBody>
      </p:sp>
      <p:pic>
        <p:nvPicPr>
          <p:cNvPr id="358" name="Google Shape;358;p24"/>
          <p:cNvPicPr preferRelativeResize="0"/>
          <p:nvPr/>
        </p:nvPicPr>
        <p:blipFill rotWithShape="1">
          <a:blip r:embed="rId4">
            <a:alphaModFix/>
          </a:blip>
          <a:srcRect/>
          <a:stretch/>
        </p:blipFill>
        <p:spPr>
          <a:xfrm>
            <a:off x="8805300" y="1731725"/>
            <a:ext cx="3007724" cy="1720100"/>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64" name="Google Shape;364;p2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2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p25"/>
          <p:cNvSpPr txBox="1"/>
          <p:nvPr/>
        </p:nvSpPr>
        <p:spPr>
          <a:xfrm>
            <a:off x="0" y="89588"/>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ndara"/>
                <a:ea typeface="Candara"/>
                <a:cs typeface="Candara"/>
                <a:sym typeface="Candara"/>
              </a:rPr>
              <a:t>Interactive Activity 4 Role play: where would you like to travel?</a:t>
            </a:r>
            <a:r>
              <a:rPr lang="en-US" sz="2400" b="0" i="0" u="none" strike="noStrike" cap="none">
                <a:solidFill>
                  <a:schemeClr val="lt1"/>
                </a:solidFill>
                <a:latin typeface="Candara"/>
                <a:ea typeface="Candara"/>
                <a:cs typeface="Candara"/>
                <a:sym typeface="Candara"/>
              </a:rPr>
              <a:t> </a:t>
            </a:r>
            <a:endParaRPr sz="2400" b="0" i="0" u="none" strike="noStrike" cap="none">
              <a:solidFill>
                <a:schemeClr val="lt1"/>
              </a:solidFill>
              <a:latin typeface="Candara"/>
              <a:ea typeface="Candara"/>
              <a:cs typeface="Candara"/>
              <a:sym typeface="Candara"/>
            </a:endParaRPr>
          </a:p>
        </p:txBody>
      </p:sp>
      <p:sp>
        <p:nvSpPr>
          <p:cNvPr id="367" name="Google Shape;367;p25"/>
          <p:cNvSpPr txBox="1"/>
          <p:nvPr/>
        </p:nvSpPr>
        <p:spPr>
          <a:xfrm>
            <a:off x="360486" y="1359771"/>
            <a:ext cx="10911000" cy="517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Candara"/>
                <a:ea typeface="Candara"/>
                <a:cs typeface="Candara"/>
                <a:sym typeface="Candara"/>
              </a:rPr>
              <a:t>Where would you like to travel?</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In this activity the group has to be divided in two groups: 1st group: The hosts and the travelers.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 The hosts shall display each a collection of 4/5 pictures, works of art or cultural heritage representing their country (the Colosseum, the Eiffel Tower....). There will be so more collections of images.</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The travelers shall choose, from the pictures, which country they would like to visit in their next trip.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Based on the indicated image, the travelers will host by the hosts that shall bring them around in their country describing and showing their natural and cultural heritage.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Material required: Projector and screen, Internet access, Whiteboard and markers</a:t>
            </a:r>
            <a:r>
              <a:rPr lang="en-US" sz="2000" b="0" i="0" u="none" strike="noStrike" cap="none">
                <a:solidFill>
                  <a:schemeClr val="dk1"/>
                </a:solidFill>
                <a:latin typeface="Candara"/>
                <a:ea typeface="Candara"/>
                <a:cs typeface="Candara"/>
                <a:sym typeface="Candara"/>
              </a:rPr>
              <a:t>.</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chemeClr val="dk1"/>
                </a:solidFill>
                <a:latin typeface="Candara"/>
                <a:ea typeface="Candara"/>
                <a:cs typeface="Candara"/>
                <a:sym typeface="Candara"/>
              </a:rPr>
              <a:t>This activity is connected with lesson 2 and with the building of the Parish Map.</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73" name="Google Shape;373;p2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2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5" name="Google Shape;375;p2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Discussion and Reflection</a:t>
            </a:r>
            <a:endParaRPr sz="3600" b="0" i="0" u="none" strike="noStrike" cap="none">
              <a:solidFill>
                <a:schemeClr val="lt1"/>
              </a:solidFill>
              <a:latin typeface="Candara"/>
              <a:ea typeface="Candara"/>
              <a:cs typeface="Candara"/>
              <a:sym typeface="Candara"/>
            </a:endParaRPr>
          </a:p>
        </p:txBody>
      </p:sp>
      <p:sp>
        <p:nvSpPr>
          <p:cNvPr id="376" name="Google Shape;376;p26"/>
          <p:cNvSpPr txBox="1"/>
          <p:nvPr/>
        </p:nvSpPr>
        <p:spPr>
          <a:xfrm>
            <a:off x="534386" y="735918"/>
            <a:ext cx="8717190" cy="60631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Candara"/>
                <a:ea typeface="Candara"/>
                <a:cs typeface="Candara"/>
                <a:sym typeface="Candara"/>
              </a:rPr>
              <a:t>Questions for Group Discussion:</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0" i="0" u="none" strike="noStrike" cap="none">
                <a:solidFill>
                  <a:schemeClr val="dk1"/>
                </a:solidFill>
                <a:latin typeface="Candara"/>
                <a:ea typeface="Candara"/>
                <a:cs typeface="Candara"/>
                <a:sym typeface="Candara"/>
              </a:rPr>
              <a:t>Please add 5 to 6 questions</a:t>
            </a:r>
            <a:endParaRPr sz="16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2000"/>
              <a:buFont typeface="Candara"/>
              <a:buAutoNum type="arabicParenR"/>
            </a:pPr>
            <a:r>
              <a:rPr lang="en-US" sz="2000" b="0" i="0" u="none" strike="noStrike" cap="none">
                <a:solidFill>
                  <a:schemeClr val="dk1"/>
                </a:solidFill>
                <a:latin typeface="Candara"/>
                <a:ea typeface="Candara"/>
                <a:cs typeface="Candara"/>
                <a:sym typeface="Candara"/>
              </a:rPr>
              <a:t>Did you ever meet any issues in communication? (in multicultural, intercultural, cross-cultural )</a:t>
            </a:r>
            <a:endParaRPr sz="16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2000"/>
              <a:buFont typeface="Candara"/>
              <a:buAutoNum type="arabicParenR"/>
            </a:pPr>
            <a:r>
              <a:rPr lang="en-US" sz="2000" b="0" i="0" u="none" strike="noStrike" cap="none">
                <a:solidFill>
                  <a:schemeClr val="dk1"/>
                </a:solidFill>
                <a:latin typeface="Candara"/>
                <a:ea typeface="Candara"/>
                <a:cs typeface="Candara"/>
                <a:sym typeface="Candara"/>
              </a:rPr>
              <a:t>Which are in your opinion other obstacles in communication and why? </a:t>
            </a:r>
            <a:endParaRPr sz="2000" b="0" i="0" u="none" strike="noStrike" cap="none">
              <a:solidFill>
                <a:schemeClr val="dk1"/>
              </a:solidFill>
              <a:latin typeface="Candara"/>
              <a:ea typeface="Candara"/>
              <a:cs typeface="Candara"/>
              <a:sym typeface="Candara"/>
            </a:endParaRPr>
          </a:p>
          <a:p>
            <a:pPr marL="457200" marR="0" lvl="0" indent="-355600" algn="l" rtl="0">
              <a:lnSpc>
                <a:spcPct val="100000"/>
              </a:lnSpc>
              <a:spcBef>
                <a:spcPts val="0"/>
              </a:spcBef>
              <a:spcAft>
                <a:spcPts val="0"/>
              </a:spcAft>
              <a:buClr>
                <a:schemeClr val="dk1"/>
              </a:buClr>
              <a:buSzPts val="2000"/>
              <a:buFont typeface="Candara"/>
              <a:buAutoNum type="arabicParenR"/>
            </a:pPr>
            <a:r>
              <a:rPr lang="en-US" sz="2000" b="0" i="0" u="none" strike="noStrike" cap="none">
                <a:solidFill>
                  <a:schemeClr val="dk1"/>
                </a:solidFill>
                <a:latin typeface="Candara"/>
                <a:ea typeface="Candara"/>
                <a:cs typeface="Candara"/>
                <a:sym typeface="Candara"/>
              </a:rPr>
              <a:t>Do you think modern technologies represent an obstacle or a chance for communication ? </a:t>
            </a:r>
            <a:endParaRPr sz="16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Candara"/>
              <a:buAutoNum type="arabicParenR"/>
            </a:pPr>
            <a:r>
              <a:rPr lang="en-US" sz="2000" b="0" i="0" u="none" strike="noStrike" cap="none">
                <a:solidFill>
                  <a:schemeClr val="dk1"/>
                </a:solidFill>
                <a:latin typeface="Candara"/>
                <a:ea typeface="Candara"/>
                <a:cs typeface="Candara"/>
                <a:sym typeface="Candara"/>
              </a:rPr>
              <a:t>Which way of communication is better in the transmission of cultural and natural heritage? (verbal, graphical, musical…)</a:t>
            </a:r>
            <a:endParaRPr sz="16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Candara"/>
              <a:buAutoNum type="arabicParenR"/>
            </a:pPr>
            <a:r>
              <a:rPr lang="en-US" sz="2000" b="0" i="0" u="none" strike="noStrike" cap="none">
                <a:solidFill>
                  <a:schemeClr val="dk1"/>
                </a:solidFill>
                <a:latin typeface="Candara"/>
                <a:ea typeface="Candara"/>
                <a:cs typeface="Candara"/>
                <a:sym typeface="Candara"/>
              </a:rPr>
              <a:t>Do you think is possible a communication between long distance generations?</a:t>
            </a:r>
            <a:endParaRPr sz="20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chemeClr val="dk1"/>
                </a:solidFill>
                <a:latin typeface="Candara"/>
                <a:ea typeface="Candara"/>
                <a:cs typeface="Candara"/>
                <a:sym typeface="Candara"/>
              </a:rPr>
              <a:t>Conclusion: </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chemeClr val="dk1"/>
                </a:solidFill>
                <a:latin typeface="Candara"/>
                <a:ea typeface="Candara"/>
                <a:cs typeface="Candara"/>
                <a:sym typeface="Candara"/>
              </a:rPr>
              <a:t>The street of communication is a never ending path. Communication has to change and adapt to express new concept, ideas, feelings and emotions related to the new societies. The challenge is to be able to communicate the heritage of the past, to preserve their identities without creating barriers with different cultures. </a:t>
            </a:r>
            <a:endParaRPr sz="1600" b="0" i="0" u="none" strike="noStrike" cap="none">
              <a:solidFill>
                <a:srgbClr val="000000"/>
              </a:solidFill>
              <a:latin typeface="Arial"/>
              <a:ea typeface="Arial"/>
              <a:cs typeface="Arial"/>
              <a:sym typeface="Arial"/>
            </a:endParaRPr>
          </a:p>
        </p:txBody>
      </p:sp>
      <p:pic>
        <p:nvPicPr>
          <p:cNvPr id="377" name="Google Shape;377;p26"/>
          <p:cNvPicPr preferRelativeResize="0"/>
          <p:nvPr/>
        </p:nvPicPr>
        <p:blipFill rotWithShape="1">
          <a:blip r:embed="rId4">
            <a:alphaModFix/>
          </a:blip>
          <a:srcRect/>
          <a:stretch/>
        </p:blipFill>
        <p:spPr>
          <a:xfrm>
            <a:off x="8931300" y="1348600"/>
            <a:ext cx="3137951" cy="2050084"/>
          </a:xfrm>
          <a:prstGeom prst="rect">
            <a:avLst/>
          </a:prstGeom>
          <a:noFill/>
          <a:ln>
            <a:noFill/>
          </a:ln>
          <a:effectLst>
            <a:outerShdw blurRad="57150" dist="19050" dir="5400000" algn="bl" rotWithShape="0">
              <a:srgbClr val="000000">
                <a:alpha val="49803"/>
              </a:srgbClr>
            </a:outerShdw>
          </a:effectLst>
        </p:spPr>
      </p:pic>
      <p:sp>
        <p:nvSpPr>
          <p:cNvPr id="378" name="Google Shape;378;p26"/>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Source,Freepik, free image by pch.vector</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https://www.freepik.com/free-vector/people-talking-arguing_9176206.htm#fromView=search&amp;page=1&amp;position=32&amp;uuid=9ec0301a-dddf-4d25-a241-a5349c9e3205</a:t>
            </a:r>
            <a:r>
              <a:rPr lang="en-US" sz="7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931</Words>
  <Application>Microsoft Office PowerPoint</Application>
  <PresentationFormat>Προσαρμογή</PresentationFormat>
  <Paragraphs>65</Paragraphs>
  <Slides>8</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2026-05-06T14:10:09Z</dcterms:modified>
</cp:coreProperties>
</file>