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4" r:id="rId25"/>
  </p:sldIdLst>
  <p:sldSz cx="12192000" cy="6858000"/>
  <p:notesSz cx="6858000" cy="9144000"/>
  <p:embeddedFontLst>
    <p:embeddedFont>
      <p:font typeface="Candara" pitchFamily="34" charset="0"/>
      <p:regular r:id="rId27"/>
      <p:bold r:id="rId28"/>
      <p:italic r:id="rId29"/>
      <p:boldItalic r:id="rId30"/>
    </p:embeddedFont>
    <p:embeddedFont>
      <p:font typeface="Calibri"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v8wpD0a54CxAt6trWO9ye66hM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22e7c633f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322e7c633f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322e7c633f1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pPr marL="0" lvl="0" indent="0" algn="r" rtl="0">
                <a:lnSpc>
                  <a:spcPct val="100000"/>
                </a:lnSpc>
                <a:spcBef>
                  <a:spcPts val="0"/>
                </a:spcBef>
                <a:spcAft>
                  <a:spcPts val="0"/>
                </a:spcAft>
                <a:buClr>
                  <a:srgbClr val="000000"/>
                </a:buClr>
                <a:buSzPts val="1400"/>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198108f8f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3198108f8f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198108f8f6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3198108f8f6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hyperlink" Target="https://www.skillsyouneed.com/num/graphs-chart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skillsyouneed.com/writing-skills.html" TargetMode="External"/><Relationship Id="rId5" Type="http://schemas.openxmlformats.org/officeDocument/2006/relationships/hyperlink" Target="https://www.skillsyouneed.com/ips/nonverbal-communication.html" TargetMode="External"/><Relationship Id="rId4" Type="http://schemas.openxmlformats.org/officeDocument/2006/relationships/hyperlink" Target="https://www.skillsyouneed.com/ips/verbal-communication.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https://www.facebook.com/PISHproject/" TargetMode="External"/><Relationship Id="rId4" Type="http://schemas.openxmlformats.org/officeDocument/2006/relationships/hyperlink" Target="https://asnor.it/it-schede-588-studenti_stranieri_e_universita_un_progetto_europeo_per_favorire_la_comunicazione_intercultural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png"/><Relationship Id="rId3" Type="http://schemas.openxmlformats.org/officeDocument/2006/relationships/notesSlide" Target="../notesSlides/notesSlide24.xml"/><Relationship Id="rId7" Type="http://schemas.openxmlformats.org/officeDocument/2006/relationships/image" Target="../media/image3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png"/><Relationship Id="rId9"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9" name="Google Shape;89;p15"/>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US" sz="2800" b="1" i="0" u="none" strike="noStrike" cap="none">
                <a:solidFill>
                  <a:srgbClr val="FFFFFF"/>
                </a:solidFill>
                <a:latin typeface="Candara"/>
                <a:ea typeface="Candara"/>
                <a:cs typeface="Candara"/>
                <a:sym typeface="Candara"/>
              </a:rPr>
              <a:t>LEARNING UNIT 4: </a:t>
            </a:r>
            <a:r>
              <a:rPr lang="en-US" sz="2800" b="1" i="0" u="none" strike="noStrike" cap="none">
                <a:solidFill>
                  <a:schemeClr val="lt1"/>
                </a:solidFill>
                <a:latin typeface="Calibri"/>
                <a:ea typeface="Calibri"/>
                <a:cs typeface="Calibri"/>
                <a:sym typeface="Calibri"/>
              </a:rPr>
              <a:t>Intercultural and Intergenerational communication</a:t>
            </a:r>
            <a:endParaRPr sz="2800" b="0" i="0" u="none" strike="noStrike" cap="none">
              <a:solidFill>
                <a:schemeClr val="lt1"/>
              </a:solidFill>
              <a:latin typeface="Calibri"/>
              <a:ea typeface="Calibri"/>
              <a:cs typeface="Calibri"/>
              <a:sym typeface="Calibri"/>
            </a:endParaRPr>
          </a:p>
        </p:txBody>
      </p:sp>
      <p:sp>
        <p:nvSpPr>
          <p:cNvPr id="90" name="Google Shape;90;p1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8"/>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172" name="Google Shape;172;p8"/>
          <p:cNvSpPr/>
          <p:nvPr/>
        </p:nvSpPr>
        <p:spPr>
          <a:xfrm>
            <a:off x="289995" y="104711"/>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 content and relationship</a:t>
            </a:r>
            <a:endParaRPr sz="3600" b="1" i="0" u="none" strike="noStrike" cap="none">
              <a:solidFill>
                <a:schemeClr val="lt1"/>
              </a:solidFill>
              <a:latin typeface="Candara"/>
              <a:ea typeface="Candara"/>
              <a:cs typeface="Candara"/>
              <a:sym typeface="Candara"/>
            </a:endParaRPr>
          </a:p>
        </p:txBody>
      </p:sp>
      <p:pic>
        <p:nvPicPr>
          <p:cNvPr id="173" name="Google Shape;173;p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4" name="Google Shape;174;p8"/>
          <p:cNvSpPr txBox="1">
            <a:spLocks noGrp="1"/>
          </p:cNvSpPr>
          <p:nvPr>
            <p:ph type="body" idx="1"/>
          </p:nvPr>
        </p:nvSpPr>
        <p:spPr>
          <a:xfrm>
            <a:off x="979715" y="1414463"/>
            <a:ext cx="10515600" cy="236926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Font typeface="Arial"/>
              <a:buNone/>
            </a:pPr>
            <a:endParaRPr sz="2600">
              <a:solidFill>
                <a:srgbClr val="0070C0"/>
              </a:solidFill>
            </a:endParaRPr>
          </a:p>
          <a:p>
            <a:pPr marL="228600" lvl="0" indent="-228600" algn="just" rtl="0">
              <a:lnSpc>
                <a:spcPct val="90000"/>
              </a:lnSpc>
              <a:spcBef>
                <a:spcPts val="1000"/>
              </a:spcBef>
              <a:spcAft>
                <a:spcPts val="0"/>
              </a:spcAft>
              <a:buClr>
                <a:schemeClr val="dk1"/>
              </a:buClr>
              <a:buSzPts val="2200"/>
              <a:buChar char="•"/>
            </a:pPr>
            <a:r>
              <a:rPr lang="en-US" sz="2200">
                <a:latin typeface="Candara"/>
                <a:ea typeface="Candara"/>
                <a:cs typeface="Candara"/>
                <a:sym typeface="Candara"/>
              </a:rPr>
              <a:t>The transfer of a message activates the exchange of information content and at the same time starts a relationship between people.</a:t>
            </a:r>
            <a:endParaRPr sz="3000"/>
          </a:p>
          <a:p>
            <a:pPr marL="228600" lvl="0" indent="-228600" algn="just" rtl="0">
              <a:lnSpc>
                <a:spcPct val="90000"/>
              </a:lnSpc>
              <a:spcBef>
                <a:spcPts val="1000"/>
              </a:spcBef>
              <a:spcAft>
                <a:spcPts val="0"/>
              </a:spcAft>
              <a:buClr>
                <a:schemeClr val="dk1"/>
              </a:buClr>
              <a:buSzPts val="2200"/>
              <a:buChar char="•"/>
            </a:pPr>
            <a:r>
              <a:rPr lang="en-US" sz="2200">
                <a:latin typeface="Candara"/>
                <a:ea typeface="Candara"/>
                <a:cs typeface="Candara"/>
                <a:sym typeface="Candara"/>
              </a:rPr>
              <a:t>Content and relationship influence each other and condition the achievement of the PURPOSE and OBJECTIVES of the communication.</a:t>
            </a:r>
            <a:endParaRPr sz="2200">
              <a:solidFill>
                <a:srgbClr val="767171"/>
              </a:solidFill>
              <a:latin typeface="Candara"/>
              <a:ea typeface="Candara"/>
              <a:cs typeface="Candara"/>
              <a:sym typeface="Candara"/>
            </a:endParaRPr>
          </a:p>
        </p:txBody>
      </p:sp>
      <p:pic>
        <p:nvPicPr>
          <p:cNvPr id="175" name="Google Shape;175;p8" descr="Minimizing Communication Tool Overload ..."/>
          <p:cNvPicPr preferRelativeResize="0"/>
          <p:nvPr/>
        </p:nvPicPr>
        <p:blipFill rotWithShape="1">
          <a:blip r:embed="rId4">
            <a:alphaModFix/>
          </a:blip>
          <a:srcRect/>
          <a:stretch/>
        </p:blipFill>
        <p:spPr>
          <a:xfrm>
            <a:off x="1685924" y="3576639"/>
            <a:ext cx="2581275" cy="2369262"/>
          </a:xfrm>
          <a:prstGeom prst="rect">
            <a:avLst/>
          </a:prstGeom>
          <a:noFill/>
          <a:ln>
            <a:noFill/>
          </a:ln>
        </p:spPr>
      </p:pic>
      <p:pic>
        <p:nvPicPr>
          <p:cNvPr id="176" name="Google Shape;176;p8" descr="communication channels ..."/>
          <p:cNvPicPr preferRelativeResize="0"/>
          <p:nvPr/>
        </p:nvPicPr>
        <p:blipFill rotWithShape="1">
          <a:blip r:embed="rId5">
            <a:alphaModFix/>
          </a:blip>
          <a:srcRect/>
          <a:stretch/>
        </p:blipFill>
        <p:spPr>
          <a:xfrm>
            <a:off x="6180083" y="3920359"/>
            <a:ext cx="3751207" cy="18498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9"/>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182" name="Google Shape;182;p9"/>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a:t>
            </a:r>
            <a:endParaRPr sz="1400" b="0" i="0" u="none" strike="noStrike" cap="none">
              <a:solidFill>
                <a:srgbClr val="000000"/>
              </a:solidFill>
              <a:latin typeface="Arial"/>
              <a:ea typeface="Arial"/>
              <a:cs typeface="Arial"/>
              <a:sym typeface="Arial"/>
            </a:endParaRPr>
          </a:p>
        </p:txBody>
      </p:sp>
      <p:pic>
        <p:nvPicPr>
          <p:cNvPr id="183" name="Google Shape;183;p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4" name="Google Shape;184;p9"/>
          <p:cNvSpPr txBox="1">
            <a:spLocks noGrp="1"/>
          </p:cNvSpPr>
          <p:nvPr>
            <p:ph type="title"/>
          </p:nvPr>
        </p:nvSpPr>
        <p:spPr>
          <a:xfrm>
            <a:off x="838200" y="1287463"/>
            <a:ext cx="10515600" cy="7359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ndara"/>
              <a:buNone/>
            </a:pPr>
            <a:r>
              <a:rPr lang="en-US" sz="2400">
                <a:latin typeface="Candara"/>
                <a:ea typeface="Candara"/>
                <a:cs typeface="Candara"/>
                <a:sym typeface="Candara"/>
              </a:rPr>
              <a:t>Not everything that is communicated gets to the recipient:</a:t>
            </a:r>
            <a:br>
              <a:rPr lang="en-US" sz="2400">
                <a:latin typeface="Candara"/>
                <a:ea typeface="Candara"/>
                <a:cs typeface="Candara"/>
                <a:sym typeface="Candara"/>
              </a:rPr>
            </a:br>
            <a:endParaRPr sz="2400">
              <a:latin typeface="Candara"/>
              <a:ea typeface="Candara"/>
              <a:cs typeface="Candara"/>
              <a:sym typeface="Candara"/>
            </a:endParaRPr>
          </a:p>
        </p:txBody>
      </p:sp>
      <p:sp>
        <p:nvSpPr>
          <p:cNvPr id="185" name="Google Shape;185;p9"/>
          <p:cNvSpPr/>
          <p:nvPr/>
        </p:nvSpPr>
        <p:spPr>
          <a:xfrm>
            <a:off x="501475" y="2096249"/>
            <a:ext cx="1538400" cy="19050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You mean 100</a:t>
            </a:r>
            <a:endParaRPr sz="1400" b="1" i="0" u="none" strike="noStrike" cap="none">
              <a:solidFill>
                <a:srgbClr val="000000"/>
              </a:solidFill>
              <a:latin typeface="Arial"/>
              <a:ea typeface="Arial"/>
              <a:cs typeface="Arial"/>
              <a:sym typeface="Arial"/>
            </a:endParaRPr>
          </a:p>
        </p:txBody>
      </p:sp>
      <p:sp>
        <p:nvSpPr>
          <p:cNvPr id="186" name="Google Shape;186;p9"/>
          <p:cNvSpPr/>
          <p:nvPr/>
        </p:nvSpPr>
        <p:spPr>
          <a:xfrm>
            <a:off x="2193908" y="2667740"/>
            <a:ext cx="461400" cy="761700"/>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187" name="Google Shape;187;p9"/>
          <p:cNvSpPr/>
          <p:nvPr/>
        </p:nvSpPr>
        <p:spPr>
          <a:xfrm>
            <a:off x="2809338" y="2096249"/>
            <a:ext cx="1538400" cy="19050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You actually say 80</a:t>
            </a:r>
            <a:endParaRPr sz="1400" b="1" i="0" u="none" strike="noStrike" cap="none">
              <a:solidFill>
                <a:srgbClr val="000000"/>
              </a:solidFill>
              <a:latin typeface="Arial"/>
              <a:ea typeface="Arial"/>
              <a:cs typeface="Arial"/>
              <a:sym typeface="Arial"/>
            </a:endParaRPr>
          </a:p>
        </p:txBody>
      </p:sp>
      <p:sp>
        <p:nvSpPr>
          <p:cNvPr id="188" name="Google Shape;188;p9"/>
          <p:cNvSpPr/>
          <p:nvPr/>
        </p:nvSpPr>
        <p:spPr>
          <a:xfrm>
            <a:off x="4501770" y="2667740"/>
            <a:ext cx="461400" cy="761700"/>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189" name="Google Shape;189;p9"/>
          <p:cNvSpPr/>
          <p:nvPr/>
        </p:nvSpPr>
        <p:spPr>
          <a:xfrm>
            <a:off x="5117200" y="2096249"/>
            <a:ext cx="1538400" cy="19050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The receivers hears 50</a:t>
            </a:r>
            <a:endParaRPr sz="1400" b="1" i="0" u="none" strike="noStrike" cap="none">
              <a:solidFill>
                <a:srgbClr val="000000"/>
              </a:solidFill>
              <a:latin typeface="Arial"/>
              <a:ea typeface="Arial"/>
              <a:cs typeface="Arial"/>
              <a:sym typeface="Arial"/>
            </a:endParaRPr>
          </a:p>
        </p:txBody>
      </p:sp>
      <p:sp>
        <p:nvSpPr>
          <p:cNvPr id="190" name="Google Shape;190;p9"/>
          <p:cNvSpPr/>
          <p:nvPr/>
        </p:nvSpPr>
        <p:spPr>
          <a:xfrm>
            <a:off x="6809633" y="2667740"/>
            <a:ext cx="461400" cy="761700"/>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191" name="Google Shape;191;p9"/>
          <p:cNvSpPr/>
          <p:nvPr/>
        </p:nvSpPr>
        <p:spPr>
          <a:xfrm>
            <a:off x="7425063" y="2096249"/>
            <a:ext cx="1538400" cy="19050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He/She understands 30</a:t>
            </a:r>
            <a:endParaRPr sz="1400" b="1" i="0" u="none" strike="noStrike" cap="none">
              <a:solidFill>
                <a:srgbClr val="000000"/>
              </a:solidFill>
              <a:latin typeface="Arial"/>
              <a:ea typeface="Arial"/>
              <a:cs typeface="Arial"/>
              <a:sym typeface="Arial"/>
            </a:endParaRPr>
          </a:p>
        </p:txBody>
      </p:sp>
      <p:sp>
        <p:nvSpPr>
          <p:cNvPr id="192" name="Google Shape;192;p9"/>
          <p:cNvSpPr/>
          <p:nvPr/>
        </p:nvSpPr>
        <p:spPr>
          <a:xfrm>
            <a:off x="9117496" y="2667740"/>
            <a:ext cx="461400" cy="761700"/>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193" name="Google Shape;193;p9"/>
          <p:cNvSpPr/>
          <p:nvPr/>
        </p:nvSpPr>
        <p:spPr>
          <a:xfrm>
            <a:off x="9732925" y="2096249"/>
            <a:ext cx="1538400" cy="19050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He/She remembers 20</a:t>
            </a:r>
            <a:endParaRPr sz="1400" b="1" i="0" u="none" strike="noStrike" cap="none">
              <a:solidFill>
                <a:srgbClr val="000000"/>
              </a:solidFill>
              <a:latin typeface="Arial"/>
              <a:ea typeface="Arial"/>
              <a:cs typeface="Arial"/>
              <a:sym typeface="Arial"/>
            </a:endParaRPr>
          </a:p>
        </p:txBody>
      </p:sp>
      <p:sp>
        <p:nvSpPr>
          <p:cNvPr id="194" name="Google Shape;194;p9"/>
          <p:cNvSpPr txBox="1"/>
          <p:nvPr/>
        </p:nvSpPr>
        <p:spPr>
          <a:xfrm>
            <a:off x="903700" y="4489775"/>
            <a:ext cx="102492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ndara"/>
                <a:ea typeface="Candara"/>
                <a:cs typeface="Candara"/>
                <a:sym typeface="Candara"/>
              </a:rPr>
              <a:t>Misunderstandings can occur at any stage of the communication process!</a:t>
            </a:r>
            <a:br>
              <a:rPr lang="en-US" sz="2300" b="0" i="0" u="none" strike="noStrike" cap="none">
                <a:solidFill>
                  <a:schemeClr val="dk1"/>
                </a:solidFill>
                <a:latin typeface="Candara"/>
                <a:ea typeface="Candara"/>
                <a:cs typeface="Candara"/>
                <a:sym typeface="Candara"/>
              </a:rPr>
            </a:br>
            <a:endParaRPr sz="2300" b="0" i="0" u="none" strike="noStrike" cap="none">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10"/>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200" name="Google Shape;200;p10"/>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a:t>
            </a:r>
            <a:endParaRPr sz="1400" b="0" i="0" u="none" strike="noStrike" cap="none">
              <a:solidFill>
                <a:srgbClr val="000000"/>
              </a:solidFill>
              <a:latin typeface="Arial"/>
              <a:ea typeface="Arial"/>
              <a:cs typeface="Arial"/>
              <a:sym typeface="Arial"/>
            </a:endParaRPr>
          </a:p>
        </p:txBody>
      </p:sp>
      <p:pic>
        <p:nvPicPr>
          <p:cNvPr id="201" name="Google Shape;201;p1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2" name="Google Shape;202;p10"/>
          <p:cNvSpPr txBox="1">
            <a:spLocks noGrp="1"/>
          </p:cNvSpPr>
          <p:nvPr>
            <p:ph type="title"/>
          </p:nvPr>
        </p:nvSpPr>
        <p:spPr>
          <a:xfrm>
            <a:off x="838200" y="942069"/>
            <a:ext cx="10515600" cy="9629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ndara"/>
              <a:buNone/>
            </a:pPr>
            <a:r>
              <a:rPr lang="en-US">
                <a:latin typeface="Candara"/>
                <a:ea typeface="Candara"/>
                <a:cs typeface="Candara"/>
                <a:sym typeface="Candara"/>
              </a:rPr>
              <a:t>Categories of Communication</a:t>
            </a:r>
            <a:endParaRPr/>
          </a:p>
        </p:txBody>
      </p:sp>
      <p:sp>
        <p:nvSpPr>
          <p:cNvPr id="203" name="Google Shape;203;p10"/>
          <p:cNvSpPr txBox="1">
            <a:spLocks noGrp="1"/>
          </p:cNvSpPr>
          <p:nvPr>
            <p:ph type="body" idx="1"/>
          </p:nvPr>
        </p:nvSpPr>
        <p:spPr>
          <a:xfrm>
            <a:off x="568325" y="1903426"/>
            <a:ext cx="6973500" cy="3870300"/>
          </a:xfrm>
          <a:prstGeom prst="rect">
            <a:avLst/>
          </a:prstGeom>
          <a:noFill/>
          <a:ln>
            <a:noFill/>
          </a:ln>
        </p:spPr>
        <p:txBody>
          <a:bodyPr spcFirstLastPara="1" wrap="square" lIns="91425" tIns="45700" rIns="91425" bIns="45700" anchor="t" anchorCtr="0">
            <a:noAutofit/>
          </a:bodyPr>
          <a:lstStyle/>
          <a:p>
            <a:pPr marL="228600" lvl="0" indent="-228600" algn="just" rtl="0">
              <a:lnSpc>
                <a:spcPct val="80000"/>
              </a:lnSpc>
              <a:spcBef>
                <a:spcPts val="0"/>
              </a:spcBef>
              <a:spcAft>
                <a:spcPts val="0"/>
              </a:spcAft>
              <a:buClr>
                <a:schemeClr val="dk1"/>
              </a:buClr>
              <a:buSzPts val="2500"/>
              <a:buChar char="•"/>
            </a:pPr>
            <a:r>
              <a:rPr lang="en-US" sz="2500">
                <a:latin typeface="Candara"/>
                <a:ea typeface="Candara"/>
                <a:cs typeface="Candara"/>
                <a:sym typeface="Candara"/>
              </a:rPr>
              <a:t>Spoken or </a:t>
            </a:r>
            <a:r>
              <a:rPr lang="en-US" sz="2500" u="sng">
                <a:solidFill>
                  <a:schemeClr val="hlink"/>
                </a:solidFill>
                <a:latin typeface="Candara"/>
                <a:ea typeface="Candara"/>
                <a:cs typeface="Candara"/>
                <a:sym typeface="Candara"/>
                <a:hlinkClick r:id="rId4"/>
              </a:rPr>
              <a:t>Verbal Communication</a:t>
            </a:r>
            <a:r>
              <a:rPr lang="en-US" sz="2500">
                <a:latin typeface="Candara"/>
                <a:ea typeface="Candara"/>
                <a:cs typeface="Candara"/>
                <a:sym typeface="Candara"/>
              </a:rPr>
              <a:t>: face-to-face, telephone, radio or television and other media.  </a:t>
            </a:r>
            <a:endParaRPr sz="2900"/>
          </a:p>
          <a:p>
            <a:pPr marL="228600" lvl="0" indent="-228600" algn="just" rtl="0">
              <a:lnSpc>
                <a:spcPct val="80000"/>
              </a:lnSpc>
              <a:spcBef>
                <a:spcPts val="1000"/>
              </a:spcBef>
              <a:spcAft>
                <a:spcPts val="0"/>
              </a:spcAft>
              <a:buClr>
                <a:schemeClr val="dk1"/>
              </a:buClr>
              <a:buSzPts val="2500"/>
              <a:buChar char="•"/>
            </a:pPr>
            <a:r>
              <a:rPr lang="en-US" sz="2500" u="sng">
                <a:solidFill>
                  <a:schemeClr val="hlink"/>
                </a:solidFill>
                <a:latin typeface="Candara"/>
                <a:ea typeface="Candara"/>
                <a:cs typeface="Candara"/>
                <a:sym typeface="Candara"/>
                <a:hlinkClick r:id="rId5"/>
              </a:rPr>
              <a:t>Non-Verbal Communication</a:t>
            </a:r>
            <a:r>
              <a:rPr lang="en-US" sz="2500">
                <a:latin typeface="Candara"/>
                <a:ea typeface="Candara"/>
                <a:cs typeface="Candara"/>
                <a:sym typeface="Candara"/>
              </a:rPr>
              <a:t>: body language, gestures, how we dress or act - even our scent.</a:t>
            </a:r>
            <a:endParaRPr sz="2900"/>
          </a:p>
          <a:p>
            <a:pPr marL="228600" lvl="0" indent="-228600" algn="just" rtl="0">
              <a:lnSpc>
                <a:spcPct val="80000"/>
              </a:lnSpc>
              <a:spcBef>
                <a:spcPts val="1000"/>
              </a:spcBef>
              <a:spcAft>
                <a:spcPts val="0"/>
              </a:spcAft>
              <a:buClr>
                <a:schemeClr val="dk1"/>
              </a:buClr>
              <a:buSzPts val="2500"/>
              <a:buChar char="•"/>
            </a:pPr>
            <a:r>
              <a:rPr lang="en-US" sz="2500" u="sng">
                <a:solidFill>
                  <a:schemeClr val="hlink"/>
                </a:solidFill>
                <a:latin typeface="Candara"/>
                <a:ea typeface="Candara"/>
                <a:cs typeface="Candara"/>
                <a:sym typeface="Candara"/>
                <a:hlinkClick r:id="rId6"/>
              </a:rPr>
              <a:t>Written Communication</a:t>
            </a:r>
            <a:r>
              <a:rPr lang="en-US" sz="2500">
                <a:latin typeface="Candara"/>
                <a:ea typeface="Candara"/>
                <a:cs typeface="Candara"/>
                <a:sym typeface="Candara"/>
              </a:rPr>
              <a:t>: letters, e-mails, books, magazines, the Internet or via other media.</a:t>
            </a:r>
            <a:endParaRPr sz="2900"/>
          </a:p>
          <a:p>
            <a:pPr marL="228600" lvl="0" indent="-228600" algn="just" rtl="0">
              <a:lnSpc>
                <a:spcPct val="80000"/>
              </a:lnSpc>
              <a:spcBef>
                <a:spcPts val="1000"/>
              </a:spcBef>
              <a:spcAft>
                <a:spcPts val="0"/>
              </a:spcAft>
              <a:buClr>
                <a:schemeClr val="dk1"/>
              </a:buClr>
              <a:buSzPts val="2500"/>
              <a:buChar char="•"/>
            </a:pPr>
            <a:r>
              <a:rPr lang="en-US" sz="2500">
                <a:latin typeface="Candara"/>
                <a:ea typeface="Candara"/>
                <a:cs typeface="Candara"/>
                <a:sym typeface="Candara"/>
              </a:rPr>
              <a:t>Visualizations: </a:t>
            </a:r>
            <a:r>
              <a:rPr lang="en-US" sz="2500" u="sng">
                <a:solidFill>
                  <a:schemeClr val="hlink"/>
                </a:solidFill>
                <a:latin typeface="Candara"/>
                <a:ea typeface="Candara"/>
                <a:cs typeface="Candara"/>
                <a:sym typeface="Candara"/>
                <a:hlinkClick r:id="rId7"/>
              </a:rPr>
              <a:t>graphs and charts</a:t>
            </a:r>
            <a:r>
              <a:rPr lang="en-US" sz="2500">
                <a:latin typeface="Candara"/>
                <a:ea typeface="Candara"/>
                <a:cs typeface="Candara"/>
                <a:sym typeface="Candara"/>
              </a:rPr>
              <a:t>, maps, logos and other visualizations can communicate messages </a:t>
            </a:r>
            <a:endParaRPr sz="2900"/>
          </a:p>
          <a:p>
            <a:pPr marL="228600" lvl="0" indent="-87629" algn="just" rtl="0">
              <a:lnSpc>
                <a:spcPct val="80000"/>
              </a:lnSpc>
              <a:spcBef>
                <a:spcPts val="1000"/>
              </a:spcBef>
              <a:spcAft>
                <a:spcPts val="0"/>
              </a:spcAft>
              <a:buClr>
                <a:schemeClr val="dk1"/>
              </a:buClr>
              <a:buSzPts val="2400"/>
              <a:buNone/>
            </a:pPr>
            <a:endParaRPr sz="2500">
              <a:solidFill>
                <a:srgbClr val="148FB3"/>
              </a:solidFill>
            </a:endParaRPr>
          </a:p>
          <a:p>
            <a:pPr marL="0" lvl="0" indent="0" algn="just" rtl="0">
              <a:lnSpc>
                <a:spcPct val="80000"/>
              </a:lnSpc>
              <a:spcBef>
                <a:spcPts val="1000"/>
              </a:spcBef>
              <a:spcAft>
                <a:spcPts val="0"/>
              </a:spcAft>
              <a:buClr>
                <a:schemeClr val="dk1"/>
              </a:buClr>
              <a:buSzPts val="2400"/>
              <a:buFont typeface="Arial"/>
              <a:buNone/>
            </a:pPr>
            <a:endParaRPr sz="2500">
              <a:solidFill>
                <a:srgbClr val="148FB3"/>
              </a:solidFill>
            </a:endParaRPr>
          </a:p>
        </p:txBody>
      </p:sp>
      <p:pic>
        <p:nvPicPr>
          <p:cNvPr id="204" name="Google Shape;204;p10" descr="Comunicazione non verbale - Upbility.it"/>
          <p:cNvPicPr preferRelativeResize="0"/>
          <p:nvPr/>
        </p:nvPicPr>
        <p:blipFill rotWithShape="1">
          <a:blip r:embed="rId8">
            <a:alphaModFix/>
          </a:blip>
          <a:srcRect/>
          <a:stretch/>
        </p:blipFill>
        <p:spPr>
          <a:xfrm>
            <a:off x="7767145" y="2031763"/>
            <a:ext cx="3391457" cy="29212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1"/>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210" name="Google Shape;210;p11"/>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a:t>
            </a:r>
            <a:endParaRPr sz="1400" b="0" i="0" u="none" strike="noStrike" cap="none">
              <a:solidFill>
                <a:srgbClr val="000000"/>
              </a:solidFill>
              <a:latin typeface="Arial"/>
              <a:ea typeface="Arial"/>
              <a:cs typeface="Arial"/>
              <a:sym typeface="Arial"/>
            </a:endParaRPr>
          </a:p>
        </p:txBody>
      </p:sp>
      <p:pic>
        <p:nvPicPr>
          <p:cNvPr id="211" name="Google Shape;211;p1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pic>
        <p:nvPicPr>
          <p:cNvPr id="212" name="Google Shape;212;p11" descr="Three Types of Communication"/>
          <p:cNvPicPr preferRelativeResize="0">
            <a:picLocks noGrp="1"/>
          </p:cNvPicPr>
          <p:nvPr>
            <p:ph type="body" idx="1"/>
          </p:nvPr>
        </p:nvPicPr>
        <p:blipFill rotWithShape="1">
          <a:blip r:embed="rId4">
            <a:alphaModFix/>
          </a:blip>
          <a:srcRect/>
          <a:stretch/>
        </p:blipFill>
        <p:spPr>
          <a:xfrm>
            <a:off x="838200" y="1306273"/>
            <a:ext cx="9850800" cy="499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12"/>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218" name="Google Shape;218;p12"/>
          <p:cNvSpPr/>
          <p:nvPr/>
        </p:nvSpPr>
        <p:spPr>
          <a:xfrm>
            <a:off x="289995" y="104711"/>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 content and relationship</a:t>
            </a:r>
            <a:endParaRPr sz="3600" b="1" i="0" u="none" strike="noStrike" cap="none">
              <a:solidFill>
                <a:schemeClr val="lt1"/>
              </a:solidFill>
              <a:latin typeface="Candara"/>
              <a:ea typeface="Candara"/>
              <a:cs typeface="Candara"/>
              <a:sym typeface="Candara"/>
            </a:endParaRPr>
          </a:p>
        </p:txBody>
      </p:sp>
      <p:pic>
        <p:nvPicPr>
          <p:cNvPr id="219" name="Google Shape;219;p1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0" name="Google Shape;220;p12"/>
          <p:cNvSpPr txBox="1">
            <a:spLocks noGrp="1"/>
          </p:cNvSpPr>
          <p:nvPr>
            <p:ph type="title"/>
          </p:nvPr>
        </p:nvSpPr>
        <p:spPr>
          <a:xfrm>
            <a:off x="568325" y="1093788"/>
            <a:ext cx="10515600" cy="68421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Goals of Communication</a:t>
            </a:r>
            <a:endParaRPr/>
          </a:p>
        </p:txBody>
      </p:sp>
      <p:sp>
        <p:nvSpPr>
          <p:cNvPr id="221" name="Google Shape;221;p12"/>
          <p:cNvSpPr txBox="1">
            <a:spLocks noGrp="1"/>
          </p:cNvSpPr>
          <p:nvPr>
            <p:ph type="body" idx="1"/>
          </p:nvPr>
        </p:nvSpPr>
        <p:spPr>
          <a:xfrm>
            <a:off x="461975" y="2646378"/>
            <a:ext cx="5511900" cy="3060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400"/>
              <a:buFont typeface="Arial"/>
              <a:buNone/>
            </a:pPr>
            <a:r>
              <a:rPr lang="en-US" sz="2700"/>
              <a:t>Setting your goal is the first in the communication process. </a:t>
            </a:r>
            <a:endParaRPr sz="2700"/>
          </a:p>
          <a:p>
            <a:pPr marL="0" lvl="0" indent="0" algn="just" rtl="0">
              <a:lnSpc>
                <a:spcPct val="90000"/>
              </a:lnSpc>
              <a:spcBef>
                <a:spcPts val="0"/>
              </a:spcBef>
              <a:spcAft>
                <a:spcPts val="0"/>
              </a:spcAft>
              <a:buClr>
                <a:schemeClr val="dk1"/>
              </a:buClr>
              <a:buSzPts val="2400"/>
              <a:buFont typeface="Arial"/>
              <a:buNone/>
            </a:pPr>
            <a:endParaRPr sz="2700"/>
          </a:p>
          <a:p>
            <a:pPr marL="0" lvl="0" indent="0" algn="just" rtl="0">
              <a:lnSpc>
                <a:spcPct val="90000"/>
              </a:lnSpc>
              <a:spcBef>
                <a:spcPts val="0"/>
              </a:spcBef>
              <a:spcAft>
                <a:spcPts val="0"/>
              </a:spcAft>
              <a:buClr>
                <a:schemeClr val="dk1"/>
              </a:buClr>
              <a:buSzPts val="2400"/>
              <a:buFont typeface="Arial"/>
              <a:buNone/>
            </a:pPr>
            <a:r>
              <a:rPr lang="en-US" sz="2700"/>
              <a:t>Before wondering what to say, it is important to know: </a:t>
            </a:r>
            <a:endParaRPr sz="3100"/>
          </a:p>
          <a:p>
            <a:pPr marL="0" lvl="0" indent="0" algn="just" rtl="0">
              <a:lnSpc>
                <a:spcPct val="90000"/>
              </a:lnSpc>
              <a:spcBef>
                <a:spcPts val="1000"/>
              </a:spcBef>
              <a:spcAft>
                <a:spcPts val="0"/>
              </a:spcAft>
              <a:buClr>
                <a:schemeClr val="dk1"/>
              </a:buClr>
              <a:buSzPts val="2400"/>
              <a:buFont typeface="Arial"/>
              <a:buNone/>
            </a:pPr>
            <a:endParaRPr sz="2700"/>
          </a:p>
          <a:p>
            <a:pPr marL="0" lvl="0" indent="0" algn="ctr" rtl="0">
              <a:lnSpc>
                <a:spcPct val="90000"/>
              </a:lnSpc>
              <a:spcBef>
                <a:spcPts val="1000"/>
              </a:spcBef>
              <a:spcAft>
                <a:spcPts val="0"/>
              </a:spcAft>
              <a:buClr>
                <a:schemeClr val="dk1"/>
              </a:buClr>
              <a:buSzPts val="2400"/>
              <a:buFont typeface="Arial"/>
              <a:buNone/>
            </a:pPr>
            <a:r>
              <a:rPr lang="en-US" sz="2700" b="1"/>
              <a:t>WHAT DO I WANT TO ACHIEVE?</a:t>
            </a:r>
            <a:r>
              <a:rPr lang="en-US" sz="2700">
                <a:solidFill>
                  <a:srgbClr val="767171"/>
                </a:solidFill>
              </a:rPr>
              <a:t/>
            </a:r>
            <a:br>
              <a:rPr lang="en-US" sz="2700">
                <a:solidFill>
                  <a:srgbClr val="767171"/>
                </a:solidFill>
              </a:rPr>
            </a:br>
            <a:endParaRPr sz="2700"/>
          </a:p>
        </p:txBody>
      </p:sp>
      <p:pic>
        <p:nvPicPr>
          <p:cNvPr id="222" name="Google Shape;222;p12"/>
          <p:cNvPicPr preferRelativeResize="0"/>
          <p:nvPr/>
        </p:nvPicPr>
        <p:blipFill rotWithShape="1">
          <a:blip r:embed="rId4">
            <a:alphaModFix/>
          </a:blip>
          <a:srcRect/>
          <a:stretch/>
        </p:blipFill>
        <p:spPr>
          <a:xfrm>
            <a:off x="5973763" y="1906588"/>
            <a:ext cx="5511800" cy="3800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13"/>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228" name="Google Shape;228;p13"/>
          <p:cNvSpPr/>
          <p:nvPr/>
        </p:nvSpPr>
        <p:spPr>
          <a:xfrm>
            <a:off x="289995" y="104711"/>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 content and relationship</a:t>
            </a:r>
            <a:endParaRPr sz="3600" b="1" i="0" u="none" strike="noStrike" cap="none">
              <a:solidFill>
                <a:schemeClr val="lt1"/>
              </a:solidFill>
              <a:latin typeface="Candara"/>
              <a:ea typeface="Candara"/>
              <a:cs typeface="Candara"/>
              <a:sym typeface="Candara"/>
            </a:endParaRPr>
          </a:p>
        </p:txBody>
      </p:sp>
      <p:pic>
        <p:nvPicPr>
          <p:cNvPr id="229" name="Google Shape;229;p1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0" name="Google Shape;230;p13"/>
          <p:cNvSpPr txBox="1">
            <a:spLocks noGrp="1"/>
          </p:cNvSpPr>
          <p:nvPr>
            <p:ph type="title"/>
          </p:nvPr>
        </p:nvSpPr>
        <p:spPr>
          <a:xfrm>
            <a:off x="838200" y="1287463"/>
            <a:ext cx="10515600" cy="7461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Font typeface="Candara"/>
              <a:buNone/>
            </a:pPr>
            <a:r>
              <a:rPr lang="en-US" sz="2800" b="1">
                <a:latin typeface="Candara"/>
                <a:ea typeface="Candara"/>
                <a:cs typeface="Candara"/>
                <a:sym typeface="Candara"/>
              </a:rPr>
              <a:t>Goals of Communication</a:t>
            </a:r>
            <a:endParaRPr sz="4800" b="1"/>
          </a:p>
        </p:txBody>
      </p:sp>
      <p:sp>
        <p:nvSpPr>
          <p:cNvPr id="231" name="Google Shape;231;p13"/>
          <p:cNvSpPr txBox="1">
            <a:spLocks noGrp="1"/>
          </p:cNvSpPr>
          <p:nvPr>
            <p:ph type="body" idx="1"/>
          </p:nvPr>
        </p:nvSpPr>
        <p:spPr>
          <a:xfrm>
            <a:off x="838200" y="2147888"/>
            <a:ext cx="10515600" cy="402907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latin typeface="Candara"/>
                <a:ea typeface="Candara"/>
                <a:cs typeface="Candara"/>
                <a:sym typeface="Candara"/>
              </a:rPr>
              <a:t>The objective of communication is the expression of the result you want to achieve in interaction.</a:t>
            </a:r>
            <a:endParaRPr sz="3200"/>
          </a:p>
          <a:p>
            <a:pPr marL="228600" lvl="0" indent="-228600" algn="l"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The objective must be:</a:t>
            </a:r>
            <a:endParaRPr sz="2400">
              <a:latin typeface="Candara"/>
              <a:ea typeface="Candara"/>
              <a:cs typeface="Candara"/>
              <a:sym typeface="Candara"/>
            </a:endParaRPr>
          </a:p>
        </p:txBody>
      </p:sp>
      <p:pic>
        <p:nvPicPr>
          <p:cNvPr id="232" name="Google Shape;232;p13" descr="Keep your Home Care Team Engaged by Setting SMART Goals"/>
          <p:cNvPicPr preferRelativeResize="0"/>
          <p:nvPr/>
        </p:nvPicPr>
        <p:blipFill rotWithShape="1">
          <a:blip r:embed="rId4">
            <a:alphaModFix/>
          </a:blip>
          <a:srcRect/>
          <a:stretch/>
        </p:blipFill>
        <p:spPr>
          <a:xfrm>
            <a:off x="4330700" y="2944826"/>
            <a:ext cx="7188702" cy="3706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14"/>
          <p:cNvSpPr txBox="1"/>
          <p:nvPr/>
        </p:nvSpPr>
        <p:spPr>
          <a:xfrm>
            <a:off x="0" y="70734"/>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238" name="Google Shape;238;p14"/>
          <p:cNvSpPr/>
          <p:nvPr/>
        </p:nvSpPr>
        <p:spPr>
          <a:xfrm>
            <a:off x="289995" y="9976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 content and relationship</a:t>
            </a:r>
            <a:endParaRPr sz="3600" b="1" i="0" u="none" strike="noStrike" cap="none">
              <a:solidFill>
                <a:schemeClr val="lt1"/>
              </a:solidFill>
              <a:latin typeface="Candara"/>
              <a:ea typeface="Candara"/>
              <a:cs typeface="Candara"/>
              <a:sym typeface="Candara"/>
            </a:endParaRPr>
          </a:p>
        </p:txBody>
      </p:sp>
      <p:pic>
        <p:nvPicPr>
          <p:cNvPr id="239" name="Google Shape;239;p1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40" name="Google Shape;240;p14"/>
          <p:cNvSpPr txBox="1">
            <a:spLocks noGrp="1"/>
          </p:cNvSpPr>
          <p:nvPr>
            <p:ph type="title"/>
          </p:nvPr>
        </p:nvSpPr>
        <p:spPr>
          <a:xfrm>
            <a:off x="496888" y="1120775"/>
            <a:ext cx="10515600" cy="7461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Candara"/>
              <a:buNone/>
            </a:pPr>
            <a:r>
              <a:rPr lang="en-US" sz="3200" b="1">
                <a:latin typeface="Candara"/>
                <a:ea typeface="Candara"/>
                <a:cs typeface="Candara"/>
                <a:sym typeface="Candara"/>
              </a:rPr>
              <a:t>Common Barriers to Effective Communication</a:t>
            </a:r>
            <a:endParaRPr b="1"/>
          </a:p>
        </p:txBody>
      </p:sp>
      <p:sp>
        <p:nvSpPr>
          <p:cNvPr id="241" name="Google Shape;241;p14"/>
          <p:cNvSpPr txBox="1">
            <a:spLocks noGrp="1"/>
          </p:cNvSpPr>
          <p:nvPr>
            <p:ph type="body" idx="1"/>
          </p:nvPr>
        </p:nvSpPr>
        <p:spPr>
          <a:xfrm>
            <a:off x="685411" y="1917399"/>
            <a:ext cx="10515600" cy="30232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latin typeface="Candara"/>
                <a:ea typeface="Candara"/>
                <a:cs typeface="Candara"/>
                <a:sym typeface="Candara"/>
              </a:rPr>
              <a:t>The use of jargon.</a:t>
            </a:r>
            <a:r>
              <a:rPr lang="en-US" sz="2000">
                <a:latin typeface="Candara"/>
                <a:ea typeface="Candara"/>
                <a:cs typeface="Candara"/>
                <a:sym typeface="Candara"/>
              </a:rPr>
              <a:t> Over-complicated, unfamiliar and/or technical terms.</a:t>
            </a:r>
            <a:endParaRPr/>
          </a:p>
          <a:p>
            <a:pPr marL="228600" lvl="0" indent="-228600" algn="just" rtl="0">
              <a:lnSpc>
                <a:spcPct val="90000"/>
              </a:lnSpc>
              <a:spcBef>
                <a:spcPts val="1000"/>
              </a:spcBef>
              <a:spcAft>
                <a:spcPts val="0"/>
              </a:spcAft>
              <a:buClr>
                <a:schemeClr val="dk1"/>
              </a:buClr>
              <a:buSzPts val="2000"/>
              <a:buChar char="•"/>
            </a:pPr>
            <a:r>
              <a:rPr lang="en-US" sz="2000" b="1">
                <a:latin typeface="Candara"/>
                <a:ea typeface="Candara"/>
                <a:cs typeface="Candara"/>
                <a:sym typeface="Candara"/>
              </a:rPr>
              <a:t>Emotional barriers and taboos.</a:t>
            </a:r>
            <a:r>
              <a:rPr lang="en-US" sz="2000">
                <a:latin typeface="Candara"/>
                <a:ea typeface="Candara"/>
                <a:cs typeface="Candara"/>
                <a:sym typeface="Candara"/>
              </a:rPr>
              <a:t> Some people may find it difficult to express their emotions and some topics may be completely 'off-limits' or taboo. Taboo or difficult topics may include, but are not limited to, politics, religion, disabilities (mental and physical), sexuality and sex, racism and any opinion that may be seen as unpopular.</a:t>
            </a:r>
            <a:endParaRPr/>
          </a:p>
          <a:p>
            <a:pPr marL="228600" lvl="0" indent="-228600" algn="l" rtl="0">
              <a:lnSpc>
                <a:spcPct val="90000"/>
              </a:lnSpc>
              <a:spcBef>
                <a:spcPts val="1000"/>
              </a:spcBef>
              <a:spcAft>
                <a:spcPts val="0"/>
              </a:spcAft>
              <a:buClr>
                <a:schemeClr val="dk1"/>
              </a:buClr>
              <a:buSzPts val="2000"/>
              <a:buChar char="•"/>
            </a:pPr>
            <a:r>
              <a:rPr lang="en-US" sz="2000" b="1">
                <a:latin typeface="Candara"/>
                <a:ea typeface="Candara"/>
                <a:cs typeface="Candara"/>
                <a:sym typeface="Candara"/>
              </a:rPr>
              <a:t>Lack of attention, disinterest, distractions, or irrelevance of topic to the receiver.</a:t>
            </a:r>
            <a:endParaRPr sz="2000">
              <a:latin typeface="Candara"/>
              <a:ea typeface="Candara"/>
              <a:cs typeface="Candara"/>
              <a:sym typeface="Candara"/>
            </a:endParaRPr>
          </a:p>
          <a:p>
            <a:pPr marL="228600" lvl="0" indent="-228600" algn="l" rtl="0">
              <a:lnSpc>
                <a:spcPct val="90000"/>
              </a:lnSpc>
              <a:spcBef>
                <a:spcPts val="1000"/>
              </a:spcBef>
              <a:spcAft>
                <a:spcPts val="0"/>
              </a:spcAft>
              <a:buClr>
                <a:schemeClr val="dk1"/>
              </a:buClr>
              <a:buSzPts val="2000"/>
              <a:buChar char="•"/>
            </a:pPr>
            <a:r>
              <a:rPr lang="en-US" sz="2000" b="1">
                <a:latin typeface="Candara"/>
                <a:ea typeface="Candara"/>
                <a:cs typeface="Candara"/>
                <a:sym typeface="Candara"/>
              </a:rPr>
              <a:t>Differences in perception and viewpoint.</a:t>
            </a:r>
            <a:endParaRPr sz="2000">
              <a:latin typeface="Candara"/>
              <a:ea typeface="Candara"/>
              <a:cs typeface="Candara"/>
              <a:sym typeface="Candara"/>
            </a:endParaRPr>
          </a:p>
          <a:p>
            <a:pPr marL="228600" lvl="0" indent="-228600" algn="l" rtl="0">
              <a:lnSpc>
                <a:spcPct val="90000"/>
              </a:lnSpc>
              <a:spcBef>
                <a:spcPts val="1000"/>
              </a:spcBef>
              <a:spcAft>
                <a:spcPts val="0"/>
              </a:spcAft>
              <a:buClr>
                <a:schemeClr val="dk1"/>
              </a:buClr>
              <a:buSzPts val="2000"/>
              <a:buChar char="•"/>
            </a:pPr>
            <a:r>
              <a:rPr lang="en-US" sz="2000" b="1">
                <a:latin typeface="Candara"/>
                <a:ea typeface="Candara"/>
                <a:cs typeface="Candara"/>
                <a:sym typeface="Candara"/>
              </a:rPr>
              <a:t>Physical disabilities such as hearing problems or speech impairment.</a:t>
            </a:r>
            <a:endParaRPr sz="2000">
              <a:solidFill>
                <a:srgbClr val="767171"/>
              </a:solidFill>
              <a:latin typeface="Candara"/>
              <a:ea typeface="Candara"/>
              <a:cs typeface="Candara"/>
              <a:sym typeface="Candara"/>
            </a:endParaRPr>
          </a:p>
        </p:txBody>
      </p:sp>
      <p:pic>
        <p:nvPicPr>
          <p:cNvPr id="242" name="Google Shape;242;p14" descr="Communication: Taking it to a deeper ..."/>
          <p:cNvPicPr preferRelativeResize="0"/>
          <p:nvPr/>
        </p:nvPicPr>
        <p:blipFill rotWithShape="1">
          <a:blip r:embed="rId4">
            <a:alphaModFix/>
          </a:blip>
          <a:srcRect/>
          <a:stretch/>
        </p:blipFill>
        <p:spPr>
          <a:xfrm>
            <a:off x="8174895" y="5039913"/>
            <a:ext cx="2943225" cy="1552575"/>
          </a:xfrm>
          <a:prstGeom prst="rect">
            <a:avLst/>
          </a:prstGeom>
          <a:noFill/>
          <a:ln>
            <a:noFill/>
          </a:ln>
        </p:spPr>
      </p:pic>
      <p:pic>
        <p:nvPicPr>
          <p:cNvPr id="243" name="Google Shape;243;p14" descr="Good Communication Skills"/>
          <p:cNvPicPr preferRelativeResize="0"/>
          <p:nvPr/>
        </p:nvPicPr>
        <p:blipFill rotWithShape="1">
          <a:blip r:embed="rId5">
            <a:alphaModFix/>
          </a:blip>
          <a:srcRect/>
          <a:stretch/>
        </p:blipFill>
        <p:spPr>
          <a:xfrm>
            <a:off x="4393325" y="5039913"/>
            <a:ext cx="2783374" cy="1476502"/>
          </a:xfrm>
          <a:prstGeom prst="rect">
            <a:avLst/>
          </a:prstGeom>
          <a:noFill/>
          <a:ln>
            <a:noFill/>
          </a:ln>
        </p:spPr>
      </p:pic>
      <p:pic>
        <p:nvPicPr>
          <p:cNvPr id="244" name="Google Shape;244;p14" descr="Communication Skills for Leaders are ..."/>
          <p:cNvPicPr preferRelativeResize="0"/>
          <p:nvPr/>
        </p:nvPicPr>
        <p:blipFill rotWithShape="1">
          <a:blip r:embed="rId6">
            <a:alphaModFix/>
          </a:blip>
          <a:srcRect/>
          <a:stretch/>
        </p:blipFill>
        <p:spPr>
          <a:xfrm>
            <a:off x="990989" y="4944663"/>
            <a:ext cx="2619375" cy="1647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0" name="Google Shape;250;p1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Intergenerational communication</a:t>
            </a:r>
            <a:endParaRPr sz="3600" b="0" i="0" u="none" strike="noStrike" cap="none">
              <a:solidFill>
                <a:schemeClr val="dk1"/>
              </a:solidFill>
              <a:latin typeface="Times New Roman"/>
              <a:ea typeface="Times New Roman"/>
              <a:cs typeface="Times New Roman"/>
              <a:sym typeface="Times New Roman"/>
            </a:endParaRPr>
          </a:p>
        </p:txBody>
      </p:sp>
      <p:sp>
        <p:nvSpPr>
          <p:cNvPr id="253" name="Google Shape;253;p16"/>
          <p:cNvSpPr txBox="1"/>
          <p:nvPr/>
        </p:nvSpPr>
        <p:spPr>
          <a:xfrm>
            <a:off x="924899" y="864925"/>
            <a:ext cx="10134300" cy="1662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100" b="1" i="0" u="none" strike="noStrike" cap="none">
                <a:solidFill>
                  <a:schemeClr val="dk1"/>
                </a:solidFill>
                <a:latin typeface="Candara"/>
                <a:ea typeface="Candara"/>
                <a:cs typeface="Candara"/>
                <a:sym typeface="Candara"/>
              </a:rPr>
              <a:t>Intergenerational communication </a:t>
            </a:r>
            <a:r>
              <a:rPr lang="en-US" sz="2000" b="0" i="0" u="none" strike="noStrike" cap="none">
                <a:solidFill>
                  <a:schemeClr val="dk1"/>
                </a:solidFill>
                <a:latin typeface="Candara"/>
                <a:ea typeface="Candara"/>
                <a:cs typeface="Candara"/>
                <a:sym typeface="Candara"/>
              </a:rPr>
              <a:t>refers to the connection between individuals of different age groups (generations), with the aim of promoting mutual understanding and knowledge exchange. </a:t>
            </a:r>
            <a:endParaRPr sz="20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Candara"/>
                <a:ea typeface="Candara"/>
                <a:cs typeface="Candara"/>
                <a:sym typeface="Candara"/>
              </a:rPr>
              <a:t>For generation is meant a group of individual of a same age group or cohort.</a:t>
            </a:r>
            <a:endParaRPr sz="2100" b="0" i="0" u="none" strike="noStrike" cap="none">
              <a:solidFill>
                <a:schemeClr val="dk1"/>
              </a:solidFill>
              <a:latin typeface="Candara"/>
              <a:ea typeface="Candara"/>
              <a:cs typeface="Candara"/>
              <a:sym typeface="Candara"/>
            </a:endParaRPr>
          </a:p>
        </p:txBody>
      </p:sp>
      <p:sp>
        <p:nvSpPr>
          <p:cNvPr id="254" name="Google Shape;254;p16"/>
          <p:cNvSpPr txBox="1"/>
          <p:nvPr/>
        </p:nvSpPr>
        <p:spPr>
          <a:xfrm>
            <a:off x="1028850" y="2743675"/>
            <a:ext cx="101343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A0A0C"/>
                </a:solidFill>
                <a:latin typeface="Candara"/>
                <a:ea typeface="Candara"/>
                <a:cs typeface="Candara"/>
                <a:sym typeface="Candara"/>
              </a:rPr>
              <a:t>A generation is not only related to age, but as well to the cultural environment, the technological knowledge and the communication habits. These elements may present slight or strong differences arriving to be the opposite one of the other.</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55" name="Google Shape;255;p16"/>
          <p:cNvSpPr txBox="1"/>
          <p:nvPr/>
        </p:nvSpPr>
        <p:spPr>
          <a:xfrm>
            <a:off x="924899" y="3655375"/>
            <a:ext cx="101343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A0A0C"/>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A0A0C"/>
                </a:solidFill>
                <a:latin typeface="Candara"/>
                <a:ea typeface="Candara"/>
                <a:cs typeface="Candara"/>
                <a:sym typeface="Candara"/>
              </a:rPr>
              <a:t>The generational differences are due to impactful events, advancements, evolvements, change    in values or social norms.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A0A0C"/>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A0A0C"/>
                </a:solidFill>
                <a:latin typeface="Candara"/>
                <a:ea typeface="Candara"/>
                <a:cs typeface="Candara"/>
                <a:sym typeface="Candara"/>
              </a:rPr>
              <a:t>These differences have a strong impact on the ways of communication.</a:t>
            </a:r>
            <a:endParaRPr sz="2000" b="0" i="0" u="none" strike="noStrike" cap="none">
              <a:solidFill>
                <a:schemeClr val="dk1"/>
              </a:solidFill>
              <a:latin typeface="Candara"/>
              <a:ea typeface="Candara"/>
              <a:cs typeface="Candara"/>
              <a:sym typeface="Candara"/>
            </a:endParaRPr>
          </a:p>
        </p:txBody>
      </p:sp>
      <p:pic>
        <p:nvPicPr>
          <p:cNvPr id="256" name="Google Shape;256;p16" descr="Intergenerational Communication"/>
          <p:cNvPicPr preferRelativeResize="0"/>
          <p:nvPr/>
        </p:nvPicPr>
        <p:blipFill rotWithShape="1">
          <a:blip r:embed="rId4">
            <a:alphaModFix/>
          </a:blip>
          <a:srcRect/>
          <a:stretch/>
        </p:blipFill>
        <p:spPr>
          <a:xfrm>
            <a:off x="8714249" y="4268452"/>
            <a:ext cx="3246450" cy="2085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2" name="Google Shape;262;p1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1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Intergenerational communication</a:t>
            </a:r>
            <a:endParaRPr sz="3600" b="0" i="0" u="none" strike="noStrike" cap="none">
              <a:solidFill>
                <a:schemeClr val="dk1"/>
              </a:solidFill>
              <a:latin typeface="Times New Roman"/>
              <a:ea typeface="Times New Roman"/>
              <a:cs typeface="Times New Roman"/>
              <a:sym typeface="Times New Roman"/>
            </a:endParaRPr>
          </a:p>
        </p:txBody>
      </p:sp>
      <p:sp>
        <p:nvSpPr>
          <p:cNvPr id="265" name="Google Shape;265;p17"/>
          <p:cNvSpPr txBox="1"/>
          <p:nvPr/>
        </p:nvSpPr>
        <p:spPr>
          <a:xfrm>
            <a:off x="773075" y="1219950"/>
            <a:ext cx="10286100" cy="708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A0A0C"/>
                </a:solidFill>
                <a:latin typeface="Candara"/>
                <a:ea typeface="Candara"/>
                <a:cs typeface="Candara"/>
                <a:sym typeface="Candara"/>
              </a:rPr>
              <a:t>In 2023, five or more generations are coexisting simultaneously: Traditionalists (Silent Generation), Baby Boomers, Generation X, Millennials (GenY), and GenZ. </a:t>
            </a:r>
            <a:endParaRPr sz="2000" b="0" i="0" u="none" strike="noStrike" cap="none">
              <a:solidFill>
                <a:schemeClr val="dk1"/>
              </a:solidFill>
              <a:latin typeface="Candara"/>
              <a:ea typeface="Candara"/>
              <a:cs typeface="Candara"/>
              <a:sym typeface="Candara"/>
            </a:endParaRPr>
          </a:p>
        </p:txBody>
      </p:sp>
      <p:pic>
        <p:nvPicPr>
          <p:cNvPr id="266" name="Google Shape;266;p17"/>
          <p:cNvPicPr preferRelativeResize="0"/>
          <p:nvPr/>
        </p:nvPicPr>
        <p:blipFill rotWithShape="1">
          <a:blip r:embed="rId4">
            <a:alphaModFix/>
          </a:blip>
          <a:srcRect/>
          <a:stretch/>
        </p:blipFill>
        <p:spPr>
          <a:xfrm>
            <a:off x="2601226" y="2213200"/>
            <a:ext cx="6217301" cy="3760300"/>
          </a:xfrm>
          <a:prstGeom prst="rect">
            <a:avLst/>
          </a:prstGeom>
          <a:noFill/>
          <a:ln>
            <a:noFill/>
          </a:ln>
        </p:spPr>
      </p:pic>
      <p:sp>
        <p:nvSpPr>
          <p:cNvPr id="267" name="Google Shape;267;p17"/>
          <p:cNvSpPr txBox="1"/>
          <p:nvPr/>
        </p:nvSpPr>
        <p:spPr>
          <a:xfrm>
            <a:off x="773075" y="6150000"/>
            <a:ext cx="10231200" cy="708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A0A0C"/>
                </a:solidFill>
                <a:latin typeface="Candara"/>
                <a:ea typeface="Candara"/>
                <a:cs typeface="Candara"/>
                <a:sym typeface="Candara"/>
              </a:rPr>
              <a:t>Conflicts, misunderstandings and lack of communication are often the result of the differences between the different generations.</a:t>
            </a:r>
            <a:endParaRPr sz="2000" b="0" i="0" u="none" strike="noStrike" cap="none">
              <a:solidFill>
                <a:schemeClr val="dk1"/>
              </a:solidFill>
              <a:latin typeface="Candara"/>
              <a:ea typeface="Candara"/>
              <a:cs typeface="Candara"/>
              <a:sym typeface="Candara"/>
            </a:endParaRPr>
          </a:p>
        </p:txBody>
      </p:sp>
      <p:sp>
        <p:nvSpPr>
          <p:cNvPr id="268" name="Google Shape;268;p17"/>
          <p:cNvSpPr txBox="1"/>
          <p:nvPr/>
        </p:nvSpPr>
        <p:spPr>
          <a:xfrm>
            <a:off x="8960700" y="5367150"/>
            <a:ext cx="3000000" cy="4464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US" sz="1700" b="0" i="0" u="none" strike="noStrike" cap="none">
                <a:solidFill>
                  <a:srgbClr val="0A0A0C"/>
                </a:solidFill>
                <a:latin typeface="Candara"/>
                <a:ea typeface="Candara"/>
                <a:cs typeface="Candara"/>
                <a:sym typeface="Candara"/>
              </a:rPr>
              <a:t>Freepik image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4" name="Google Shape;274;p1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18"/>
          <p:cNvSpPr txBox="1"/>
          <p:nvPr/>
        </p:nvSpPr>
        <p:spPr>
          <a:xfrm>
            <a:off x="0" y="89600"/>
            <a:ext cx="10911000" cy="5388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900"/>
              <a:buFont typeface="Arial"/>
              <a:buNone/>
            </a:pPr>
            <a:r>
              <a:rPr lang="en-US" sz="2900" b="1" i="0" u="none" strike="noStrike" cap="none">
                <a:solidFill>
                  <a:srgbClr val="FFFFFF"/>
                </a:solidFill>
                <a:latin typeface="Candara"/>
                <a:ea typeface="Candara"/>
                <a:cs typeface="Candara"/>
                <a:sym typeface="Candara"/>
              </a:rPr>
              <a:t>Multicultural, Intercultural, cross-cultural communication</a:t>
            </a:r>
            <a:endParaRPr sz="2900" b="0" i="0" u="none" strike="noStrike" cap="none">
              <a:solidFill>
                <a:schemeClr val="dk1"/>
              </a:solidFill>
              <a:latin typeface="Times New Roman"/>
              <a:ea typeface="Times New Roman"/>
              <a:cs typeface="Times New Roman"/>
              <a:sym typeface="Times New Roman"/>
            </a:endParaRPr>
          </a:p>
        </p:txBody>
      </p:sp>
      <p:sp>
        <p:nvSpPr>
          <p:cNvPr id="277" name="Google Shape;277;p18"/>
          <p:cNvSpPr txBox="1"/>
          <p:nvPr/>
        </p:nvSpPr>
        <p:spPr>
          <a:xfrm>
            <a:off x="534600" y="1025725"/>
            <a:ext cx="10698900" cy="3032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900" b="1" i="0" u="none" strike="noStrike" cap="none">
                <a:solidFill>
                  <a:srgbClr val="4A4A4A"/>
                </a:solidFill>
                <a:latin typeface="Candara"/>
                <a:ea typeface="Candara"/>
                <a:cs typeface="Candara"/>
                <a:sym typeface="Candara"/>
              </a:rPr>
              <a:t>Intercultural communication</a:t>
            </a:r>
            <a:r>
              <a:rPr lang="en-US" sz="1900" b="0" i="0" u="none" strike="noStrike" cap="none">
                <a:solidFill>
                  <a:srgbClr val="4A4A4A"/>
                </a:solidFill>
                <a:latin typeface="Candara"/>
                <a:ea typeface="Candara"/>
                <a:cs typeface="Candara"/>
                <a:sym typeface="Candara"/>
              </a:rPr>
              <a:t> </a:t>
            </a:r>
            <a:r>
              <a:rPr lang="en-US" sz="2000" b="0" i="0" u="none" strike="noStrike" cap="none">
                <a:solidFill>
                  <a:schemeClr val="dk1"/>
                </a:solidFill>
                <a:latin typeface="Candara"/>
                <a:ea typeface="Candara"/>
                <a:cs typeface="Candara"/>
                <a:sym typeface="Candara"/>
              </a:rPr>
              <a:t>is about the exchange between individuals from different cultures</a:t>
            </a:r>
            <a:r>
              <a:rPr lang="en-US" sz="1900" b="0" i="0" u="none" strike="noStrike" cap="none">
                <a:solidFill>
                  <a:srgbClr val="4A4A4A"/>
                </a:solidFill>
                <a:latin typeface="Candara"/>
                <a:ea typeface="Candara"/>
                <a:cs typeface="Candara"/>
                <a:sym typeface="Candara"/>
              </a:rPr>
              <a:t>. For culture is meant </a:t>
            </a:r>
            <a:r>
              <a:rPr lang="en-US" sz="1900" b="0" i="0" u="none" strike="noStrike" cap="none">
                <a:solidFill>
                  <a:srgbClr val="1F1F1F"/>
                </a:solidFill>
                <a:latin typeface="Candara"/>
                <a:ea typeface="Candara"/>
                <a:cs typeface="Candara"/>
                <a:sym typeface="Candara"/>
              </a:rPr>
              <a:t>the ideas, customs, and social behavior of a particular people or society.</a:t>
            </a:r>
            <a:r>
              <a:rPr lang="en-US" sz="1900" b="0" i="0" u="none" strike="noStrike" cap="none">
                <a:solidFill>
                  <a:srgbClr val="4A4A4A"/>
                </a:solidFill>
                <a:latin typeface="Candara"/>
                <a:ea typeface="Candara"/>
                <a:cs typeface="Candara"/>
                <a:sym typeface="Candara"/>
              </a:rPr>
              <a:t>(from Oxford Languages) </a:t>
            </a:r>
            <a:endParaRPr sz="1900" b="0" i="0" u="none" strike="noStrike" cap="none">
              <a:solidFill>
                <a:srgbClr val="4A4A4A"/>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900"/>
              <a:buFont typeface="Arial"/>
              <a:buNone/>
            </a:pPr>
            <a:endParaRPr sz="1900" b="1" i="0" u="none" strike="noStrike" cap="none">
              <a:solidFill>
                <a:srgbClr val="4A4A4A"/>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900"/>
              <a:buFont typeface="Arial"/>
              <a:buNone/>
            </a:pPr>
            <a:r>
              <a:rPr lang="en-US" sz="1900" b="1" i="0" u="none" strike="noStrike" cap="none">
                <a:solidFill>
                  <a:srgbClr val="4A4A4A"/>
                </a:solidFill>
                <a:latin typeface="Candara"/>
                <a:ea typeface="Candara"/>
                <a:cs typeface="Candara"/>
                <a:sym typeface="Candara"/>
              </a:rPr>
              <a:t>Multicultural communication</a:t>
            </a:r>
            <a:r>
              <a:rPr lang="en-US" sz="1900" b="0" i="0" u="none" strike="noStrike" cap="none">
                <a:solidFill>
                  <a:srgbClr val="4A4A4A"/>
                </a:solidFill>
                <a:latin typeface="Candara"/>
                <a:ea typeface="Candara"/>
                <a:cs typeface="Candara"/>
                <a:sym typeface="Candara"/>
              </a:rPr>
              <a:t> happens between people with different cultural backgrounds including different o ethnicities, and religions.</a:t>
            </a:r>
            <a:endParaRPr sz="15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900"/>
              <a:buFont typeface="Arial"/>
              <a:buNone/>
            </a:pPr>
            <a:endParaRPr sz="1900" b="0" i="0" u="none" strike="noStrike" cap="none">
              <a:solidFill>
                <a:srgbClr val="4A4A4A"/>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900"/>
              <a:buFont typeface="Arial"/>
              <a:buNone/>
            </a:pPr>
            <a:r>
              <a:rPr lang="en-US" sz="1900" b="1" i="0" u="none" strike="noStrike" cap="none">
                <a:solidFill>
                  <a:srgbClr val="4A4A4A"/>
                </a:solidFill>
                <a:latin typeface="Candara"/>
                <a:ea typeface="Candara"/>
                <a:cs typeface="Candara"/>
                <a:sym typeface="Candara"/>
              </a:rPr>
              <a:t>Cross-cultural communication</a:t>
            </a:r>
            <a:r>
              <a:rPr lang="en-US" sz="1900" b="0" i="0" u="none" strike="noStrike" cap="none">
                <a:solidFill>
                  <a:srgbClr val="4A4A4A"/>
                </a:solidFill>
                <a:latin typeface="Candara"/>
                <a:ea typeface="Candara"/>
                <a:cs typeface="Candara"/>
                <a:sym typeface="Candara"/>
              </a:rPr>
              <a:t>, goes a step further than intercultural communication, and occurs between people who have significant cultural and social differences. It happens between </a:t>
            </a:r>
            <a:r>
              <a:rPr lang="en-US" sz="1900" b="0" i="0" u="none" strike="noStrike" cap="none">
                <a:solidFill>
                  <a:srgbClr val="474747"/>
                </a:solidFill>
                <a:latin typeface="Candara"/>
                <a:ea typeface="Candara"/>
                <a:cs typeface="Candara"/>
                <a:sym typeface="Candara"/>
              </a:rPr>
              <a:t>people coming from different cultural backgrounds and is so the communication happens across cultures. </a:t>
            </a:r>
            <a:endParaRPr sz="1900" b="0" i="0" u="none" strike="noStrike" cap="none">
              <a:solidFill>
                <a:srgbClr val="4A4A4A"/>
              </a:solidFill>
              <a:latin typeface="Candara"/>
              <a:ea typeface="Candara"/>
              <a:cs typeface="Candara"/>
              <a:sym typeface="Candara"/>
            </a:endParaRPr>
          </a:p>
        </p:txBody>
      </p:sp>
      <p:pic>
        <p:nvPicPr>
          <p:cNvPr id="278" name="Google Shape;278;p18" descr="Intercultural Communication | Examples ..."/>
          <p:cNvPicPr preferRelativeResize="0"/>
          <p:nvPr/>
        </p:nvPicPr>
        <p:blipFill rotWithShape="1">
          <a:blip r:embed="rId4">
            <a:alphaModFix/>
          </a:blip>
          <a:srcRect/>
          <a:stretch/>
        </p:blipFill>
        <p:spPr>
          <a:xfrm>
            <a:off x="4208549" y="4177824"/>
            <a:ext cx="2976076" cy="1955400"/>
          </a:xfrm>
          <a:prstGeom prst="rect">
            <a:avLst/>
          </a:prstGeom>
          <a:noFill/>
          <a:ln>
            <a:noFill/>
          </a:ln>
        </p:spPr>
      </p:pic>
      <p:pic>
        <p:nvPicPr>
          <p:cNvPr id="279" name="Google Shape;279;p18" descr="Multicultural or Intercultural? The ..."/>
          <p:cNvPicPr preferRelativeResize="0"/>
          <p:nvPr/>
        </p:nvPicPr>
        <p:blipFill rotWithShape="1">
          <a:blip r:embed="rId5">
            <a:alphaModFix/>
          </a:blip>
          <a:srcRect/>
          <a:stretch/>
        </p:blipFill>
        <p:spPr>
          <a:xfrm>
            <a:off x="7326350" y="4058125"/>
            <a:ext cx="4634350" cy="2454975"/>
          </a:xfrm>
          <a:prstGeom prst="rect">
            <a:avLst/>
          </a:prstGeom>
          <a:noFill/>
          <a:ln>
            <a:noFill/>
          </a:ln>
        </p:spPr>
      </p:pic>
      <p:pic>
        <p:nvPicPr>
          <p:cNvPr id="280" name="Google Shape;280;p18" descr="Cross Cultural Communication - BauenAd"/>
          <p:cNvPicPr preferRelativeResize="0"/>
          <p:nvPr/>
        </p:nvPicPr>
        <p:blipFill rotWithShape="1">
          <a:blip r:embed="rId6">
            <a:alphaModFix/>
          </a:blip>
          <a:srcRect/>
          <a:stretch/>
        </p:blipFill>
        <p:spPr>
          <a:xfrm>
            <a:off x="360478" y="4237699"/>
            <a:ext cx="3416200" cy="1955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100" name="Google Shape;10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000"/>
              <a:buFont typeface="Arial"/>
              <a:buNone/>
            </a:pPr>
            <a:r>
              <a:rPr lang="en-US" sz="4000" b="1" i="0" u="none" strike="noStrike" cap="none">
                <a:solidFill>
                  <a:srgbClr val="FFFFFF"/>
                </a:solidFill>
                <a:latin typeface="Candara"/>
                <a:ea typeface="Candara"/>
                <a:cs typeface="Candara"/>
                <a:sym typeface="Candara"/>
              </a:rPr>
              <a:t>Lesson 1: Introduction</a:t>
            </a:r>
            <a:endParaRPr sz="40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4000"/>
              <a:buFont typeface="Arial"/>
              <a:buNone/>
            </a:pPr>
            <a:endParaRPr sz="4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86" name="Google Shape;286;p19"/>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1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19"/>
          <p:cNvSpPr txBox="1"/>
          <p:nvPr/>
        </p:nvSpPr>
        <p:spPr>
          <a:xfrm>
            <a:off x="0" y="89588"/>
            <a:ext cx="9646508" cy="5232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Multicultural, Intercultural, cross-cultural communication</a:t>
            </a:r>
            <a:endParaRPr sz="2800" b="0" i="0" u="none" strike="noStrike" cap="none">
              <a:solidFill>
                <a:schemeClr val="dk1"/>
              </a:solidFill>
              <a:latin typeface="Times New Roman"/>
              <a:ea typeface="Times New Roman"/>
              <a:cs typeface="Times New Roman"/>
              <a:sym typeface="Times New Roman"/>
            </a:endParaRPr>
          </a:p>
        </p:txBody>
      </p:sp>
      <p:sp>
        <p:nvSpPr>
          <p:cNvPr id="289" name="Google Shape;289;p19"/>
          <p:cNvSpPr txBox="1"/>
          <p:nvPr/>
        </p:nvSpPr>
        <p:spPr>
          <a:xfrm>
            <a:off x="360475" y="943200"/>
            <a:ext cx="10698900" cy="163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474747"/>
                </a:solidFill>
                <a:latin typeface="Arial"/>
                <a:ea typeface="Arial"/>
                <a:cs typeface="Arial"/>
                <a:sym typeface="Arial"/>
              </a:rPr>
              <a:t>The main issues affecting these three forms of communications are mainly three: </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40C28"/>
                </a:solidFill>
                <a:latin typeface="Arial"/>
                <a:ea typeface="Arial"/>
                <a:cs typeface="Arial"/>
                <a:sym typeface="Arial"/>
              </a:rPr>
              <a:t>1) Language    2)  cultural barriers    3) ethnocentrism. </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40C28"/>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40C28"/>
                </a:solidFill>
                <a:latin typeface="Arial"/>
                <a:ea typeface="Arial"/>
                <a:cs typeface="Arial"/>
                <a:sym typeface="Arial"/>
              </a:rPr>
              <a:t>1) Language </a:t>
            </a:r>
            <a:r>
              <a:rPr lang="en-US" sz="2000" b="0" i="0" u="none" strike="noStrike" cap="none">
                <a:solidFill>
                  <a:srgbClr val="474747"/>
                </a:solidFill>
                <a:latin typeface="Arial"/>
                <a:ea typeface="Arial"/>
                <a:cs typeface="Arial"/>
                <a:sym typeface="Arial"/>
              </a:rPr>
              <a:t>can be a problem when the sender and receiver do not speak or understand a common language.</a:t>
            </a:r>
            <a:endParaRPr sz="2000" b="0" i="0" u="none" strike="noStrike" cap="none">
              <a:solidFill>
                <a:schemeClr val="dk1"/>
              </a:solidFill>
              <a:latin typeface="Arial"/>
              <a:ea typeface="Arial"/>
              <a:cs typeface="Arial"/>
              <a:sym typeface="Arial"/>
            </a:endParaRPr>
          </a:p>
        </p:txBody>
      </p:sp>
      <p:sp>
        <p:nvSpPr>
          <p:cNvPr id="290" name="Google Shape;290;p19"/>
          <p:cNvSpPr txBox="1"/>
          <p:nvPr/>
        </p:nvSpPr>
        <p:spPr>
          <a:xfrm>
            <a:off x="360475" y="2782175"/>
            <a:ext cx="10797300" cy="1262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900" b="0" i="0" u="none" strike="noStrike" cap="none">
                <a:solidFill>
                  <a:srgbClr val="040C28"/>
                </a:solidFill>
                <a:latin typeface="Arial"/>
                <a:ea typeface="Arial"/>
                <a:cs typeface="Arial"/>
                <a:sym typeface="Arial"/>
              </a:rPr>
              <a:t>2) Cultural barriers are represented by the tendency of people to filter their thoughts and experiences through the lens of their own culture</a:t>
            </a:r>
            <a:r>
              <a:rPr lang="en-US" sz="1900" b="0" i="0" u="none" strike="noStrike" cap="none">
                <a:solidFill>
                  <a:srgbClr val="474747"/>
                </a:solidFill>
                <a:latin typeface="Arial"/>
                <a:ea typeface="Arial"/>
                <a:cs typeface="Arial"/>
                <a:sym typeface="Arial"/>
              </a:rPr>
              <a:t>. Each individual is exposed to different cultures, customs, beliefs that influence how they interact and see the world. This often leads to misunderstandings and miscommunication.</a:t>
            </a:r>
            <a:endParaRPr sz="1900" b="0" i="0" u="none" strike="noStrike" cap="none">
              <a:solidFill>
                <a:schemeClr val="dk1"/>
              </a:solidFill>
              <a:latin typeface="Arial"/>
              <a:ea typeface="Arial"/>
              <a:cs typeface="Arial"/>
              <a:sym typeface="Arial"/>
            </a:endParaRPr>
          </a:p>
        </p:txBody>
      </p:sp>
      <p:sp>
        <p:nvSpPr>
          <p:cNvPr id="291" name="Google Shape;291;p19"/>
          <p:cNvSpPr txBox="1"/>
          <p:nvPr/>
        </p:nvSpPr>
        <p:spPr>
          <a:xfrm>
            <a:off x="360475" y="4182075"/>
            <a:ext cx="109110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1F1F1F"/>
                </a:solidFill>
                <a:latin typeface="Arial"/>
                <a:ea typeface="Arial"/>
                <a:cs typeface="Arial"/>
                <a:sym typeface="Arial"/>
              </a:rPr>
              <a:t>3) Ethnocentrism is represented by an increasing evaluation of other cultures through the lens of one’s own culture. This leads to preconception, stereotypes that alter the communication. </a:t>
            </a:r>
            <a:endParaRPr sz="1500" b="0" i="0" u="none" strike="noStrike" cap="none">
              <a:solidFill>
                <a:srgbClr val="000000"/>
              </a:solidFill>
              <a:latin typeface="Arial"/>
              <a:ea typeface="Arial"/>
              <a:cs typeface="Arial"/>
              <a:sym typeface="Arial"/>
            </a:endParaRPr>
          </a:p>
        </p:txBody>
      </p:sp>
      <p:pic>
        <p:nvPicPr>
          <p:cNvPr id="292" name="Google Shape;292;p19" descr="What is Culture and Ethnocentrism?"/>
          <p:cNvPicPr preferRelativeResize="0"/>
          <p:nvPr/>
        </p:nvPicPr>
        <p:blipFill rotWithShape="1">
          <a:blip r:embed="rId4">
            <a:alphaModFix/>
          </a:blip>
          <a:srcRect/>
          <a:stretch/>
        </p:blipFill>
        <p:spPr>
          <a:xfrm>
            <a:off x="7232974" y="4828397"/>
            <a:ext cx="3362225" cy="2237425"/>
          </a:xfrm>
          <a:prstGeom prst="rect">
            <a:avLst/>
          </a:prstGeom>
          <a:noFill/>
          <a:ln>
            <a:noFill/>
          </a:ln>
        </p:spPr>
      </p:pic>
      <p:pic>
        <p:nvPicPr>
          <p:cNvPr id="293" name="Google Shape;293;p19" descr="Cultural Barriers to Communication"/>
          <p:cNvPicPr preferRelativeResize="0"/>
          <p:nvPr/>
        </p:nvPicPr>
        <p:blipFill rotWithShape="1">
          <a:blip r:embed="rId5">
            <a:alphaModFix/>
          </a:blip>
          <a:srcRect/>
          <a:stretch/>
        </p:blipFill>
        <p:spPr>
          <a:xfrm>
            <a:off x="1187224" y="5057010"/>
            <a:ext cx="3028950" cy="1514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9" name="Google Shape;299;p2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p20"/>
          <p:cNvSpPr/>
          <p:nvPr/>
        </p:nvSpPr>
        <p:spPr>
          <a:xfrm>
            <a:off x="0" y="-9425"/>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p20"/>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Best practice on intercultural communication</a:t>
            </a:r>
            <a:endParaRPr sz="3600" b="0" i="0" u="none" strike="noStrike" cap="none">
              <a:solidFill>
                <a:schemeClr val="dk1"/>
              </a:solidFill>
              <a:latin typeface="Times New Roman"/>
              <a:ea typeface="Times New Roman"/>
              <a:cs typeface="Times New Roman"/>
              <a:sym typeface="Times New Roman"/>
            </a:endParaRPr>
          </a:p>
        </p:txBody>
      </p:sp>
      <p:sp>
        <p:nvSpPr>
          <p:cNvPr id="302" name="Google Shape;302;p20"/>
          <p:cNvSpPr txBox="1"/>
          <p:nvPr/>
        </p:nvSpPr>
        <p:spPr>
          <a:xfrm>
            <a:off x="1547536" y="3059668"/>
            <a:ext cx="84799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 progetto europeo per favorire la comunicazione interculturale (asnor.it)</a:t>
            </a:r>
            <a:endParaRPr sz="1800" b="0" i="0" u="none" strike="noStrike" cap="none">
              <a:solidFill>
                <a:schemeClr val="dk1"/>
              </a:solidFill>
              <a:latin typeface="Calibri"/>
              <a:ea typeface="Calibri"/>
              <a:cs typeface="Calibri"/>
              <a:sym typeface="Calibri"/>
            </a:endParaRPr>
          </a:p>
        </p:txBody>
      </p:sp>
      <p:sp>
        <p:nvSpPr>
          <p:cNvPr id="303" name="Google Shape;303;p20"/>
          <p:cNvSpPr txBox="1"/>
          <p:nvPr/>
        </p:nvSpPr>
        <p:spPr>
          <a:xfrm>
            <a:off x="360475" y="1256125"/>
            <a:ext cx="10550700" cy="1754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333333"/>
                </a:solidFill>
                <a:latin typeface="Candara"/>
                <a:ea typeface="Candara"/>
                <a:cs typeface="Candara"/>
                <a:sym typeface="Candara"/>
              </a:rPr>
              <a:t>As a best practice we chose to mention the project </a:t>
            </a:r>
            <a:r>
              <a:rPr lang="en-US" sz="1800" b="1" i="0" u="none" strike="noStrike" cap="none">
                <a:solidFill>
                  <a:srgbClr val="333333"/>
                </a:solidFill>
                <a:latin typeface="Candara"/>
                <a:ea typeface="Candara"/>
                <a:cs typeface="Candara"/>
                <a:sym typeface="Candara"/>
              </a:rPr>
              <a:t>PISH:</a:t>
            </a:r>
            <a:r>
              <a:rPr lang="en-US" sz="1800" b="0" i="0" u="none" strike="noStrike" cap="none">
                <a:solidFill>
                  <a:srgbClr val="333333"/>
                </a:solidFill>
                <a:latin typeface="Candara"/>
                <a:ea typeface="Candara"/>
                <a:cs typeface="Candara"/>
                <a:sym typeface="Candara"/>
              </a:rPr>
              <a:t> </a:t>
            </a:r>
            <a:r>
              <a:rPr lang="en-US" sz="1800" b="1" i="0" u="none" strike="noStrike" cap="none">
                <a:solidFill>
                  <a:srgbClr val="333333"/>
                </a:solidFill>
                <a:latin typeface="Candara"/>
                <a:ea typeface="Candara"/>
                <a:cs typeface="Candara"/>
                <a:sym typeface="Candara"/>
              </a:rPr>
              <a:t>Problem-Based Learning, Intercultural Communications and STEM in Higher Education. </a:t>
            </a:r>
            <a:r>
              <a:rPr lang="en-US" sz="1800" b="0" i="0" u="none" strike="noStrike" cap="none">
                <a:solidFill>
                  <a:srgbClr val="333333"/>
                </a:solidFill>
                <a:latin typeface="Candara"/>
                <a:ea typeface="Candara"/>
                <a:cs typeface="Candara"/>
                <a:sym typeface="Candara"/>
              </a:rPr>
              <a:t>PISH was co financed by the European Pogramme </a:t>
            </a:r>
            <a:r>
              <a:rPr lang="en-US" sz="1800" b="1" i="0" u="none" strike="noStrike" cap="none">
                <a:solidFill>
                  <a:srgbClr val="333333"/>
                </a:solidFill>
                <a:latin typeface="Candara"/>
                <a:ea typeface="Candara"/>
                <a:cs typeface="Candara"/>
                <a:sym typeface="Candara"/>
              </a:rPr>
              <a:t>Erasmus Plus</a:t>
            </a:r>
            <a:r>
              <a:rPr lang="en-US" sz="1800" b="0" i="0" u="none" strike="noStrike" cap="none">
                <a:solidFill>
                  <a:srgbClr val="333333"/>
                </a:solidFill>
                <a:latin typeface="Candara"/>
                <a:ea typeface="Candara"/>
                <a:cs typeface="Candara"/>
                <a:sym typeface="Candara"/>
              </a:rPr>
              <a:t> in the field of intercultural communication for </a:t>
            </a:r>
            <a:r>
              <a:rPr lang="en-US" sz="1800" b="1" i="0" u="none" strike="noStrike" cap="none">
                <a:solidFill>
                  <a:srgbClr val="333333"/>
                </a:solidFill>
                <a:latin typeface="Candara"/>
                <a:ea typeface="Candara"/>
                <a:cs typeface="Candara"/>
                <a:sym typeface="Candara"/>
              </a:rPr>
              <a:t>peer-to-peer</a:t>
            </a:r>
            <a:r>
              <a:rPr lang="en-US" sz="1800" b="0" i="0" u="none" strike="noStrike" cap="none">
                <a:solidFill>
                  <a:srgbClr val="333333"/>
                </a:solidFill>
                <a:latin typeface="Candara"/>
                <a:ea typeface="Candara"/>
                <a:cs typeface="Candara"/>
                <a:sym typeface="Candara"/>
              </a:rPr>
              <a:t> activities of the students STEM (</a:t>
            </a:r>
            <a:r>
              <a:rPr lang="en-US" sz="1800" b="1" i="0" u="none" strike="noStrike" cap="none">
                <a:solidFill>
                  <a:srgbClr val="333333"/>
                </a:solidFill>
                <a:latin typeface="Candara"/>
                <a:ea typeface="Candara"/>
                <a:cs typeface="Candara"/>
                <a:sym typeface="Candara"/>
              </a:rPr>
              <a:t>Science, Technology, Engineering and Mathematics)</a:t>
            </a:r>
            <a:r>
              <a:rPr lang="en-US" sz="1800" b="0" i="0" u="none" strike="noStrike" cap="none">
                <a:solidFill>
                  <a:srgbClr val="333333"/>
                </a:solidFill>
                <a:latin typeface="Candara"/>
                <a:ea typeface="Candara"/>
                <a:cs typeface="Candara"/>
                <a:sym typeface="Candara"/>
              </a:rPr>
              <a:t> in the Insitutes of High Instruction. </a:t>
            </a: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333333"/>
                </a:solidFill>
                <a:latin typeface="Candara"/>
                <a:ea typeface="Candara"/>
                <a:cs typeface="Candara"/>
                <a:sym typeface="Candara"/>
              </a:rPr>
              <a:t>The links to the project are the following: </a:t>
            </a:r>
            <a:r>
              <a:rPr lang="en-US" sz="1800" b="0" i="0" u="sng" strike="noStrike" cap="none">
                <a:solidFill>
                  <a:srgbClr val="333333"/>
                </a:solidFill>
                <a:latin typeface="Candara"/>
                <a:ea typeface="Candara"/>
                <a:cs typeface="Candara"/>
                <a:sym typeface="Candar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https://www.facebook.com/PISHproject/</a:t>
            </a:r>
            <a:r>
              <a:rPr lang="en-US" sz="1800" b="0" i="0" u="none" strike="noStrike" cap="none">
                <a:solidFill>
                  <a:srgbClr val="333333"/>
                </a:solidFill>
                <a:latin typeface="Candara"/>
                <a:ea typeface="Candara"/>
                <a:cs typeface="Candara"/>
                <a:sym typeface="Candara"/>
              </a:rPr>
              <a:t> </a:t>
            </a:r>
            <a:endParaRPr sz="1800" b="0" i="0" u="none" strike="noStrike" cap="none">
              <a:solidFill>
                <a:schemeClr val="dk1"/>
              </a:solidFill>
              <a:latin typeface="Candara"/>
              <a:ea typeface="Candara"/>
              <a:cs typeface="Candara"/>
              <a:sym typeface="Candara"/>
            </a:endParaRPr>
          </a:p>
        </p:txBody>
      </p:sp>
      <p:pic>
        <p:nvPicPr>
          <p:cNvPr id="304" name="Google Shape;304;p20"/>
          <p:cNvPicPr preferRelativeResize="0"/>
          <p:nvPr/>
        </p:nvPicPr>
        <p:blipFill rotWithShape="1">
          <a:blip r:embed="rId6">
            <a:alphaModFix/>
          </a:blip>
          <a:srcRect/>
          <a:stretch/>
        </p:blipFill>
        <p:spPr>
          <a:xfrm>
            <a:off x="1810125" y="3531025"/>
            <a:ext cx="8613925" cy="3091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10" name="Google Shape;310;p2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21"/>
          <p:cNvSpPr/>
          <p:nvPr/>
        </p:nvSpPr>
        <p:spPr>
          <a:xfrm>
            <a:off x="0" y="-9425"/>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ndara"/>
                <a:ea typeface="Candara"/>
                <a:cs typeface="Candara"/>
                <a:sym typeface="Candara"/>
              </a:rPr>
              <a:t>Communication and heritage</a:t>
            </a:r>
            <a:endParaRPr sz="3200" b="1" i="0" u="none" strike="noStrike" cap="none">
              <a:solidFill>
                <a:schemeClr val="lt1"/>
              </a:solidFill>
              <a:latin typeface="Candara"/>
              <a:ea typeface="Candara"/>
              <a:cs typeface="Candara"/>
              <a:sym typeface="Candara"/>
            </a:endParaRPr>
          </a:p>
        </p:txBody>
      </p:sp>
      <p:sp>
        <p:nvSpPr>
          <p:cNvPr id="312" name="Google Shape;312;p21"/>
          <p:cNvSpPr txBox="1"/>
          <p:nvPr/>
        </p:nvSpPr>
        <p:spPr>
          <a:xfrm>
            <a:off x="534600" y="929500"/>
            <a:ext cx="10737000" cy="221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Candara"/>
                <a:ea typeface="Candara"/>
                <a:cs typeface="Candara"/>
                <a:sym typeface="Candara"/>
              </a:rPr>
              <a:t>Communication and heritage</a:t>
            </a:r>
            <a:r>
              <a:rPr lang="en-US" sz="2300" b="0" i="0" u="none" strike="noStrike" cap="none">
                <a:solidFill>
                  <a:schemeClr val="dk1"/>
                </a:solidFill>
                <a:latin typeface="Candara"/>
                <a:ea typeface="Candara"/>
                <a:cs typeface="Candara"/>
                <a:sym typeface="Candara"/>
              </a:rPr>
              <a:t>, are two concepts strongly linked one to another. </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300"/>
              <a:buFont typeface="Arial"/>
              <a:buNone/>
            </a:pPr>
            <a:r>
              <a:rPr lang="en-US" sz="2300" b="0" i="0" u="sng" strike="noStrike" cap="none">
                <a:solidFill>
                  <a:schemeClr val="dk1"/>
                </a:solidFill>
                <a:latin typeface="Candara"/>
                <a:ea typeface="Candara"/>
                <a:cs typeface="Candara"/>
                <a:sym typeface="Candara"/>
              </a:rPr>
              <a:t>Communication</a:t>
            </a:r>
            <a:r>
              <a:rPr lang="en-US" sz="2300" b="0" i="0" u="none" strike="noStrike" cap="none">
                <a:solidFill>
                  <a:schemeClr val="dk1"/>
                </a:solidFill>
                <a:latin typeface="Candara"/>
                <a:ea typeface="Candara"/>
                <a:cs typeface="Candara"/>
                <a:sym typeface="Candara"/>
              </a:rPr>
              <a:t> is the ability to share ideas, feelings, emotions through different means: words, sounds, images etc.…. is the basis of all human contact.</a:t>
            </a:r>
            <a:endParaRPr sz="19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300"/>
              <a:buFont typeface="Arial"/>
              <a:buNone/>
            </a:pPr>
            <a:r>
              <a:rPr lang="en-US" sz="2300" b="0" i="0" u="sng" strike="noStrike" cap="none">
                <a:solidFill>
                  <a:schemeClr val="dk1"/>
                </a:solidFill>
                <a:latin typeface="Candara"/>
                <a:ea typeface="Candara"/>
                <a:cs typeface="Candara"/>
                <a:sym typeface="Candara"/>
              </a:rPr>
              <a:t>Heritage </a:t>
            </a:r>
            <a:r>
              <a:rPr lang="en-US" sz="2300" b="0" i="0" u="none" strike="noStrike" cap="none">
                <a:solidFill>
                  <a:schemeClr val="dk1"/>
                </a:solidFill>
                <a:latin typeface="Candara"/>
                <a:ea typeface="Candara"/>
                <a:cs typeface="Candara"/>
                <a:sym typeface="Candara"/>
              </a:rPr>
              <a:t>is  the sum of traditions, practices, knowledge of a particular country, society, or group of people that exist from the past and continues to be important.</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ndara"/>
                <a:ea typeface="Candara"/>
                <a:cs typeface="Candara"/>
                <a:sym typeface="Candara"/>
              </a:rPr>
              <a:t>Heritage is learned, transmitted and preserved through communication.</a:t>
            </a:r>
            <a:endParaRPr sz="2300" b="0" i="0" u="none" strike="noStrike" cap="none">
              <a:solidFill>
                <a:schemeClr val="dk1"/>
              </a:solidFill>
              <a:latin typeface="Candara"/>
              <a:ea typeface="Candara"/>
              <a:cs typeface="Candara"/>
              <a:sym typeface="Candara"/>
            </a:endParaRPr>
          </a:p>
        </p:txBody>
      </p:sp>
      <p:pic>
        <p:nvPicPr>
          <p:cNvPr id="313" name="Google Shape;313;p21" descr="Digital Communication for Cultural ..."/>
          <p:cNvPicPr preferRelativeResize="0"/>
          <p:nvPr/>
        </p:nvPicPr>
        <p:blipFill rotWithShape="1">
          <a:blip r:embed="rId4">
            <a:alphaModFix/>
          </a:blip>
          <a:srcRect/>
          <a:stretch/>
        </p:blipFill>
        <p:spPr>
          <a:xfrm>
            <a:off x="6372876" y="3620476"/>
            <a:ext cx="4402800" cy="2434875"/>
          </a:xfrm>
          <a:prstGeom prst="rect">
            <a:avLst/>
          </a:prstGeom>
          <a:noFill/>
          <a:ln>
            <a:noFill/>
          </a:ln>
        </p:spPr>
      </p:pic>
      <p:pic>
        <p:nvPicPr>
          <p:cNvPr id="314" name="Google Shape;314;p21" descr="Cultural Heritage Communication ..."/>
          <p:cNvPicPr preferRelativeResize="0"/>
          <p:nvPr/>
        </p:nvPicPr>
        <p:blipFill rotWithShape="1">
          <a:blip r:embed="rId5">
            <a:alphaModFix/>
          </a:blip>
          <a:srcRect/>
          <a:stretch/>
        </p:blipFill>
        <p:spPr>
          <a:xfrm>
            <a:off x="1001474" y="3703301"/>
            <a:ext cx="4896601" cy="2269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322e7c633f1_0_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21" name="Google Shape;321;g322e7c633f1_0_1"/>
          <p:cNvSpPr/>
          <p:nvPr/>
        </p:nvSpPr>
        <p:spPr>
          <a:xfrm>
            <a:off x="360486" y="-1"/>
            <a:ext cx="10698900" cy="8088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2" name="Google Shape;322;g322e7c633f1_0_1"/>
          <p:cNvSpPr/>
          <p:nvPr/>
        </p:nvSpPr>
        <p:spPr>
          <a:xfrm>
            <a:off x="0" y="-9425"/>
            <a:ext cx="10911000" cy="8088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ndara"/>
                <a:ea typeface="Candara"/>
                <a:cs typeface="Candara"/>
                <a:sym typeface="Candara"/>
              </a:rPr>
              <a:t>Communication and heritage</a:t>
            </a:r>
            <a:endParaRPr sz="3200" b="1" i="0" u="none" strike="noStrike" cap="none">
              <a:solidFill>
                <a:schemeClr val="lt1"/>
              </a:solidFill>
              <a:latin typeface="Candara"/>
              <a:ea typeface="Candara"/>
              <a:cs typeface="Candara"/>
              <a:sym typeface="Candara"/>
            </a:endParaRPr>
          </a:p>
        </p:txBody>
      </p:sp>
      <p:sp>
        <p:nvSpPr>
          <p:cNvPr id="323" name="Google Shape;323;g322e7c633f1_0_1"/>
          <p:cNvSpPr txBox="1"/>
          <p:nvPr/>
        </p:nvSpPr>
        <p:spPr>
          <a:xfrm>
            <a:off x="281600" y="2302350"/>
            <a:ext cx="5504100" cy="2253300"/>
          </a:xfrm>
          <a:prstGeom prst="rect">
            <a:avLst/>
          </a:prstGeom>
          <a:noFill/>
          <a:ln w="9525" cap="flat" cmpd="sng">
            <a:solidFill>
              <a:srgbClr val="548235"/>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Intergenerational communication </a:t>
            </a:r>
            <a:r>
              <a:rPr lang="en-US" sz="2400" b="0" i="0" u="none" strike="noStrike" cap="none">
                <a:solidFill>
                  <a:schemeClr val="dk1"/>
                </a:solidFill>
                <a:latin typeface="Arial"/>
                <a:ea typeface="Arial"/>
                <a:cs typeface="Arial"/>
                <a:sym typeface="Arial"/>
              </a:rPr>
              <a:t>is crucial for the transfer of traditions, stories, practices and knowledge that are often passed on from one generation to the next. </a:t>
            </a:r>
            <a:endParaRPr sz="1400" b="0" i="0" u="none" strike="noStrike" cap="none">
              <a:solidFill>
                <a:srgbClr val="000000"/>
              </a:solidFill>
              <a:latin typeface="Arial"/>
              <a:ea typeface="Arial"/>
              <a:cs typeface="Arial"/>
              <a:sym typeface="Arial"/>
            </a:endParaRPr>
          </a:p>
        </p:txBody>
      </p:sp>
      <p:sp>
        <p:nvSpPr>
          <p:cNvPr id="324" name="Google Shape;324;g322e7c633f1_0_1"/>
          <p:cNvSpPr txBox="1"/>
          <p:nvPr/>
        </p:nvSpPr>
        <p:spPr>
          <a:xfrm>
            <a:off x="6067400" y="2302350"/>
            <a:ext cx="5416800" cy="20319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114300" marR="0" lvl="0" indent="0" algn="just" rtl="0">
              <a:lnSpc>
                <a:spcPct val="90000"/>
              </a:lnSpc>
              <a:spcBef>
                <a:spcPts val="10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Intercultural communication</a:t>
            </a:r>
            <a:r>
              <a:rPr lang="en-US" sz="2400" b="0" i="0" u="none" strike="noStrike" cap="none">
                <a:solidFill>
                  <a:schemeClr val="dk1"/>
                </a:solidFill>
                <a:latin typeface="Arial"/>
                <a:ea typeface="Arial"/>
                <a:cs typeface="Arial"/>
                <a:sym typeface="Arial"/>
              </a:rPr>
              <a:t>, facilitates the integration of different perspectives and worldviews, creating opportunities for mutual enrichment. </a:t>
            </a:r>
            <a:endParaRPr sz="2400" b="0" i="0" u="none" strike="noStrike" cap="none">
              <a:solidFill>
                <a:schemeClr val="dk1"/>
              </a:solidFill>
              <a:latin typeface="Arial"/>
              <a:ea typeface="Arial"/>
              <a:cs typeface="Arial"/>
              <a:sym typeface="Arial"/>
            </a:endParaRPr>
          </a:p>
        </p:txBody>
      </p:sp>
      <p:sp>
        <p:nvSpPr>
          <p:cNvPr id="325" name="Google Shape;325;g322e7c633f1_0_1"/>
          <p:cNvSpPr txBox="1"/>
          <p:nvPr/>
        </p:nvSpPr>
        <p:spPr>
          <a:xfrm>
            <a:off x="1076725" y="1431650"/>
            <a:ext cx="71109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In relation to cultural and natural heritage,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7" name="Google Shape;107;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3200" b="1" i="0" u="none" strike="noStrike" cap="none">
              <a:solidFill>
                <a:srgbClr val="FFFFFF"/>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3200" b="1" i="0" u="none" strike="noStrike" cap="none">
                <a:solidFill>
                  <a:srgbClr val="FFFFFF"/>
                </a:solidFill>
                <a:latin typeface="Calibri"/>
                <a:ea typeface="Calibri"/>
                <a:cs typeface="Calibri"/>
                <a:sym typeface="Calibri"/>
              </a:rPr>
              <a:t>Intercultural and Intergenerational communication</a:t>
            </a:r>
            <a:endParaRPr sz="32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Calibri"/>
              <a:ea typeface="Calibri"/>
              <a:cs typeface="Calibri"/>
              <a:sym typeface="Calibri"/>
            </a:endParaRPr>
          </a:p>
        </p:txBody>
      </p:sp>
      <p:sp>
        <p:nvSpPr>
          <p:cNvPr id="109" name="Google Shape;109;p3"/>
          <p:cNvSpPr txBox="1"/>
          <p:nvPr/>
        </p:nvSpPr>
        <p:spPr>
          <a:xfrm>
            <a:off x="262800" y="1635625"/>
            <a:ext cx="11666400" cy="47253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1000"/>
              </a:spcBef>
              <a:spcAft>
                <a:spcPts val="0"/>
              </a:spcAft>
              <a:buClr>
                <a:srgbClr val="000000"/>
              </a:buClr>
              <a:buSzPts val="2000"/>
              <a:buFont typeface="Arial"/>
              <a:buNone/>
            </a:pPr>
            <a:r>
              <a:rPr lang="en-US" sz="2000" b="1" i="0" u="none" strike="noStrike" cap="none">
                <a:solidFill>
                  <a:srgbClr val="548235"/>
                </a:solidFill>
                <a:latin typeface="Candara"/>
                <a:ea typeface="Candara"/>
                <a:cs typeface="Candara"/>
                <a:sym typeface="Candara"/>
              </a:rPr>
              <a:t>Aim of the Unit</a:t>
            </a:r>
            <a:endParaRPr sz="2000" b="1" i="0" u="none" strike="noStrike" cap="none">
              <a:solidFill>
                <a:srgbClr val="548235"/>
              </a:solidFill>
              <a:latin typeface="Candara"/>
              <a:ea typeface="Candara"/>
              <a:cs typeface="Candara"/>
              <a:sym typeface="Candara"/>
            </a:endParaRPr>
          </a:p>
          <a:p>
            <a:pPr marL="0" marR="0" lvl="0" indent="0" algn="ctr" rtl="0">
              <a:lnSpc>
                <a:spcPct val="90000"/>
              </a:lnSpc>
              <a:spcBef>
                <a:spcPts val="1000"/>
              </a:spcBef>
              <a:spcAft>
                <a:spcPts val="0"/>
              </a:spcAft>
              <a:buClr>
                <a:srgbClr val="000000"/>
              </a:buClr>
              <a:buSzPts val="2000"/>
              <a:buFont typeface="Arial"/>
              <a:buNone/>
            </a:pPr>
            <a:r>
              <a:rPr lang="en-US" sz="2000" b="0" i="0" u="none" strike="noStrike" cap="none">
                <a:solidFill>
                  <a:schemeClr val="dk1"/>
                </a:solidFill>
                <a:latin typeface="Candara"/>
                <a:ea typeface="Candara"/>
                <a:cs typeface="Candara"/>
                <a:sym typeface="Candara"/>
              </a:rPr>
              <a:t>To understand the interaction between intergenerational and intercultural communication as a means for a shared and broad approach  to cultural and natural heritage</a:t>
            </a:r>
            <a:endParaRPr sz="2000" b="0" i="0" u="none" strike="noStrike" cap="none">
              <a:solidFill>
                <a:schemeClr val="dk1"/>
              </a:solidFill>
              <a:latin typeface="Candara"/>
              <a:ea typeface="Candara"/>
              <a:cs typeface="Candara"/>
              <a:sym typeface="Candara"/>
            </a:endParaRPr>
          </a:p>
          <a:p>
            <a:pPr marL="0" marR="0" lvl="0" indent="0" algn="ctr" rtl="0">
              <a:lnSpc>
                <a:spcPct val="90000"/>
              </a:lnSpc>
              <a:spcBef>
                <a:spcPts val="1000"/>
              </a:spcBef>
              <a:spcAft>
                <a:spcPts val="0"/>
              </a:spcAft>
              <a:buClr>
                <a:srgbClr val="000000"/>
              </a:buClr>
              <a:buSzPts val="2000"/>
              <a:buFont typeface="Arial"/>
              <a:buNone/>
            </a:pPr>
            <a:r>
              <a:rPr lang="en-US" sz="2000" b="1" i="0" u="none" strike="noStrike" cap="none">
                <a:solidFill>
                  <a:srgbClr val="548235"/>
                </a:solidFill>
                <a:latin typeface="Candara"/>
                <a:ea typeface="Candara"/>
                <a:cs typeface="Candara"/>
                <a:sym typeface="Candara"/>
              </a:rPr>
              <a:t>The Unit 4 is composed by 2 lessons for a total of 5 hours:</a:t>
            </a:r>
            <a:endParaRPr sz="2000" b="1" i="0" u="none" strike="noStrike" cap="none">
              <a:solidFill>
                <a:srgbClr val="548235"/>
              </a:solidFill>
              <a:latin typeface="Candara"/>
              <a:ea typeface="Candara"/>
              <a:cs typeface="Candara"/>
              <a:sym typeface="Candara"/>
            </a:endParaRPr>
          </a:p>
          <a:p>
            <a:pPr marL="0" marR="0" lvl="0" indent="0" algn="l" rtl="0">
              <a:lnSpc>
                <a:spcPct val="90000"/>
              </a:lnSpc>
              <a:spcBef>
                <a:spcPts val="1000"/>
              </a:spcBef>
              <a:spcAft>
                <a:spcPts val="0"/>
              </a:spcAft>
              <a:buClr>
                <a:srgbClr val="000000"/>
              </a:buClr>
              <a:buSzPts val="2000"/>
              <a:buFont typeface="Arial"/>
              <a:buNone/>
            </a:pPr>
            <a:r>
              <a:rPr lang="en-US" sz="2000" b="1" i="0" u="none" strike="noStrike" cap="none">
                <a:solidFill>
                  <a:srgbClr val="548235"/>
                </a:solidFill>
                <a:latin typeface="Candara"/>
                <a:ea typeface="Candara"/>
                <a:cs typeface="Candara"/>
                <a:sym typeface="Candara"/>
              </a:rPr>
              <a:t>LESSON 1 - The cultural value of differences</a:t>
            </a:r>
            <a:endParaRPr sz="2000" b="1" i="0" u="none" strike="noStrike" cap="none">
              <a:solidFill>
                <a:srgbClr val="548235"/>
              </a:solidFill>
              <a:latin typeface="Candara"/>
              <a:ea typeface="Candara"/>
              <a:cs typeface="Candara"/>
              <a:sym typeface="Candara"/>
            </a:endParaRPr>
          </a:p>
          <a:p>
            <a:pPr marL="0" marR="0" lvl="0" indent="0" algn="l" rtl="0">
              <a:lnSpc>
                <a:spcPct val="90000"/>
              </a:lnSpc>
              <a:spcBef>
                <a:spcPts val="1000"/>
              </a:spcBef>
              <a:spcAft>
                <a:spcPts val="0"/>
              </a:spcAft>
              <a:buClr>
                <a:srgbClr val="000000"/>
              </a:buClr>
              <a:buSzPts val="2000"/>
              <a:buFont typeface="Arial"/>
              <a:buNone/>
            </a:pPr>
            <a:r>
              <a:rPr lang="en-US" sz="2000" b="1" i="0" u="none" strike="noStrike" cap="none">
                <a:solidFill>
                  <a:srgbClr val="548235"/>
                </a:solidFill>
                <a:latin typeface="Candara"/>
                <a:ea typeface="Candara"/>
                <a:cs typeface="Candara"/>
                <a:sym typeface="Candara"/>
              </a:rPr>
              <a:t>LESSON 2 - Parish Maps as a tool for discovering cultural and natural heritage by highlighting differences</a:t>
            </a:r>
            <a:endParaRPr sz="2000" b="1" i="0" u="none" strike="noStrike" cap="none">
              <a:solidFill>
                <a:srgbClr val="548235"/>
              </a:solidFill>
              <a:latin typeface="Candara"/>
              <a:ea typeface="Candara"/>
              <a:cs typeface="Candara"/>
              <a:sym typeface="Candara"/>
            </a:endParaRPr>
          </a:p>
          <a:p>
            <a:pPr marL="0" marR="0" lvl="0" indent="0" algn="ctr" rtl="0">
              <a:lnSpc>
                <a:spcPct val="90000"/>
              </a:lnSpc>
              <a:spcBef>
                <a:spcPts val="1000"/>
              </a:spcBef>
              <a:spcAft>
                <a:spcPts val="0"/>
              </a:spcAft>
              <a:buClr>
                <a:srgbClr val="000000"/>
              </a:buClr>
              <a:buSzPts val="2000"/>
              <a:buFont typeface="Arial"/>
              <a:buNone/>
            </a:pPr>
            <a:r>
              <a:rPr lang="en-US" sz="2000" b="1" i="0" u="none" strike="noStrike" cap="none">
                <a:solidFill>
                  <a:schemeClr val="dk1"/>
                </a:solidFill>
                <a:latin typeface="Candara"/>
                <a:ea typeface="Candara"/>
                <a:cs typeface="Candara"/>
                <a:sym typeface="Candara"/>
              </a:rPr>
              <a:t>The Unit foresees:</a:t>
            </a:r>
            <a:endParaRPr sz="2000" b="1" i="0" u="none" strike="noStrike" cap="none">
              <a:solidFill>
                <a:schemeClr val="dk1"/>
              </a:solidFill>
              <a:latin typeface="Candara"/>
              <a:ea typeface="Candara"/>
              <a:cs typeface="Candara"/>
              <a:sym typeface="Candara"/>
            </a:endParaRPr>
          </a:p>
          <a:p>
            <a:pPr marL="12700" marR="0" lvl="0" indent="0" algn="ctr" rtl="0">
              <a:lnSpc>
                <a:spcPct val="90000"/>
              </a:lnSpc>
              <a:spcBef>
                <a:spcPts val="100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t>
            </a:r>
            <a:r>
              <a:rPr lang="en-US" sz="2000" b="1" i="0" u="none" strike="noStrike" cap="none">
                <a:solidFill>
                  <a:schemeClr val="dk1"/>
                </a:solidFill>
                <a:latin typeface="Candara"/>
                <a:ea typeface="Candara"/>
                <a:cs typeface="Candara"/>
                <a:sym typeface="Candara"/>
              </a:rPr>
              <a:t>taught classes/lectures</a:t>
            </a:r>
            <a:endParaRPr sz="2000" b="1" i="0" u="none" strike="noStrike" cap="none">
              <a:solidFill>
                <a:schemeClr val="dk1"/>
              </a:solidFill>
              <a:latin typeface="Candara"/>
              <a:ea typeface="Candara"/>
              <a:cs typeface="Candara"/>
              <a:sym typeface="Candara"/>
            </a:endParaRPr>
          </a:p>
          <a:p>
            <a:pPr marL="12700" marR="0" lvl="0" indent="0" algn="ctr" rtl="0">
              <a:lnSpc>
                <a:spcPct val="90000"/>
              </a:lnSpc>
              <a:spcBef>
                <a:spcPts val="100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t>
            </a:r>
            <a:r>
              <a:rPr lang="en-US" sz="2000" b="1" i="0" u="none" strike="noStrike" cap="none">
                <a:solidFill>
                  <a:schemeClr val="dk1"/>
                </a:solidFill>
                <a:latin typeface="Candara"/>
                <a:ea typeface="Candara"/>
                <a:cs typeface="Candara"/>
                <a:sym typeface="Candara"/>
              </a:rPr>
              <a:t>group work</a:t>
            </a:r>
            <a:endParaRPr sz="2000" b="1" i="0" u="none" strike="noStrike" cap="none">
              <a:solidFill>
                <a:schemeClr val="dk1"/>
              </a:solidFill>
              <a:latin typeface="Candara"/>
              <a:ea typeface="Candara"/>
              <a:cs typeface="Candara"/>
              <a:sym typeface="Candara"/>
            </a:endParaRPr>
          </a:p>
          <a:p>
            <a:pPr marL="12700" marR="0" lvl="0" indent="0" algn="ctr" rtl="0">
              <a:lnSpc>
                <a:spcPct val="90000"/>
              </a:lnSpc>
              <a:spcBef>
                <a:spcPts val="100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t>
            </a:r>
            <a:r>
              <a:rPr lang="en-US" sz="2000" b="1" i="0" u="none" strike="noStrike" cap="none">
                <a:solidFill>
                  <a:schemeClr val="dk1"/>
                </a:solidFill>
                <a:latin typeface="Candara"/>
                <a:ea typeface="Candara"/>
                <a:cs typeface="Candara"/>
                <a:sym typeface="Candara"/>
              </a:rPr>
              <a:t>exercises/drills</a:t>
            </a:r>
            <a:endParaRPr sz="2000" b="1" i="0" u="none" strike="noStrike" cap="none">
              <a:solidFill>
                <a:schemeClr val="dk1"/>
              </a:solidFill>
              <a:latin typeface="Candara"/>
              <a:ea typeface="Candara"/>
              <a:cs typeface="Candara"/>
              <a:sym typeface="Candara"/>
            </a:endParaRPr>
          </a:p>
          <a:p>
            <a:pPr marL="12700" marR="0" lvl="0" indent="0" algn="ctr" rtl="0">
              <a:lnSpc>
                <a:spcPct val="90000"/>
              </a:lnSpc>
              <a:spcBef>
                <a:spcPts val="100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t>
            </a:r>
            <a:r>
              <a:rPr lang="en-US" sz="2000" b="1" i="0" u="none" strike="noStrike" cap="none">
                <a:solidFill>
                  <a:schemeClr val="dk1"/>
                </a:solidFill>
                <a:latin typeface="Candara"/>
                <a:ea typeface="Candara"/>
                <a:cs typeface="Candara"/>
                <a:sym typeface="Candara"/>
              </a:rPr>
              <a:t>educational outings                                 </a:t>
            </a:r>
            <a:endParaRPr sz="2000" b="1" i="0" u="none" strike="noStrike" cap="none">
              <a:solidFill>
                <a:schemeClr val="dk1"/>
              </a:solidFill>
              <a:latin typeface="Candara"/>
              <a:ea typeface="Candara"/>
              <a:cs typeface="Candara"/>
              <a:sym typeface="Candara"/>
            </a:endParaRPr>
          </a:p>
        </p:txBody>
      </p:sp>
      <p:pic>
        <p:nvPicPr>
          <p:cNvPr id="110" name="Google Shape;110;p3"/>
          <p:cNvPicPr preferRelativeResize="0"/>
          <p:nvPr/>
        </p:nvPicPr>
        <p:blipFill rotWithShape="1">
          <a:blip r:embed="rId4">
            <a:alphaModFix/>
          </a:blip>
          <a:srcRect/>
          <a:stretch/>
        </p:blipFill>
        <p:spPr>
          <a:xfrm>
            <a:off x="7719375" y="4216600"/>
            <a:ext cx="4241325" cy="2565200"/>
          </a:xfrm>
          <a:prstGeom prst="rect">
            <a:avLst/>
          </a:prstGeom>
          <a:noFill/>
          <a:ln>
            <a:noFill/>
          </a:ln>
        </p:spPr>
      </p:pic>
      <p:sp>
        <p:nvSpPr>
          <p:cNvPr id="111" name="Google Shape;111;p3"/>
          <p:cNvSpPr txBox="1"/>
          <p:nvPr/>
        </p:nvSpPr>
        <p:spPr>
          <a:xfrm>
            <a:off x="392450" y="946450"/>
            <a:ext cx="38031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1000"/>
              </a:spcBef>
              <a:spcAft>
                <a:spcPts val="0"/>
              </a:spcAft>
              <a:buClr>
                <a:srgbClr val="000000"/>
              </a:buClr>
              <a:buSzPts val="2400"/>
              <a:buFont typeface="Arial"/>
              <a:buNone/>
            </a:pPr>
            <a:r>
              <a:rPr lang="en-US" sz="2400" b="1" i="0" u="none" strike="noStrike" cap="none">
                <a:solidFill>
                  <a:srgbClr val="548235"/>
                </a:solidFill>
                <a:latin typeface="Candara"/>
                <a:ea typeface="Candara"/>
                <a:cs typeface="Candara"/>
                <a:sym typeface="Candara"/>
              </a:rPr>
              <a:t>Introduction to Unit 4</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3198108f8f6_0_10" descr="A logo with a tree in the middle&#10;&#10;Description automatically generated"/>
          <p:cNvPicPr preferRelativeResize="0"/>
          <p:nvPr/>
        </p:nvPicPr>
        <p:blipFill rotWithShape="1">
          <a:blip r:embed="rId3">
            <a:alphaModFix/>
          </a:blip>
          <a:srcRect/>
          <a:stretch/>
        </p:blipFill>
        <p:spPr>
          <a:xfrm>
            <a:off x="105509" y="6258460"/>
            <a:ext cx="509951" cy="509951"/>
          </a:xfrm>
          <a:prstGeom prst="rect">
            <a:avLst/>
          </a:prstGeom>
          <a:noFill/>
          <a:ln>
            <a:noFill/>
          </a:ln>
        </p:spPr>
      </p:pic>
      <p:sp>
        <p:nvSpPr>
          <p:cNvPr id="117" name="Google Shape;117;g3198108f8f6_0_10"/>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3198108f8f6_0_10"/>
          <p:cNvSpPr txBox="1"/>
          <p:nvPr/>
        </p:nvSpPr>
        <p:spPr>
          <a:xfrm>
            <a:off x="-79131" y="2074783"/>
            <a:ext cx="12192000" cy="276994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LEARNING UNIT 4: </a:t>
            </a:r>
            <a:r>
              <a:rPr lang="en-US" sz="3600" b="1" i="0" u="none" strike="noStrike" cap="none">
                <a:solidFill>
                  <a:schemeClr val="lt1"/>
                </a:solidFill>
                <a:latin typeface="Calibri"/>
                <a:ea typeface="Calibri"/>
                <a:cs typeface="Calibri"/>
                <a:sym typeface="Calibri"/>
              </a:rPr>
              <a:t>Intercultural and Intergenerational communication</a:t>
            </a:r>
            <a:endParaRPr sz="3600" b="0" i="0" u="none" strike="noStrike" cap="none">
              <a:solidFill>
                <a:schemeClr val="lt1"/>
              </a:solidFill>
              <a:latin typeface="Calibri"/>
              <a:ea typeface="Calibri"/>
              <a:cs typeface="Calibri"/>
              <a:sym typeface="Calibri"/>
            </a:endParaRPr>
          </a:p>
          <a:p>
            <a:pPr marL="0" marR="0" lvl="0" indent="0" algn="ctr" rtl="0">
              <a:lnSpc>
                <a:spcPct val="100000"/>
              </a:lnSpc>
              <a:spcBef>
                <a:spcPts val="1200"/>
              </a:spcBef>
              <a:spcAft>
                <a:spcPts val="0"/>
              </a:spcAft>
              <a:buClr>
                <a:srgbClr val="000000"/>
              </a:buClr>
              <a:buSzPts val="1600"/>
              <a:buFont typeface="Arial"/>
              <a:buNone/>
            </a:pPr>
            <a:r>
              <a:rPr lang="en-US" sz="1600" b="1" i="0" u="none" strike="noStrike" cap="none">
                <a:solidFill>
                  <a:srgbClr val="FFFFFF"/>
                </a:solidFill>
                <a:latin typeface="Candara"/>
                <a:ea typeface="Candara"/>
                <a:cs typeface="Candara"/>
                <a:sym typeface="Candara"/>
              </a:rPr>
              <a:t>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LESSON 1: </a:t>
            </a:r>
            <a:r>
              <a:rPr lang="en-US" sz="2800" b="1" i="0" u="none" strike="noStrike" cap="none">
                <a:solidFill>
                  <a:schemeClr val="lt1"/>
                </a:solidFill>
                <a:latin typeface="Candara"/>
                <a:ea typeface="Candara"/>
                <a:cs typeface="Candara"/>
                <a:sym typeface="Candara"/>
              </a:rPr>
              <a:t>The cultural value of differences</a:t>
            </a:r>
            <a:endParaRPr sz="28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119" name="Google Shape;119;g3198108f8f6_0_10"/>
          <p:cNvPicPr preferRelativeResize="0"/>
          <p:nvPr/>
        </p:nvPicPr>
        <p:blipFill rotWithShape="1">
          <a:blip r:embed="rId4">
            <a:alphaModFix/>
          </a:blip>
          <a:srcRect/>
          <a:stretch/>
        </p:blipFill>
        <p:spPr>
          <a:xfrm>
            <a:off x="9064101" y="6095033"/>
            <a:ext cx="2428641" cy="5693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3198108f8f6_0_1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25" name="Google Shape;125;g3198108f8f6_0_17"/>
          <p:cNvSpPr/>
          <p:nvPr/>
        </p:nvSpPr>
        <p:spPr>
          <a:xfrm>
            <a:off x="392448"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3198108f8f6_0_17"/>
          <p:cNvSpPr/>
          <p:nvPr/>
        </p:nvSpPr>
        <p:spPr>
          <a:xfrm>
            <a:off x="0" y="3043"/>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The cultural value of differences</a:t>
            </a:r>
            <a:endParaRPr sz="3200" b="1" i="0" u="none" strike="noStrike" cap="none">
              <a:solidFill>
                <a:schemeClr val="lt1"/>
              </a:solidFill>
              <a:latin typeface="Calibri"/>
              <a:ea typeface="Calibri"/>
              <a:cs typeface="Calibri"/>
              <a:sym typeface="Calibri"/>
            </a:endParaRPr>
          </a:p>
        </p:txBody>
      </p:sp>
      <p:sp>
        <p:nvSpPr>
          <p:cNvPr id="127" name="Google Shape;127;g3198108f8f6_0_17"/>
          <p:cNvSpPr txBox="1"/>
          <p:nvPr/>
        </p:nvSpPr>
        <p:spPr>
          <a:xfrm>
            <a:off x="484054" y="1608653"/>
            <a:ext cx="6242700" cy="461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Candara"/>
                <a:ea typeface="Candara"/>
                <a:cs typeface="Candara"/>
                <a:sym typeface="Candara"/>
              </a:rPr>
              <a:t>Lesson 1 will address 4 topics of utmost relevance:</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ndara"/>
              <a:ea typeface="Candara"/>
              <a:cs typeface="Candara"/>
              <a:sym typeface="Candara"/>
            </a:endParaRPr>
          </a:p>
          <a:p>
            <a:pPr marL="342900" marR="0" lvl="0" indent="-342900" algn="just" rtl="0">
              <a:lnSpc>
                <a:spcPct val="100000"/>
              </a:lnSpc>
              <a:spcBef>
                <a:spcPts val="0"/>
              </a:spcBef>
              <a:spcAft>
                <a:spcPts val="0"/>
              </a:spcAft>
              <a:buClr>
                <a:srgbClr val="000000"/>
              </a:buClr>
              <a:buSzPts val="2100"/>
              <a:buFont typeface="Calibri"/>
              <a:buAutoNum type="arabicParenR"/>
            </a:pPr>
            <a:r>
              <a:rPr lang="en-US" sz="2100" b="1" i="0" u="none" strike="noStrike" cap="none">
                <a:solidFill>
                  <a:srgbClr val="000000"/>
                </a:solidFill>
                <a:latin typeface="Candara"/>
                <a:ea typeface="Candara"/>
                <a:cs typeface="Candara"/>
                <a:sym typeface="Candara"/>
              </a:rPr>
              <a:t>Communication</a:t>
            </a:r>
            <a:r>
              <a:rPr lang="en-US" sz="2100" b="0" i="0" u="none" strike="noStrike" cap="none">
                <a:solidFill>
                  <a:srgbClr val="000000"/>
                </a:solidFill>
                <a:latin typeface="Candara"/>
                <a:ea typeface="Candara"/>
                <a:cs typeface="Candara"/>
                <a:sym typeface="Candara"/>
              </a:rPr>
              <a:t>: Define the concept of communication and the different communication codes and processes. </a:t>
            </a:r>
            <a:endParaRPr sz="17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100"/>
              <a:buFont typeface="Calibri"/>
              <a:buAutoNum type="arabicParenR"/>
            </a:pPr>
            <a:r>
              <a:rPr lang="en-US" sz="2100" b="1" i="0" u="none" strike="noStrike" cap="none">
                <a:solidFill>
                  <a:srgbClr val="000000"/>
                </a:solidFill>
                <a:latin typeface="Candara"/>
                <a:ea typeface="Candara"/>
                <a:cs typeface="Candara"/>
                <a:sym typeface="Candara"/>
              </a:rPr>
              <a:t>Intergenerational Communication: </a:t>
            </a:r>
            <a:r>
              <a:rPr lang="en-US" sz="2100" b="0" i="0" u="none" strike="noStrike" cap="none">
                <a:solidFill>
                  <a:srgbClr val="000000"/>
                </a:solidFill>
                <a:latin typeface="Candara"/>
                <a:ea typeface="Candara"/>
                <a:cs typeface="Candara"/>
                <a:sym typeface="Candara"/>
              </a:rPr>
              <a:t>definition and issues.</a:t>
            </a:r>
            <a:endParaRPr sz="2100" b="0" i="0" u="none" strike="noStrike" cap="none">
              <a:solidFill>
                <a:srgbClr val="000000"/>
              </a:solidFill>
              <a:latin typeface="Candara"/>
              <a:ea typeface="Candara"/>
              <a:cs typeface="Candara"/>
              <a:sym typeface="Candara"/>
            </a:endParaRPr>
          </a:p>
          <a:p>
            <a:pPr marL="342900" marR="0" lvl="0" indent="-342900" algn="just" rtl="0">
              <a:lnSpc>
                <a:spcPct val="100000"/>
              </a:lnSpc>
              <a:spcBef>
                <a:spcPts val="0"/>
              </a:spcBef>
              <a:spcAft>
                <a:spcPts val="0"/>
              </a:spcAft>
              <a:buClr>
                <a:srgbClr val="000000"/>
              </a:buClr>
              <a:buSzPts val="2100"/>
              <a:buFont typeface="Calibri"/>
              <a:buAutoNum type="arabicParenR"/>
            </a:pPr>
            <a:r>
              <a:rPr lang="en-US" sz="2100" b="1" i="0" u="none" strike="noStrike" cap="none">
                <a:solidFill>
                  <a:srgbClr val="000000"/>
                </a:solidFill>
                <a:latin typeface="Candara"/>
                <a:ea typeface="Candara"/>
                <a:cs typeface="Candara"/>
                <a:sym typeface="Candara"/>
              </a:rPr>
              <a:t>Intercultural, multicultural and cross cultural communication</a:t>
            </a:r>
            <a:r>
              <a:rPr lang="en-US" sz="2100" b="0" i="0" u="none" strike="noStrike" cap="none">
                <a:solidFill>
                  <a:srgbClr val="000000"/>
                </a:solidFill>
                <a:latin typeface="Candara"/>
                <a:ea typeface="Candara"/>
                <a:cs typeface="Candara"/>
                <a:sym typeface="Candara"/>
              </a:rPr>
              <a:t>: Differences and issues.</a:t>
            </a:r>
            <a:endParaRPr sz="2100" b="0" i="0" u="none" strike="noStrike" cap="none">
              <a:solidFill>
                <a:srgbClr val="000000"/>
              </a:solidFill>
              <a:latin typeface="Candara"/>
              <a:ea typeface="Candara"/>
              <a:cs typeface="Candara"/>
              <a:sym typeface="Candara"/>
            </a:endParaRPr>
          </a:p>
          <a:p>
            <a:pPr marL="342900" marR="0" lvl="0" indent="-342900" algn="just" rtl="0">
              <a:lnSpc>
                <a:spcPct val="100000"/>
              </a:lnSpc>
              <a:spcBef>
                <a:spcPts val="0"/>
              </a:spcBef>
              <a:spcAft>
                <a:spcPts val="0"/>
              </a:spcAft>
              <a:buClr>
                <a:srgbClr val="000000"/>
              </a:buClr>
              <a:buSzPts val="2100"/>
              <a:buFont typeface="Calibri"/>
              <a:buAutoNum type="arabicParenR"/>
            </a:pPr>
            <a:r>
              <a:rPr lang="en-US" sz="2100" b="1" i="0" u="none" strike="noStrike" cap="none">
                <a:solidFill>
                  <a:srgbClr val="000000"/>
                </a:solidFill>
                <a:latin typeface="Candara"/>
                <a:ea typeface="Candara"/>
                <a:cs typeface="Candara"/>
                <a:sym typeface="Candara"/>
              </a:rPr>
              <a:t>Communication and heritage</a:t>
            </a:r>
            <a:r>
              <a:rPr lang="en-US" sz="2100" b="0" i="0" u="none" strike="noStrike" cap="none">
                <a:solidFill>
                  <a:srgbClr val="000000"/>
                </a:solidFill>
                <a:latin typeface="Candara"/>
                <a:ea typeface="Candara"/>
                <a:cs typeface="Candara"/>
                <a:sym typeface="Candara"/>
              </a:rPr>
              <a:t>: Highlight the role of the intergenerational and intercultural communication in the enhancement of the cultural and natural heritage. </a:t>
            </a:r>
            <a:endParaRPr sz="21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3F3F3F"/>
              </a:solidFill>
              <a:latin typeface="Candara"/>
              <a:ea typeface="Candara"/>
              <a:cs typeface="Candara"/>
              <a:sym typeface="Candara"/>
            </a:endParaRPr>
          </a:p>
        </p:txBody>
      </p:sp>
      <p:pic>
        <p:nvPicPr>
          <p:cNvPr id="128" name="Google Shape;128;g3198108f8f6_0_17" descr="Culture of Two-Way Communication"/>
          <p:cNvPicPr preferRelativeResize="0"/>
          <p:nvPr/>
        </p:nvPicPr>
        <p:blipFill rotWithShape="1">
          <a:blip r:embed="rId4">
            <a:alphaModFix/>
          </a:blip>
          <a:srcRect/>
          <a:stretch/>
        </p:blipFill>
        <p:spPr>
          <a:xfrm>
            <a:off x="6915808" y="3510455"/>
            <a:ext cx="4267200" cy="2543503"/>
          </a:xfrm>
          <a:prstGeom prst="rect">
            <a:avLst/>
          </a:prstGeom>
          <a:noFill/>
          <a:ln>
            <a:noFill/>
          </a:ln>
        </p:spPr>
      </p:pic>
      <p:sp>
        <p:nvSpPr>
          <p:cNvPr id="129" name="Google Shape;129;g3198108f8f6_0_17"/>
          <p:cNvSpPr txBox="1"/>
          <p:nvPr/>
        </p:nvSpPr>
        <p:spPr>
          <a:xfrm>
            <a:off x="484053" y="918849"/>
            <a:ext cx="6098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A99374"/>
                </a:solidFill>
                <a:latin typeface="Candara"/>
                <a:ea typeface="Candara"/>
                <a:cs typeface="Candara"/>
                <a:sym typeface="Candara"/>
              </a:rPr>
              <a:t>Theoretical topics:</a:t>
            </a:r>
            <a:endParaRPr sz="2200" b="1" i="0" u="none" strike="noStrike" cap="none">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4"/>
          <p:cNvSpPr txBox="1">
            <a:spLocks noGrp="1"/>
          </p:cNvSpPr>
          <p:nvPr>
            <p:ph type="body" idx="1"/>
          </p:nvPr>
        </p:nvSpPr>
        <p:spPr>
          <a:xfrm>
            <a:off x="838200" y="2284413"/>
            <a:ext cx="5181600" cy="3317601"/>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220"/>
              <a:buFont typeface="Arial"/>
              <a:buNone/>
            </a:pPr>
            <a:r>
              <a:rPr lang="en-US" sz="2420" b="1">
                <a:latin typeface="Candara"/>
                <a:ea typeface="Candara"/>
                <a:cs typeface="Candara"/>
                <a:sym typeface="Candara"/>
              </a:rPr>
              <a:t>Understanding: </a:t>
            </a:r>
            <a:endParaRPr sz="2790"/>
          </a:p>
          <a:p>
            <a:pPr marL="0" lvl="0" indent="0" algn="l" rtl="0">
              <a:lnSpc>
                <a:spcPct val="70000"/>
              </a:lnSpc>
              <a:spcBef>
                <a:spcPts val="1000"/>
              </a:spcBef>
              <a:spcAft>
                <a:spcPts val="0"/>
              </a:spcAft>
              <a:buClr>
                <a:schemeClr val="dk1"/>
              </a:buClr>
              <a:buSzPts val="2220"/>
              <a:buNone/>
            </a:pPr>
            <a:r>
              <a:rPr lang="en-US" sz="2420">
                <a:latin typeface="Candara"/>
                <a:ea typeface="Candara"/>
                <a:cs typeface="Candara"/>
                <a:sym typeface="Candara"/>
              </a:rPr>
              <a:t>What is communication? </a:t>
            </a:r>
            <a:endParaRPr sz="2790"/>
          </a:p>
          <a:p>
            <a:pPr marL="0" lvl="0" indent="0" algn="l" rtl="0">
              <a:lnSpc>
                <a:spcPct val="70000"/>
              </a:lnSpc>
              <a:spcBef>
                <a:spcPts val="1000"/>
              </a:spcBef>
              <a:spcAft>
                <a:spcPts val="0"/>
              </a:spcAft>
              <a:buClr>
                <a:schemeClr val="dk1"/>
              </a:buClr>
              <a:buSzPts val="2220"/>
              <a:buNone/>
            </a:pPr>
            <a:r>
              <a:rPr lang="en-US" sz="2420">
                <a:latin typeface="Candara"/>
                <a:ea typeface="Candara"/>
                <a:cs typeface="Candara"/>
                <a:sym typeface="Candara"/>
              </a:rPr>
              <a:t>Why is it important </a:t>
            </a:r>
            <a:endParaRPr sz="2790"/>
          </a:p>
          <a:p>
            <a:pPr marL="685800" lvl="1" indent="-229869" algn="l" rtl="0">
              <a:lnSpc>
                <a:spcPct val="70000"/>
              </a:lnSpc>
              <a:spcBef>
                <a:spcPts val="500"/>
              </a:spcBef>
              <a:spcAft>
                <a:spcPts val="0"/>
              </a:spcAft>
              <a:buClr>
                <a:schemeClr val="dk1"/>
              </a:buClr>
              <a:buSzPts val="2420"/>
              <a:buFont typeface="Noto Sans Symbols"/>
              <a:buChar char="▪"/>
            </a:pPr>
            <a:r>
              <a:rPr lang="en-US" sz="2420">
                <a:latin typeface="Candara"/>
                <a:ea typeface="Candara"/>
                <a:cs typeface="Candara"/>
                <a:sym typeface="Candara"/>
              </a:rPr>
              <a:t>in personal, social and professional life?</a:t>
            </a:r>
            <a:endParaRPr sz="2420"/>
          </a:p>
          <a:p>
            <a:pPr marL="685800" lvl="1" indent="-229869" algn="l" rtl="0">
              <a:lnSpc>
                <a:spcPct val="70000"/>
              </a:lnSpc>
              <a:spcBef>
                <a:spcPts val="500"/>
              </a:spcBef>
              <a:spcAft>
                <a:spcPts val="0"/>
              </a:spcAft>
              <a:buClr>
                <a:schemeClr val="dk1"/>
              </a:buClr>
              <a:buSzPts val="2420"/>
              <a:buFont typeface="Noto Sans Symbols"/>
              <a:buChar char="▪"/>
            </a:pPr>
            <a:r>
              <a:rPr lang="en-US" sz="2420">
                <a:latin typeface="Candara"/>
                <a:ea typeface="Candara"/>
                <a:cs typeface="Candara"/>
                <a:sym typeface="Candara"/>
              </a:rPr>
              <a:t>in the tourism sector?</a:t>
            </a:r>
            <a:endParaRPr sz="2420"/>
          </a:p>
          <a:p>
            <a:pPr marL="457200" lvl="1" indent="0" algn="l" rtl="0">
              <a:lnSpc>
                <a:spcPct val="70000"/>
              </a:lnSpc>
              <a:spcBef>
                <a:spcPts val="500"/>
              </a:spcBef>
              <a:spcAft>
                <a:spcPts val="0"/>
              </a:spcAft>
              <a:buClr>
                <a:schemeClr val="dk1"/>
              </a:buClr>
              <a:buSzPts val="2220"/>
              <a:buNone/>
            </a:pPr>
            <a:endParaRPr sz="2420">
              <a:latin typeface="Candara"/>
              <a:ea typeface="Candara"/>
              <a:cs typeface="Candara"/>
              <a:sym typeface="Candara"/>
            </a:endParaRPr>
          </a:p>
          <a:p>
            <a:pPr marL="0" lvl="1" indent="0" algn="l" rtl="0">
              <a:lnSpc>
                <a:spcPct val="70000"/>
              </a:lnSpc>
              <a:spcBef>
                <a:spcPts val="500"/>
              </a:spcBef>
              <a:spcAft>
                <a:spcPts val="0"/>
              </a:spcAft>
              <a:buClr>
                <a:schemeClr val="dk1"/>
              </a:buClr>
              <a:buSzPts val="2220"/>
              <a:buNone/>
            </a:pPr>
            <a:r>
              <a:rPr lang="en-US" sz="2420">
                <a:latin typeface="Candara"/>
                <a:ea typeface="Candara"/>
                <a:cs typeface="Candara"/>
                <a:sym typeface="Candara"/>
              </a:rPr>
              <a:t>What is the process of communication?</a:t>
            </a:r>
            <a:endParaRPr sz="2420"/>
          </a:p>
          <a:p>
            <a:pPr marL="0" lvl="0" indent="0" algn="l" rtl="0">
              <a:lnSpc>
                <a:spcPct val="70000"/>
              </a:lnSpc>
              <a:spcBef>
                <a:spcPts val="1000"/>
              </a:spcBef>
              <a:spcAft>
                <a:spcPts val="0"/>
              </a:spcAft>
              <a:buClr>
                <a:schemeClr val="dk1"/>
              </a:buClr>
              <a:buSzPts val="2220"/>
              <a:buFont typeface="Arial"/>
              <a:buNone/>
            </a:pPr>
            <a:endParaRPr sz="2420" b="1">
              <a:solidFill>
                <a:srgbClr val="148FB3"/>
              </a:solidFill>
            </a:endParaRPr>
          </a:p>
          <a:p>
            <a:pPr marL="0" lvl="0" indent="0" algn="l" rtl="0">
              <a:lnSpc>
                <a:spcPct val="70000"/>
              </a:lnSpc>
              <a:spcBef>
                <a:spcPts val="1000"/>
              </a:spcBef>
              <a:spcAft>
                <a:spcPts val="0"/>
              </a:spcAft>
              <a:buClr>
                <a:schemeClr val="dk1"/>
              </a:buClr>
              <a:buSzPts val="2220"/>
              <a:buFont typeface="Arial"/>
              <a:buNone/>
            </a:pPr>
            <a:endParaRPr sz="2420">
              <a:solidFill>
                <a:srgbClr val="148FB3"/>
              </a:solidFill>
            </a:endParaRPr>
          </a:p>
        </p:txBody>
      </p:sp>
      <p:pic>
        <p:nvPicPr>
          <p:cNvPr id="135" name="Google Shape;135;p4"/>
          <p:cNvPicPr preferRelativeResize="0">
            <a:picLocks noGrp="1"/>
          </p:cNvPicPr>
          <p:nvPr>
            <p:ph type="body" idx="2"/>
          </p:nvPr>
        </p:nvPicPr>
        <p:blipFill rotWithShape="1">
          <a:blip r:embed="rId3">
            <a:alphaModFix/>
          </a:blip>
          <a:srcRect/>
          <a:stretch/>
        </p:blipFill>
        <p:spPr>
          <a:xfrm>
            <a:off x="6173585" y="2274325"/>
            <a:ext cx="5178829" cy="3453938"/>
          </a:xfrm>
          <a:prstGeom prst="rect">
            <a:avLst/>
          </a:prstGeom>
          <a:noFill/>
          <a:ln>
            <a:noFill/>
          </a:ln>
        </p:spPr>
      </p:pic>
      <p:sp>
        <p:nvSpPr>
          <p:cNvPr id="136" name="Google Shape;136;p4"/>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137" name="Google Shape;137;p4"/>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a:t>
            </a:r>
            <a:endParaRPr sz="1400" b="0" i="0" u="none" strike="noStrike" cap="none">
              <a:solidFill>
                <a:srgbClr val="000000"/>
              </a:solidFill>
              <a:latin typeface="Arial"/>
              <a:ea typeface="Arial"/>
              <a:cs typeface="Arial"/>
              <a:sym typeface="Arial"/>
            </a:endParaRPr>
          </a:p>
        </p:txBody>
      </p:sp>
      <p:pic>
        <p:nvPicPr>
          <p:cNvPr id="138" name="Google Shape;138;p4" descr="A logo with a tree in the middle&#10;&#10;Description automatically generated"/>
          <p:cNvPicPr preferRelativeResize="0"/>
          <p:nvPr/>
        </p:nvPicPr>
        <p:blipFill rotWithShape="1">
          <a:blip r:embed="rId4">
            <a:alphaModFix/>
          </a:blip>
          <a:srcRect/>
          <a:stretch/>
        </p:blipFill>
        <p:spPr>
          <a:xfrm>
            <a:off x="11271502" y="37286"/>
            <a:ext cx="689206" cy="6892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5"/>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144" name="Google Shape;144;p5"/>
          <p:cNvSpPr/>
          <p:nvPr/>
        </p:nvSpPr>
        <p:spPr>
          <a:xfrm>
            <a:off x="-1"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a:t>
            </a:r>
            <a:endParaRPr sz="1400" b="0" i="0" u="none" strike="noStrike" cap="none">
              <a:solidFill>
                <a:srgbClr val="000000"/>
              </a:solidFill>
              <a:latin typeface="Arial"/>
              <a:ea typeface="Arial"/>
              <a:cs typeface="Arial"/>
              <a:sym typeface="Arial"/>
            </a:endParaRPr>
          </a:p>
        </p:txBody>
      </p:sp>
      <p:pic>
        <p:nvPicPr>
          <p:cNvPr id="145" name="Google Shape;145;p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46" name="Google Shape;146;p5"/>
          <p:cNvSpPr txBox="1"/>
          <p:nvPr/>
        </p:nvSpPr>
        <p:spPr>
          <a:xfrm>
            <a:off x="946683" y="1570410"/>
            <a:ext cx="48549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ndara"/>
                <a:ea typeface="Candara"/>
                <a:cs typeface="Candara"/>
                <a:sym typeface="Candara"/>
              </a:rPr>
              <a:t>Communication is</a:t>
            </a:r>
            <a:r>
              <a:rPr lang="en-US" sz="2400" b="0" i="0" u="none" strike="noStrike" cap="none">
                <a:solidFill>
                  <a:schemeClr val="dk1"/>
                </a:solidFill>
                <a:latin typeface="Candara"/>
                <a:ea typeface="Candara"/>
                <a:cs typeface="Candara"/>
                <a:sym typeface="Candara"/>
              </a:rPr>
              <a:t> the act of transferring information from one place to another. It is the transmission of meaning from one person to another or to many people, whether verbally or non verbally. </a:t>
            </a:r>
            <a:endParaRPr sz="2400" b="0" i="0" u="none" strike="noStrike" cap="none">
              <a:solidFill>
                <a:schemeClr val="dk1"/>
              </a:solidFill>
              <a:latin typeface="Candara"/>
              <a:ea typeface="Candara"/>
              <a:cs typeface="Candara"/>
              <a:sym typeface="Candara"/>
            </a:endParaRPr>
          </a:p>
        </p:txBody>
      </p:sp>
      <p:pic>
        <p:nvPicPr>
          <p:cNvPr id="147" name="Google Shape;147;p5" descr="Types of communication explained with ..."/>
          <p:cNvPicPr preferRelativeResize="0"/>
          <p:nvPr/>
        </p:nvPicPr>
        <p:blipFill rotWithShape="1">
          <a:blip r:embed="rId4">
            <a:alphaModFix/>
          </a:blip>
          <a:srcRect/>
          <a:stretch/>
        </p:blipFill>
        <p:spPr>
          <a:xfrm>
            <a:off x="6096000" y="3661108"/>
            <a:ext cx="4942114" cy="29663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6"/>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153" name="Google Shape;15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a:t>
            </a:r>
            <a:endParaRPr sz="3600" b="1" i="0" u="none" strike="noStrike" cap="none">
              <a:solidFill>
                <a:schemeClr val="lt1"/>
              </a:solidFill>
              <a:latin typeface="Candara"/>
              <a:ea typeface="Candara"/>
              <a:cs typeface="Candara"/>
              <a:sym typeface="Candara"/>
            </a:endParaRPr>
          </a:p>
        </p:txBody>
      </p:sp>
      <p:pic>
        <p:nvPicPr>
          <p:cNvPr id="154" name="Google Shape;154;p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5" name="Google Shape;155;p6"/>
          <p:cNvSpPr txBox="1">
            <a:spLocks noGrp="1"/>
          </p:cNvSpPr>
          <p:nvPr>
            <p:ph type="body" idx="1"/>
          </p:nvPr>
        </p:nvSpPr>
        <p:spPr>
          <a:xfrm>
            <a:off x="398475" y="1788350"/>
            <a:ext cx="10955400" cy="43512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400"/>
              <a:buFont typeface="Arial"/>
              <a:buNone/>
            </a:pPr>
            <a:r>
              <a:rPr lang="en-US" sz="2400">
                <a:latin typeface="Candara"/>
                <a:ea typeface="Candara"/>
                <a:cs typeface="Candara"/>
                <a:sym typeface="Candara"/>
              </a:rPr>
              <a:t>Communication is a circular process and its outcome is always a change of the parties involved in the process. The main elements that characterize the communication as a circular system are:</a:t>
            </a:r>
            <a:endParaRPr/>
          </a:p>
          <a:p>
            <a:pPr marL="228600" lvl="0" indent="-22860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MESSAGE: Meanings (content and relationship) to be sent to the interlocutor</a:t>
            </a:r>
            <a:endParaRPr/>
          </a:p>
          <a:p>
            <a:pPr marL="228600" lvl="0" indent="-22860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CODE: Languages, signs, symbols used during the communicative exchange</a:t>
            </a:r>
            <a:endParaRPr/>
          </a:p>
          <a:p>
            <a:pPr marL="228600" lvl="0" indent="-22860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DECODING: Operation of attribution of signs, symbols, languages to the mental meanings to be communicated</a:t>
            </a:r>
            <a:endParaRPr/>
          </a:p>
          <a:p>
            <a:pPr marL="228600" lvl="0" indent="-22860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CHANNEL: Means through which the message passes</a:t>
            </a:r>
            <a:endParaRPr/>
          </a:p>
          <a:p>
            <a:pPr marL="228600" lvl="0" indent="-22860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FEEDBACK: Return information to the issuer</a:t>
            </a:r>
            <a:endParaRPr/>
          </a:p>
          <a:p>
            <a:pPr marL="228600" lvl="0" indent="-22860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CONTEXT: Environment in which the communicative exchange takes place</a:t>
            </a:r>
            <a:endParaRPr/>
          </a:p>
          <a:p>
            <a:pPr marL="228600" lvl="0" indent="-228600" algn="just" rtl="0">
              <a:lnSpc>
                <a:spcPct val="90000"/>
              </a:lnSpc>
              <a:spcBef>
                <a:spcPts val="1000"/>
              </a:spcBef>
              <a:spcAft>
                <a:spcPts val="0"/>
              </a:spcAft>
              <a:buClr>
                <a:schemeClr val="dk1"/>
              </a:buClr>
              <a:buSzPts val="2400"/>
              <a:buChar char="•"/>
            </a:pPr>
            <a:r>
              <a:rPr lang="en-US" sz="2400">
                <a:latin typeface="Candara"/>
                <a:ea typeface="Candara"/>
                <a:cs typeface="Candara"/>
                <a:sym typeface="Candara"/>
              </a:rPr>
              <a:t>DISTURBS: Information not consistent with the message</a:t>
            </a:r>
            <a:endParaRPr sz="2400">
              <a:latin typeface="Candara"/>
              <a:ea typeface="Candara"/>
              <a:cs typeface="Candara"/>
              <a:sym typeface="Candara"/>
            </a:endParaRPr>
          </a:p>
        </p:txBody>
      </p:sp>
      <p:sp>
        <p:nvSpPr>
          <p:cNvPr id="156" name="Google Shape;156;p6"/>
          <p:cNvSpPr txBox="1">
            <a:spLocks noGrp="1"/>
          </p:cNvSpPr>
          <p:nvPr>
            <p:ph type="title"/>
          </p:nvPr>
        </p:nvSpPr>
        <p:spPr>
          <a:xfrm>
            <a:off x="838200" y="1052420"/>
            <a:ext cx="10515600" cy="7359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Candara"/>
              <a:buNone/>
            </a:pPr>
            <a:r>
              <a:rPr lang="en-US" sz="2800">
                <a:latin typeface="Candara"/>
                <a:ea typeface="Candara"/>
                <a:cs typeface="Candara"/>
                <a:sym typeface="Candara"/>
              </a:rPr>
              <a:t>Elements of Circular Communication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7"/>
          <p:cNvSpPr txBox="1"/>
          <p:nvPr/>
        </p:nvSpPr>
        <p:spPr>
          <a:xfrm>
            <a:off x="0" y="80161"/>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ndara"/>
                <a:ea typeface="Candara"/>
                <a:cs typeface="Candara"/>
                <a:sym typeface="Candara"/>
              </a:rPr>
              <a:t>TITLE…</a:t>
            </a:r>
            <a:endParaRPr sz="3600" b="0" i="0" u="none" strike="noStrike" cap="none">
              <a:solidFill>
                <a:schemeClr val="dk1"/>
              </a:solidFill>
              <a:latin typeface="Times New Roman"/>
              <a:ea typeface="Times New Roman"/>
              <a:cs typeface="Times New Roman"/>
              <a:sym typeface="Times New Roman"/>
            </a:endParaRPr>
          </a:p>
        </p:txBody>
      </p:sp>
      <p:sp>
        <p:nvSpPr>
          <p:cNvPr id="162" name="Google Shape;162;p7"/>
          <p:cNvSpPr/>
          <p:nvPr/>
        </p:nvSpPr>
        <p:spPr>
          <a:xfrm>
            <a:off x="0" y="-2827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Communication</a:t>
            </a:r>
            <a:endParaRPr sz="1400" b="0" i="0" u="none" strike="noStrike" cap="none">
              <a:solidFill>
                <a:srgbClr val="000000"/>
              </a:solidFill>
              <a:latin typeface="Arial"/>
              <a:ea typeface="Arial"/>
              <a:cs typeface="Arial"/>
              <a:sym typeface="Arial"/>
            </a:endParaRPr>
          </a:p>
        </p:txBody>
      </p:sp>
      <p:pic>
        <p:nvPicPr>
          <p:cNvPr id="163" name="Google Shape;163;p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4" name="Google Shape;164;p7"/>
          <p:cNvSpPr txBox="1"/>
          <p:nvPr/>
        </p:nvSpPr>
        <p:spPr>
          <a:xfrm>
            <a:off x="830036" y="1162735"/>
            <a:ext cx="618852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ndara"/>
                <a:ea typeface="Candara"/>
                <a:cs typeface="Candara"/>
                <a:sym typeface="Candara"/>
              </a:rPr>
              <a:t>How does communication work?</a:t>
            </a:r>
            <a:br>
              <a:rPr lang="en-US" sz="2000" b="1" i="0" u="none" strike="noStrike" cap="none">
                <a:solidFill>
                  <a:schemeClr val="dk1"/>
                </a:solidFill>
                <a:latin typeface="Candara"/>
                <a:ea typeface="Candara"/>
                <a:cs typeface="Candara"/>
                <a:sym typeface="Candara"/>
              </a:rPr>
            </a:br>
            <a:endParaRPr sz="2000" b="1" i="0" u="none" strike="noStrike" cap="none">
              <a:solidFill>
                <a:schemeClr val="dk1"/>
              </a:solidFill>
              <a:latin typeface="Candara"/>
              <a:ea typeface="Candara"/>
              <a:cs typeface="Candara"/>
              <a:sym typeface="Candara"/>
            </a:endParaRPr>
          </a:p>
        </p:txBody>
      </p:sp>
      <p:pic>
        <p:nvPicPr>
          <p:cNvPr id="165" name="Google Shape;165;p7" descr="The Communication Process"/>
          <p:cNvPicPr preferRelativeResize="0"/>
          <p:nvPr/>
        </p:nvPicPr>
        <p:blipFill rotWithShape="1">
          <a:blip r:embed="rId4">
            <a:alphaModFix/>
          </a:blip>
          <a:srcRect/>
          <a:stretch/>
        </p:blipFill>
        <p:spPr>
          <a:xfrm>
            <a:off x="1318606" y="1834153"/>
            <a:ext cx="8918470" cy="2749550"/>
          </a:xfrm>
          <a:prstGeom prst="rect">
            <a:avLst/>
          </a:prstGeom>
          <a:noFill/>
          <a:ln>
            <a:noFill/>
          </a:ln>
        </p:spPr>
      </p:pic>
      <p:sp>
        <p:nvSpPr>
          <p:cNvPr id="166" name="Google Shape;166;p7"/>
          <p:cNvSpPr txBox="1"/>
          <p:nvPr/>
        </p:nvSpPr>
        <p:spPr>
          <a:xfrm>
            <a:off x="830025" y="4811150"/>
            <a:ext cx="10080900" cy="1554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n-US" sz="1900" b="0" i="0" u="none" strike="noStrike" cap="none">
                <a:solidFill>
                  <a:schemeClr val="dk1"/>
                </a:solidFill>
                <a:latin typeface="Candara"/>
                <a:ea typeface="Candara"/>
                <a:cs typeface="Candara"/>
                <a:sym typeface="Candara"/>
              </a:rPr>
              <a:t>A message or communication is sent by </a:t>
            </a:r>
            <a:r>
              <a:rPr lang="en-US" sz="1900" b="0" i="0" u="sng" strike="noStrike" cap="none">
                <a:solidFill>
                  <a:schemeClr val="dk1"/>
                </a:solidFill>
                <a:latin typeface="Candara"/>
                <a:ea typeface="Candara"/>
                <a:cs typeface="Candara"/>
                <a:sym typeface="Candara"/>
              </a:rPr>
              <a:t>the sender</a:t>
            </a:r>
            <a:r>
              <a:rPr lang="en-US" sz="1900" b="0" i="0" u="none" strike="noStrike" cap="none">
                <a:solidFill>
                  <a:schemeClr val="dk1"/>
                </a:solidFill>
                <a:latin typeface="Candara"/>
                <a:ea typeface="Candara"/>
                <a:cs typeface="Candara"/>
                <a:sym typeface="Candara"/>
              </a:rPr>
              <a:t> through a communication channel to a </a:t>
            </a:r>
            <a:r>
              <a:rPr lang="en-US" sz="1900" b="0" i="0" u="sng" strike="noStrike" cap="none">
                <a:solidFill>
                  <a:schemeClr val="dk1"/>
                </a:solidFill>
                <a:latin typeface="Candara"/>
                <a:ea typeface="Candara"/>
                <a:cs typeface="Candara"/>
                <a:sym typeface="Candara"/>
              </a:rPr>
              <a:t>receiver</a:t>
            </a:r>
            <a:r>
              <a:rPr lang="en-US" sz="1900" b="0" i="0" u="none" strike="noStrike" cap="none">
                <a:solidFill>
                  <a:schemeClr val="dk1"/>
                </a:solidFill>
                <a:latin typeface="Candara"/>
                <a:ea typeface="Candara"/>
                <a:cs typeface="Candara"/>
                <a:sym typeface="Candara"/>
              </a:rPr>
              <a:t>, or to multiple receivers.</a:t>
            </a:r>
            <a:endParaRPr sz="15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800"/>
              <a:buFont typeface="Arial"/>
              <a:buNone/>
            </a:pPr>
            <a:r>
              <a:rPr lang="en-US" sz="1900" b="0" i="0" u="none" strike="noStrike" cap="none">
                <a:solidFill>
                  <a:schemeClr val="dk1"/>
                </a:solidFill>
                <a:latin typeface="Candara"/>
                <a:ea typeface="Candara"/>
                <a:cs typeface="Candara"/>
                <a:sym typeface="Candara"/>
              </a:rPr>
              <a:t>The sender must encode the message (the information being conveyed) into a form appropriate to the communication channel, and the receiver(s) then decodes the message to understand its meaning.</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Προσαρμογή</PresentationFormat>
  <Paragraphs>147</Paragraphs>
  <Slides>24</Slides>
  <Notes>24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Elements of Circular Communication</vt:lpstr>
      <vt:lpstr>Διαφάνεια 9</vt:lpstr>
      <vt:lpstr>Διαφάνεια 10</vt:lpstr>
      <vt:lpstr>Not everything that is communicated gets to the recipient: </vt:lpstr>
      <vt:lpstr>Categories of Communication</vt:lpstr>
      <vt:lpstr>Διαφάνεια 13</vt:lpstr>
      <vt:lpstr>Goals of Communication</vt:lpstr>
      <vt:lpstr>Goals of Communication</vt:lpstr>
      <vt:lpstr>Common Barriers to Effective Communication</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2026-05-06T14:10:40Z</dcterms:modified>
</cp:coreProperties>
</file>