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73" r:id="rId4"/>
    <p:sldId id="274" r:id="rId5"/>
    <p:sldId id="275" r:id="rId6"/>
  </p:sldIdLst>
  <p:sldSz cx="12192000" cy="6858000"/>
  <p:notesSz cx="6858000" cy="9144000"/>
  <p:embeddedFontLst>
    <p:embeddedFont>
      <p:font typeface="Candara" pitchFamily="34" charset="0"/>
      <p:regular r:id="rId8"/>
      <p:bold r:id="rId9"/>
      <p:italic r:id="rId10"/>
      <p:boldItalic r:id="rId11"/>
    </p:embeddedFont>
    <p:embeddedFont>
      <p:font typeface="Calibri"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xEImJ16leXcJcVBjpnX9sL5pKu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8" Type="http://customschemas.google.com/relationships/presentationmetadata" Target="metadata"/><Relationship Id="rId10"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a:spLocks noGrp="1"/>
          </p:cNvSpPr>
          <p:nvPr>
            <p:ph type="pic" idx="2"/>
          </p:nvPr>
        </p:nvSpPr>
        <p:spPr>
          <a:xfrm>
            <a:off x="5183188" y="987425"/>
            <a:ext cx="6172200" cy="4873625"/>
          </a:xfrm>
          <a:prstGeom prst="rect">
            <a:avLst/>
          </a:prstGeom>
          <a:noFill/>
          <a:ln>
            <a:noFill/>
          </a:ln>
        </p:spPr>
      </p:sp>
      <p:sp>
        <p:nvSpPr>
          <p:cNvPr id="61" name="Google Shape;6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2" name="Google Shape;82;p4"/>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US" sz="2800" b="1" i="0" u="none" strike="noStrike" cap="none">
                <a:solidFill>
                  <a:srgbClr val="FFFFFF"/>
                </a:solidFill>
                <a:latin typeface="Candara"/>
                <a:ea typeface="Candara"/>
                <a:cs typeface="Candara"/>
                <a:sym typeface="Candara"/>
              </a:rPr>
              <a:t>LEARNING UNIT 4: </a:t>
            </a:r>
            <a:r>
              <a:rPr lang="en-US" sz="2800" b="1" i="0" u="none" strike="noStrike" cap="none">
                <a:solidFill>
                  <a:schemeClr val="lt1"/>
                </a:solidFill>
                <a:latin typeface="Calibri"/>
                <a:ea typeface="Calibri"/>
                <a:cs typeface="Calibri"/>
                <a:sym typeface="Calibri"/>
              </a:rPr>
              <a:t>Intercultural and Intergenerational communication</a:t>
            </a:r>
            <a:endParaRPr sz="2800" b="0" i="0" u="none" strike="noStrike" cap="none">
              <a:solidFill>
                <a:schemeClr val="lt1"/>
              </a:solidFill>
              <a:latin typeface="Calibri"/>
              <a:ea typeface="Calibri"/>
              <a:cs typeface="Calibri"/>
              <a:sym typeface="Calibri"/>
            </a:endParaRPr>
          </a:p>
        </p:txBody>
      </p:sp>
      <p:sp>
        <p:nvSpPr>
          <p:cNvPr id="83" name="Google Shape;83;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3" name="Google Shape;93;p2"/>
          <p:cNvSpPr/>
          <p:nvPr/>
        </p:nvSpPr>
        <p:spPr>
          <a:xfrm>
            <a:off x="738554" y="1590682"/>
            <a:ext cx="10876084" cy="4197376"/>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70313" y="2074783"/>
            <a:ext cx="8686801" cy="32316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LESSON 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Parish Maps as a tool for discovering cultural and natural heritage by highlighting differences</a:t>
            </a:r>
            <a:endParaRPr sz="2800" b="1" i="0" u="none" strike="noStrike" cap="none">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52"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305" name="Google Shape;305;p52"/>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52"/>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Interactive activity</a:t>
            </a:r>
            <a:endParaRPr sz="3600" b="1" i="0" u="none" strike="noStrike" cap="none">
              <a:solidFill>
                <a:schemeClr val="lt1"/>
              </a:solidFill>
              <a:latin typeface="Candara"/>
              <a:ea typeface="Candara"/>
              <a:cs typeface="Candara"/>
              <a:sym typeface="Candara"/>
            </a:endParaRPr>
          </a:p>
        </p:txBody>
      </p:sp>
      <p:sp>
        <p:nvSpPr>
          <p:cNvPr id="307" name="Google Shape;307;p52"/>
          <p:cNvSpPr txBox="1"/>
          <p:nvPr/>
        </p:nvSpPr>
        <p:spPr>
          <a:xfrm>
            <a:off x="254524" y="784565"/>
            <a:ext cx="10836735" cy="978247"/>
          </a:xfrm>
          <a:prstGeom prst="rect">
            <a:avLst/>
          </a:prstGeom>
          <a:noFill/>
          <a:ln>
            <a:noFill/>
          </a:ln>
        </p:spPr>
        <p:txBody>
          <a:bodyPr spcFirstLastPara="1" wrap="square" lIns="91425" tIns="45700" rIns="91425" bIns="45700" anchor="t" anchorCtr="0">
            <a:noAutofit/>
          </a:bodyPr>
          <a:lstStyle/>
          <a:p>
            <a:pPr marL="84138" marR="0" lvl="0" indent="-33338" algn="just" rtl="0">
              <a:lnSpc>
                <a:spcPct val="90000"/>
              </a:lnSpc>
              <a:spcBef>
                <a:spcPts val="1000"/>
              </a:spcBef>
              <a:spcAft>
                <a:spcPts val="0"/>
              </a:spcAft>
              <a:buClr>
                <a:schemeClr val="dk1"/>
              </a:buClr>
              <a:buSzPts val="2400"/>
              <a:buFont typeface="Arial"/>
              <a:buNone/>
            </a:pPr>
            <a:r>
              <a:rPr lang="en-US" sz="2400" b="0" i="0" u="none" strike="noStrike" cap="none">
                <a:solidFill>
                  <a:srgbClr val="548135"/>
                </a:solidFill>
                <a:latin typeface="Calibri"/>
                <a:ea typeface="Calibri"/>
                <a:cs typeface="Calibri"/>
                <a:sym typeface="Calibri"/>
              </a:rPr>
              <a:t>In this activity the group shall be divided in 2 groups ate least. If possible, create non-homogeneous groups: men and women, young and old, nationals and new citizens</a:t>
            </a:r>
            <a:endParaRPr sz="2400" b="0" i="1" u="none" strike="noStrike" cap="none">
              <a:solidFill>
                <a:srgbClr val="548135"/>
              </a:solidFill>
              <a:latin typeface="Calibri"/>
              <a:ea typeface="Calibri"/>
              <a:cs typeface="Calibri"/>
              <a:sym typeface="Calibri"/>
            </a:endParaRPr>
          </a:p>
        </p:txBody>
      </p:sp>
      <p:sp>
        <p:nvSpPr>
          <p:cNvPr id="308" name="Google Shape;308;p52"/>
          <p:cNvSpPr/>
          <p:nvPr/>
        </p:nvSpPr>
        <p:spPr>
          <a:xfrm>
            <a:off x="392448" y="1811459"/>
            <a:ext cx="10966851" cy="4093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Let's build Parish Maps together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Let's take the maps developed in LU3 lesson 1 and analyse them - Let’s choose the elements we want to put on the map to enhance the local heritage:  monumental - architectural - archaeological – natural - gastronomic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Let’s choose the materials we want to use: photos, drawings, legends, stories, recipes, historical data, etc.</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Let us remember the questions we must ask ourselves in order to develop the Parish Map. To those questions, let us also add: are we taking into account the different points of view? Are we taking into account the differences of opinion of those who live this local reality (different generations, different cultures)? </a:t>
            </a:r>
            <a:endParaRPr sz="2000" b="0" i="0" u="none" strike="noStrike" cap="non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14" name="Google Shape;314;p2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p2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2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317" name="Google Shape;317;p26"/>
          <p:cNvSpPr txBox="1"/>
          <p:nvPr/>
        </p:nvSpPr>
        <p:spPr>
          <a:xfrm>
            <a:off x="640498" y="962775"/>
            <a:ext cx="8197200" cy="461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1) Please </a:t>
            </a:r>
            <a:r>
              <a:rPr lang="en-US" sz="2400" b="0" i="0" u="none" strike="noStrike" cap="none">
                <a:solidFill>
                  <a:srgbClr val="000000"/>
                </a:solidFill>
                <a:latin typeface="Candara"/>
                <a:ea typeface="Candara"/>
                <a:cs typeface="Candara"/>
                <a:sym typeface="Candara"/>
              </a:rPr>
              <a:t>summarize the main points we discussed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2) Let's discuss how to present the maps we have created to the local community: should/should we organise an event? Who should we involve? Where would it be best to organise it (conference room, town hall, school)?</a:t>
            </a:r>
            <a:endParaRPr sz="24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3) Please express your opinion regarding the lesson content and the activity</a:t>
            </a:r>
            <a:endParaRPr sz="24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rgbClr val="000000"/>
              </a:solidFill>
              <a:latin typeface="Candara"/>
              <a:ea typeface="Candara"/>
              <a:cs typeface="Candara"/>
              <a:sym typeface="Candara"/>
            </a:endParaRPr>
          </a:p>
        </p:txBody>
      </p:sp>
      <p:pic>
        <p:nvPicPr>
          <p:cNvPr id="318" name="Google Shape;318;p26"/>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803"/>
              </a:srgbClr>
            </a:outerShdw>
          </a:effectLst>
        </p:spPr>
      </p:pic>
      <p:sp>
        <p:nvSpPr>
          <p:cNvPr id="319" name="Google Shape;319;p2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Source,Freepik, free image by pch.vector</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https://www.freepik.com/free-vector/people-talking-arguing_9176206.htm#fromView=search&amp;page=1&amp;position=32&amp;uuid=9ec0301a-dddf-4d25-a241-a5349c9e3205</a:t>
            </a:r>
            <a:r>
              <a:rPr lang="en-US" sz="7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Words>
  <Application>Microsoft Office PowerPoint</Application>
  <PresentationFormat>Προσαρμογή</PresentationFormat>
  <Paragraphs>30</Paragraphs>
  <Slides>5</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2026-05-06T14:09:41Z</dcterms:modified>
</cp:coreProperties>
</file>