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Lst>
  <p:sldSz cx="12192000" cy="6858000"/>
  <p:notesSz cx="6858000" cy="9144000"/>
  <p:embeddedFontLst>
    <p:embeddedFont>
      <p:font typeface="Candara"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xEImJ16leXcJcVBjpnX9sL5pKu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a:spLocks noGrp="1"/>
          </p:cNvSpPr>
          <p:nvPr>
            <p:ph type="pic" idx="2"/>
          </p:nvPr>
        </p:nvSpPr>
        <p:spPr>
          <a:xfrm>
            <a:off x="5183188" y="987425"/>
            <a:ext cx="6172200" cy="4873625"/>
          </a:xfrm>
          <a:prstGeom prst="rect">
            <a:avLst/>
          </a:prstGeom>
          <a:noFill/>
          <a:ln>
            <a:noFill/>
          </a:ln>
        </p:spPr>
      </p:sp>
      <p:sp>
        <p:nvSpPr>
          <p:cNvPr id="61" name="Google Shape;6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monground.org.uk/places-people-parish-maps-%e2%80%a8by-sue-cliff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prowomen-project.eu/io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2" name="Google Shape;82;p4"/>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US" sz="2800" b="1" i="0" u="none" strike="noStrike" cap="none">
                <a:solidFill>
                  <a:srgbClr val="FFFFFF"/>
                </a:solidFill>
                <a:latin typeface="Candara"/>
                <a:ea typeface="Candara"/>
                <a:cs typeface="Candara"/>
                <a:sym typeface="Candara"/>
              </a:rPr>
              <a:t>LEARNING UNIT 4: </a:t>
            </a:r>
            <a:r>
              <a:rPr lang="en-US" sz="2800" b="1" i="0" u="none" strike="noStrike" cap="none">
                <a:solidFill>
                  <a:schemeClr val="lt1"/>
                </a:solidFill>
                <a:latin typeface="Calibri"/>
                <a:ea typeface="Calibri"/>
                <a:cs typeface="Calibri"/>
                <a:sym typeface="Calibri"/>
              </a:rPr>
              <a:t>Intercultural and Intergenerational communication</a:t>
            </a:r>
            <a:endParaRPr sz="2800" b="0" i="0" u="none" strike="noStrike" cap="none">
              <a:solidFill>
                <a:schemeClr val="lt1"/>
              </a:solidFill>
              <a:latin typeface="Calibri"/>
              <a:ea typeface="Calibri"/>
              <a:cs typeface="Calibri"/>
              <a:sym typeface="Calibri"/>
            </a:endParaRPr>
          </a:p>
        </p:txBody>
      </p:sp>
      <p:sp>
        <p:nvSpPr>
          <p:cNvPr id="83" name="Google Shape;83;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4" name="Google Shape;174;p4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4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Parish Map</a:t>
            </a:r>
            <a:endParaRPr sz="3600" b="1" i="0" u="none" strike="noStrike" cap="none">
              <a:solidFill>
                <a:schemeClr val="lt1"/>
              </a:solidFill>
              <a:latin typeface="Candara"/>
              <a:ea typeface="Candara"/>
              <a:cs typeface="Candara"/>
              <a:sym typeface="Candara"/>
            </a:endParaRPr>
          </a:p>
        </p:txBody>
      </p:sp>
      <p:sp>
        <p:nvSpPr>
          <p:cNvPr id="176" name="Google Shape;176;p45"/>
          <p:cNvSpPr/>
          <p:nvPr/>
        </p:nvSpPr>
        <p:spPr>
          <a:xfrm>
            <a:off x="282804" y="848413"/>
            <a:ext cx="11057641" cy="61863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85623"/>
                </a:solidFill>
                <a:latin typeface="Candara"/>
                <a:ea typeface="Candara"/>
                <a:cs typeface="Candara"/>
                <a:sym typeface="Candara"/>
              </a:rPr>
              <a:t>Why Parish Maps?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ndara"/>
                <a:ea typeface="Candara"/>
                <a:cs typeface="Candara"/>
                <a:sym typeface="Candara"/>
              </a:rPr>
              <a:t>Please go to </a:t>
            </a:r>
            <a:r>
              <a:rPr lang="en-US" sz="16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385623"/>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Candara"/>
                <a:ea typeface="Candara"/>
                <a:cs typeface="Candara"/>
                <a:sym typeface="Candara"/>
              </a:rPr>
              <a:t>Making a Parish Map is about creating a community expression of values, and about beginning to assert ideas for involvement, it is about taking the place in your own hands.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Candara"/>
                <a:ea typeface="Candara"/>
                <a:cs typeface="Candara"/>
                <a:sym typeface="Candara"/>
              </a:rPr>
              <a:t>We are trying to focus on locality, the smallest arena in which life is played out. The territory to which you feel loyalty, which has meaning to you, about which you share some knowledge, for which indignance and protectiveness is easily roused, the neighbourhood of which you have the measure, which in some way helps to shape you.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Candara"/>
                <a:ea typeface="Candara"/>
                <a:cs typeface="Candara"/>
                <a:sym typeface="Candara"/>
              </a:rPr>
              <a:t>Knowing your place, taking some active part in its upkeep, passing on wisdom, being open to ideas, people, development, change but in sympathy with nature and culture which have brought it this far, will open the doors of dissent. But conversation, tolerance and the passing on of memories, are civil sing forces. Whatever the forms of knowledge we shall need for the next millennium, humanity and imagination must take a high priority in organising them.</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Candara"/>
                <a:ea typeface="Candara"/>
                <a:cs typeface="Candara"/>
                <a:sym typeface="Candara"/>
              </a:rPr>
              <a:t>In making a Parish Map you can come together to hold the frame where you want it to be, you can throw light on the things which are important to you, and you may find courage to speak with passion about why all this matters.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4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2" name="Google Shape;182;p46"/>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46"/>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Developing a Parish Map</a:t>
            </a:r>
            <a:endParaRPr sz="3600" b="1" i="0" u="none" strike="noStrike" cap="none">
              <a:solidFill>
                <a:schemeClr val="lt1"/>
              </a:solidFill>
              <a:latin typeface="Candara"/>
              <a:ea typeface="Candara"/>
              <a:cs typeface="Candara"/>
              <a:sym typeface="Candara"/>
            </a:endParaRPr>
          </a:p>
        </p:txBody>
      </p:sp>
      <p:pic>
        <p:nvPicPr>
          <p:cNvPr id="184" name="Google Shape;184;p46" descr="https://www.commonground.org.uk/wp-content/uploads/2015/02/CG0251-790x490.jpg"/>
          <p:cNvPicPr preferRelativeResize="0"/>
          <p:nvPr/>
        </p:nvPicPr>
        <p:blipFill rotWithShape="1">
          <a:blip r:embed="rId4">
            <a:alphaModFix/>
          </a:blip>
          <a:srcRect/>
          <a:stretch/>
        </p:blipFill>
        <p:spPr>
          <a:xfrm>
            <a:off x="160760" y="984230"/>
            <a:ext cx="6120130" cy="3796030"/>
          </a:xfrm>
          <a:prstGeom prst="rect">
            <a:avLst/>
          </a:prstGeom>
          <a:noFill/>
          <a:ln>
            <a:noFill/>
          </a:ln>
        </p:spPr>
      </p:pic>
      <p:sp>
        <p:nvSpPr>
          <p:cNvPr id="185" name="Google Shape;185;p46"/>
          <p:cNvSpPr/>
          <p:nvPr/>
        </p:nvSpPr>
        <p:spPr>
          <a:xfrm>
            <a:off x="172825" y="5014642"/>
            <a:ext cx="6096000" cy="5533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Image from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86" name="Google Shape;186;p46"/>
          <p:cNvSpPr/>
          <p:nvPr/>
        </p:nvSpPr>
        <p:spPr>
          <a:xfrm>
            <a:off x="6583051" y="984230"/>
            <a:ext cx="4927076"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So, the Parish Map is built through group work, or rather: community work. </a:t>
            </a: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The citizens of an area (nationals or new citizens, young and old) can be involved either directly in the construction itself or through interviews to learn about the history of the place, the legends, the needs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4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92" name="Google Shape;192;p47"/>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47"/>
          <p:cNvSpPr/>
          <p:nvPr/>
        </p:nvSpPr>
        <p:spPr>
          <a:xfrm>
            <a:off x="0" y="450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Developing a Parish Map</a:t>
            </a:r>
            <a:endParaRPr sz="3600" b="1" i="0" u="none" strike="noStrike" cap="none">
              <a:solidFill>
                <a:schemeClr val="lt1"/>
              </a:solidFill>
              <a:latin typeface="Candara"/>
              <a:ea typeface="Candara"/>
              <a:cs typeface="Candara"/>
              <a:sym typeface="Candara"/>
            </a:endParaRPr>
          </a:p>
        </p:txBody>
      </p:sp>
      <p:pic>
        <p:nvPicPr>
          <p:cNvPr id="194" name="Google Shape;194;p47" descr="https://www.commonground.org.uk/wp-content/uploads/2015/02/DSCN00101-820x490.jpg"/>
          <p:cNvPicPr preferRelativeResize="0"/>
          <p:nvPr/>
        </p:nvPicPr>
        <p:blipFill rotWithShape="1">
          <a:blip r:embed="rId4">
            <a:alphaModFix/>
          </a:blip>
          <a:srcRect/>
          <a:stretch/>
        </p:blipFill>
        <p:spPr>
          <a:xfrm>
            <a:off x="1372166" y="1124122"/>
            <a:ext cx="4024932" cy="2571183"/>
          </a:xfrm>
          <a:prstGeom prst="rect">
            <a:avLst/>
          </a:prstGeom>
          <a:noFill/>
          <a:ln>
            <a:noFill/>
          </a:ln>
        </p:spPr>
      </p:pic>
      <p:pic>
        <p:nvPicPr>
          <p:cNvPr id="195" name="Google Shape;195;p47" descr="https://www.commonground.org.uk/wp-content/uploads/2015/02/DSCN00091-820x490.jpg"/>
          <p:cNvPicPr preferRelativeResize="0"/>
          <p:nvPr/>
        </p:nvPicPr>
        <p:blipFill rotWithShape="1">
          <a:blip r:embed="rId5">
            <a:alphaModFix/>
          </a:blip>
          <a:srcRect/>
          <a:stretch/>
        </p:blipFill>
        <p:spPr>
          <a:xfrm>
            <a:off x="5857878" y="1124122"/>
            <a:ext cx="4448567" cy="2571183"/>
          </a:xfrm>
          <a:prstGeom prst="rect">
            <a:avLst/>
          </a:prstGeom>
          <a:noFill/>
          <a:ln>
            <a:noFill/>
          </a:ln>
        </p:spPr>
      </p:pic>
      <p:pic>
        <p:nvPicPr>
          <p:cNvPr id="196" name="Google Shape;196;p47" descr="https://www.commonground.org.uk/wp-content/uploads/2015/02/DSCN00121-701x490.jpg"/>
          <p:cNvPicPr preferRelativeResize="0"/>
          <p:nvPr/>
        </p:nvPicPr>
        <p:blipFill rotWithShape="1">
          <a:blip r:embed="rId6">
            <a:alphaModFix/>
          </a:blip>
          <a:srcRect/>
          <a:stretch/>
        </p:blipFill>
        <p:spPr>
          <a:xfrm>
            <a:off x="1212006" y="3915341"/>
            <a:ext cx="4345252" cy="2727196"/>
          </a:xfrm>
          <a:prstGeom prst="rect">
            <a:avLst/>
          </a:prstGeom>
          <a:noFill/>
          <a:ln>
            <a:noFill/>
          </a:ln>
        </p:spPr>
      </p:pic>
      <p:pic>
        <p:nvPicPr>
          <p:cNvPr id="197" name="Google Shape;197;p47" descr="https://www.commonground.org.uk/wp-content/uploads/2015/02/Croxley-Green1-820x490.jpg"/>
          <p:cNvPicPr preferRelativeResize="0"/>
          <p:nvPr/>
        </p:nvPicPr>
        <p:blipFill rotWithShape="1">
          <a:blip r:embed="rId7">
            <a:alphaModFix/>
          </a:blip>
          <a:srcRect/>
          <a:stretch/>
        </p:blipFill>
        <p:spPr>
          <a:xfrm>
            <a:off x="5792375" y="3915341"/>
            <a:ext cx="4579572" cy="2799393"/>
          </a:xfrm>
          <a:prstGeom prst="rect">
            <a:avLst/>
          </a:prstGeom>
          <a:noFill/>
          <a:ln>
            <a:noFill/>
          </a:ln>
        </p:spPr>
      </p:pic>
      <p:sp>
        <p:nvSpPr>
          <p:cNvPr id="198" name="Google Shape;198;p47"/>
          <p:cNvSpPr/>
          <p:nvPr/>
        </p:nvSpPr>
        <p:spPr>
          <a:xfrm>
            <a:off x="10560079" y="3161749"/>
            <a:ext cx="1422846" cy="193642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Images from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99" name="Google Shape;199;p47"/>
          <p:cNvSpPr/>
          <p:nvPr/>
        </p:nvSpPr>
        <p:spPr>
          <a:xfrm>
            <a:off x="3210079" y="662459"/>
            <a:ext cx="42787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ndara"/>
                <a:ea typeface="Candara"/>
                <a:cs typeface="Candara"/>
                <a:sym typeface="Candara"/>
              </a:rPr>
              <a:t>Some examples of Parish Maps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5" name="Google Shape;205;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Developing a Parish Map</a:t>
            </a:r>
            <a:endParaRPr sz="3600" b="1" i="0" u="none" strike="noStrike" cap="none">
              <a:solidFill>
                <a:schemeClr val="lt1"/>
              </a:solidFill>
              <a:latin typeface="Candara"/>
              <a:ea typeface="Candara"/>
              <a:cs typeface="Candara"/>
              <a:sym typeface="Candara"/>
            </a:endParaRPr>
          </a:p>
        </p:txBody>
      </p:sp>
      <p:sp>
        <p:nvSpPr>
          <p:cNvPr id="207" name="Google Shape;207;p3"/>
          <p:cNvSpPr/>
          <p:nvPr/>
        </p:nvSpPr>
        <p:spPr>
          <a:xfrm>
            <a:off x="276519" y="1202588"/>
            <a:ext cx="10814739"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We can use a simple Google map showing only the roads and references for the legend and then ‘work’ it out </a:t>
            </a: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create it on a 70x100 sheet (or even larger)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In both cases we can then insert images, photos, stories, etc.</a:t>
            </a:r>
            <a:endParaRPr sz="2400" b="0" i="0" u="none" strike="noStrike" cap="none">
              <a:solidFill>
                <a:srgbClr val="000000"/>
              </a:solidFill>
              <a:latin typeface="Candara"/>
              <a:ea typeface="Candara"/>
              <a:cs typeface="Candara"/>
              <a:sym typeface="Candara"/>
            </a:endParaRPr>
          </a:p>
        </p:txBody>
      </p:sp>
      <p:pic>
        <p:nvPicPr>
          <p:cNvPr id="208" name="Google Shape;208;p3" descr="Vettori e Illustrazioni di Pennarelli con download gratuito | Freepik"/>
          <p:cNvPicPr preferRelativeResize="0"/>
          <p:nvPr/>
        </p:nvPicPr>
        <p:blipFill rotWithShape="1">
          <a:blip r:embed="rId4">
            <a:alphaModFix/>
          </a:blip>
          <a:srcRect b="31290"/>
          <a:stretch/>
        </p:blipFill>
        <p:spPr>
          <a:xfrm>
            <a:off x="8227695" y="2331194"/>
            <a:ext cx="3442689" cy="2231380"/>
          </a:xfrm>
          <a:prstGeom prst="rect">
            <a:avLst/>
          </a:prstGeom>
          <a:noFill/>
          <a:ln>
            <a:noFill/>
          </a:ln>
        </p:spPr>
      </p:pic>
      <p:pic>
        <p:nvPicPr>
          <p:cNvPr id="209" name="Google Shape;209;p3" descr="Immagini di Fotocamera Disegno - Download gratuiti su Freepik"/>
          <p:cNvPicPr preferRelativeResize="0"/>
          <p:nvPr/>
        </p:nvPicPr>
        <p:blipFill rotWithShape="1">
          <a:blip r:embed="rId5">
            <a:alphaModFix/>
          </a:blip>
          <a:srcRect/>
          <a:stretch/>
        </p:blipFill>
        <p:spPr>
          <a:xfrm rot="-1296443">
            <a:off x="6612770" y="4279226"/>
            <a:ext cx="2646539" cy="1810786"/>
          </a:xfrm>
          <a:prstGeom prst="rect">
            <a:avLst/>
          </a:prstGeom>
          <a:noFill/>
          <a:ln>
            <a:noFill/>
          </a:ln>
        </p:spPr>
      </p:pic>
      <p:pic>
        <p:nvPicPr>
          <p:cNvPr id="210" name="Google Shape;210;p3" descr="Scena dell'intervista di un uomo e una donna Un ragazzo e una ragazza che  parlano Uomo che rilascia interviste a un giornalista | Vettore Premium"/>
          <p:cNvPicPr preferRelativeResize="0"/>
          <p:nvPr/>
        </p:nvPicPr>
        <p:blipFill rotWithShape="1">
          <a:blip r:embed="rId6">
            <a:alphaModFix/>
          </a:blip>
          <a:srcRect/>
          <a:stretch/>
        </p:blipFill>
        <p:spPr>
          <a:xfrm>
            <a:off x="9076931" y="4562574"/>
            <a:ext cx="3016250" cy="2232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6" name="Google Shape;216;p48"/>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48"/>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Developing a Parish Map</a:t>
            </a:r>
            <a:endParaRPr sz="3600" b="1" i="0" u="none" strike="noStrike" cap="none">
              <a:solidFill>
                <a:schemeClr val="lt1"/>
              </a:solidFill>
              <a:latin typeface="Candara"/>
              <a:ea typeface="Candara"/>
              <a:cs typeface="Candara"/>
              <a:sym typeface="Candara"/>
            </a:endParaRPr>
          </a:p>
        </p:txBody>
      </p:sp>
      <p:sp>
        <p:nvSpPr>
          <p:cNvPr id="218" name="Google Shape;218;p48"/>
          <p:cNvSpPr/>
          <p:nvPr/>
        </p:nvSpPr>
        <p:spPr>
          <a:xfrm>
            <a:off x="490193" y="1206632"/>
            <a:ext cx="10350632"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It is also possible to build an interactive map, i.e. a digital map, which can contain images, video or audio.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There are many programmes that allow the creation of interactive maps.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Among the free ones we can mention Google Maps and GoogleEart, which have the advantage of being very popular among users.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Among the paid ones we can mention ThingLink, which allows us to create very complex maps in a simple way, but whose cost is not affordable for everyone.</a:t>
            </a:r>
            <a:endParaRPr sz="2400" b="0" i="0" u="none" strike="noStrike" cap="none">
              <a:solidFill>
                <a:srgbClr val="000000"/>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4" name="Google Shape;224;p4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49"/>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Developing a Parish Map</a:t>
            </a:r>
            <a:endParaRPr sz="3600" b="1" i="0" u="none" strike="noStrike" cap="none">
              <a:solidFill>
                <a:schemeClr val="lt1"/>
              </a:solidFill>
              <a:latin typeface="Candara"/>
              <a:ea typeface="Candara"/>
              <a:cs typeface="Candara"/>
              <a:sym typeface="Candara"/>
            </a:endParaRPr>
          </a:p>
        </p:txBody>
      </p:sp>
      <p:sp>
        <p:nvSpPr>
          <p:cNvPr id="226" name="Google Shape;226;p49"/>
          <p:cNvSpPr txBox="1"/>
          <p:nvPr/>
        </p:nvSpPr>
        <p:spPr>
          <a:xfrm>
            <a:off x="755902" y="1317648"/>
            <a:ext cx="10515600" cy="434786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The concrete creation of a Parish Map starts off by asking a few questions: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Where are we?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What makes this place different from others?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Which ingredients is it made up of?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What is important on a personal and collective level, and why?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Which are the natural qualities of the place?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And the individual knowledge?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How can we share this knowledge? </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What style do we use, and in which way do we draw and build the map?</a:t>
            </a:r>
            <a:endParaRPr sz="2400" b="0" i="0" u="none" strike="noStrike" cap="none">
              <a:solidFill>
                <a:schemeClr val="dk1"/>
              </a:solidFill>
              <a:latin typeface="Calibri"/>
              <a:ea typeface="Calibri"/>
              <a:cs typeface="Calibri"/>
              <a:sym typeface="Calibri"/>
            </a:endParaRPr>
          </a:p>
          <a:p>
            <a:pPr marL="457200" marR="0" lvl="0" indent="-406400" algn="ctr" rtl="0">
              <a:lnSpc>
                <a:spcPct val="90000"/>
              </a:lnSpc>
              <a:spcBef>
                <a:spcPts val="1000"/>
              </a:spcBef>
              <a:spcAft>
                <a:spcPts val="0"/>
              </a:spcAft>
              <a:buClr>
                <a:schemeClr val="dk1"/>
              </a:buClr>
              <a:buSzPts val="2400"/>
              <a:buFont typeface="Arial"/>
              <a:buNone/>
            </a:pPr>
            <a:endParaRPr sz="2400" b="0" i="1" u="none" strike="noStrike" cap="none">
              <a:solidFill>
                <a:srgbClr val="BF9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5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2" name="Google Shape;232;p5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5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Developing a Parish Map</a:t>
            </a:r>
            <a:endParaRPr sz="3600" b="1" i="0" u="none" strike="noStrike" cap="none">
              <a:solidFill>
                <a:schemeClr val="lt1"/>
              </a:solidFill>
              <a:latin typeface="Candara"/>
              <a:ea typeface="Candara"/>
              <a:cs typeface="Candara"/>
              <a:sym typeface="Candara"/>
            </a:endParaRPr>
          </a:p>
        </p:txBody>
      </p:sp>
      <p:grpSp>
        <p:nvGrpSpPr>
          <p:cNvPr id="234" name="Google Shape;234;p50"/>
          <p:cNvGrpSpPr/>
          <p:nvPr/>
        </p:nvGrpSpPr>
        <p:grpSpPr>
          <a:xfrm>
            <a:off x="3195540" y="1043211"/>
            <a:ext cx="5750118" cy="5721020"/>
            <a:chOff x="3097115" y="-12592"/>
            <a:chExt cx="5750118" cy="5721020"/>
          </a:xfrm>
        </p:grpSpPr>
        <p:sp>
          <p:nvSpPr>
            <p:cNvPr id="235" name="Google Shape;235;p50"/>
            <p:cNvSpPr/>
            <p:nvPr/>
          </p:nvSpPr>
          <p:spPr>
            <a:xfrm>
              <a:off x="5513601" y="-12592"/>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0"/>
            <p:cNvSpPr txBox="1"/>
            <p:nvPr/>
          </p:nvSpPr>
          <p:spPr>
            <a:xfrm>
              <a:off x="5621218" y="95025"/>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Search</a:t>
              </a:r>
              <a:endParaRPr sz="1200" b="0" i="0" u="none" strike="noStrike" cap="none">
                <a:solidFill>
                  <a:schemeClr val="dk1"/>
                </a:solidFill>
                <a:latin typeface="Candara"/>
                <a:ea typeface="Candara"/>
                <a:cs typeface="Candara"/>
                <a:sym typeface="Candara"/>
              </a:endParaRPr>
            </a:p>
          </p:txBody>
        </p:sp>
        <p:sp>
          <p:nvSpPr>
            <p:cNvPr id="237" name="Google Shape;237;p50"/>
            <p:cNvSpPr/>
            <p:nvPr/>
          </p:nvSpPr>
          <p:spPr>
            <a:xfrm rot="771429">
              <a:off x="6315781" y="352330"/>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0"/>
            <p:cNvSpPr txBox="1"/>
            <p:nvPr/>
          </p:nvSpPr>
          <p:spPr>
            <a:xfrm rot="771429">
              <a:off x="6316515" y="395419"/>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39" name="Google Shape;239;p50"/>
            <p:cNvSpPr/>
            <p:nvPr/>
          </p:nvSpPr>
          <p:spPr>
            <a:xfrm>
              <a:off x="6589039" y="232869"/>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0"/>
            <p:cNvSpPr txBox="1"/>
            <p:nvPr/>
          </p:nvSpPr>
          <p:spPr>
            <a:xfrm>
              <a:off x="6696656"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Ask</a:t>
              </a:r>
              <a:endParaRPr sz="1200" b="0" i="0" u="none" strike="noStrike" cap="none">
                <a:solidFill>
                  <a:schemeClr val="dk1"/>
                </a:solidFill>
                <a:latin typeface="Candara"/>
                <a:ea typeface="Candara"/>
                <a:cs typeface="Candara"/>
                <a:sym typeface="Candara"/>
              </a:endParaRPr>
            </a:p>
          </p:txBody>
        </p:sp>
        <p:sp>
          <p:nvSpPr>
            <p:cNvPr id="241" name="Google Shape;241;p50"/>
            <p:cNvSpPr/>
            <p:nvPr/>
          </p:nvSpPr>
          <p:spPr>
            <a:xfrm rot="2314286">
              <a:off x="7285783" y="816730"/>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0"/>
            <p:cNvSpPr txBox="1"/>
            <p:nvPr/>
          </p:nvSpPr>
          <p:spPr>
            <a:xfrm rot="2314286">
              <a:off x="7292170" y="84808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3" name="Google Shape;243;p50"/>
            <p:cNvSpPr/>
            <p:nvPr/>
          </p:nvSpPr>
          <p:spPr>
            <a:xfrm>
              <a:off x="7451473"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0"/>
            <p:cNvSpPr txBox="1"/>
            <p:nvPr/>
          </p:nvSpPr>
          <p:spPr>
            <a:xfrm>
              <a:off x="7559090"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Gather</a:t>
              </a:r>
              <a:endParaRPr sz="1200" b="0" i="0" u="none" strike="noStrike" cap="none">
                <a:solidFill>
                  <a:schemeClr val="dk1"/>
                </a:solidFill>
                <a:latin typeface="Candara"/>
                <a:ea typeface="Candara"/>
                <a:cs typeface="Candara"/>
                <a:sym typeface="Candara"/>
              </a:endParaRPr>
            </a:p>
          </p:txBody>
        </p:sp>
        <p:sp>
          <p:nvSpPr>
            <p:cNvPr id="245" name="Google Shape;245;p50"/>
            <p:cNvSpPr/>
            <p:nvPr/>
          </p:nvSpPr>
          <p:spPr>
            <a:xfrm rot="3857143">
              <a:off x="7958230" y="1656009"/>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0"/>
            <p:cNvSpPr txBox="1"/>
            <p:nvPr/>
          </p:nvSpPr>
          <p:spPr>
            <a:xfrm rot="3857143">
              <a:off x="7974803" y="1679237"/>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7" name="Google Shape;247;p50"/>
            <p:cNvSpPr/>
            <p:nvPr/>
          </p:nvSpPr>
          <p:spPr>
            <a:xfrm>
              <a:off x="7930088" y="1914491"/>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0"/>
            <p:cNvSpPr txBox="1"/>
            <p:nvPr/>
          </p:nvSpPr>
          <p:spPr>
            <a:xfrm>
              <a:off x="8037705"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Choose</a:t>
              </a:r>
              <a:endParaRPr sz="1200" b="0" i="0" u="none" strike="noStrike" cap="none">
                <a:solidFill>
                  <a:schemeClr val="dk1"/>
                </a:solidFill>
                <a:latin typeface="Candara"/>
                <a:ea typeface="Candara"/>
                <a:cs typeface="Candara"/>
                <a:sym typeface="Candara"/>
              </a:endParaRPr>
            </a:p>
          </p:txBody>
        </p:sp>
        <p:sp>
          <p:nvSpPr>
            <p:cNvPr id="249" name="Google Shape;249;p50"/>
            <p:cNvSpPr/>
            <p:nvPr/>
          </p:nvSpPr>
          <p:spPr>
            <a:xfrm rot="5400000">
              <a:off x="8209026" y="2687295"/>
              <a:ext cx="176981"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0"/>
            <p:cNvSpPr txBox="1"/>
            <p:nvPr/>
          </p:nvSpPr>
          <p:spPr>
            <a:xfrm rot="5400000">
              <a:off x="8235573" y="2710351"/>
              <a:ext cx="123887"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1" name="Google Shape;251;p50"/>
            <p:cNvSpPr/>
            <p:nvPr/>
          </p:nvSpPr>
          <p:spPr>
            <a:xfrm>
              <a:off x="7747799" y="2983275"/>
              <a:ext cx="1099434" cy="80347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0"/>
            <p:cNvSpPr txBox="1"/>
            <p:nvPr/>
          </p:nvSpPr>
          <p:spPr>
            <a:xfrm>
              <a:off x="7908807" y="3100942"/>
              <a:ext cx="777418" cy="568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Put together</a:t>
              </a:r>
              <a:endParaRPr sz="1200" b="0" i="0" u="none" strike="noStrike" cap="none">
                <a:solidFill>
                  <a:schemeClr val="dk1"/>
                </a:solidFill>
                <a:latin typeface="Candara"/>
                <a:ea typeface="Candara"/>
                <a:cs typeface="Candara"/>
                <a:sym typeface="Candara"/>
              </a:endParaRPr>
            </a:p>
          </p:txBody>
        </p:sp>
        <p:sp>
          <p:nvSpPr>
            <p:cNvPr id="253" name="Google Shape;253;p50"/>
            <p:cNvSpPr/>
            <p:nvPr/>
          </p:nvSpPr>
          <p:spPr>
            <a:xfrm rot="6942857">
              <a:off x="7965233" y="3777632"/>
              <a:ext cx="166980"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0"/>
            <p:cNvSpPr txBox="1"/>
            <p:nvPr/>
          </p:nvSpPr>
          <p:spPr>
            <a:xfrm rot="-3857143">
              <a:off x="8001147" y="3804668"/>
              <a:ext cx="11688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5" name="Google Shape;255;p50"/>
            <p:cNvSpPr/>
            <p:nvPr/>
          </p:nvSpPr>
          <p:spPr>
            <a:xfrm>
              <a:off x="7451473" y="4011439"/>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50"/>
            <p:cNvSpPr txBox="1"/>
            <p:nvPr/>
          </p:nvSpPr>
          <p:spPr>
            <a:xfrm>
              <a:off x="7559090"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Mend</a:t>
              </a:r>
              <a:endParaRPr sz="1200" b="0" i="0" u="none" strike="noStrike" cap="none">
                <a:solidFill>
                  <a:schemeClr val="dk1"/>
                </a:solidFill>
                <a:latin typeface="Candara"/>
                <a:ea typeface="Candara"/>
                <a:cs typeface="Candara"/>
                <a:sym typeface="Candara"/>
              </a:endParaRPr>
            </a:p>
          </p:txBody>
        </p:sp>
        <p:sp>
          <p:nvSpPr>
            <p:cNvPr id="257" name="Google Shape;257;p50"/>
            <p:cNvSpPr/>
            <p:nvPr/>
          </p:nvSpPr>
          <p:spPr>
            <a:xfrm rot="8485714">
              <a:off x="7351953" y="4568294"/>
              <a:ext cx="147831"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0"/>
            <p:cNvSpPr txBox="1"/>
            <p:nvPr/>
          </p:nvSpPr>
          <p:spPr>
            <a:xfrm rot="-2314286">
              <a:off x="7391464" y="4604071"/>
              <a:ext cx="103482"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9" name="Google Shape;259;p50"/>
            <p:cNvSpPr/>
            <p:nvPr/>
          </p:nvSpPr>
          <p:spPr>
            <a:xfrm>
              <a:off x="6460490" y="4656299"/>
              <a:ext cx="991954" cy="820674"/>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0"/>
            <p:cNvSpPr txBox="1"/>
            <p:nvPr/>
          </p:nvSpPr>
          <p:spPr>
            <a:xfrm>
              <a:off x="6605758" y="4776484"/>
              <a:ext cx="701418" cy="5803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Correlate</a:t>
              </a:r>
              <a:endParaRPr sz="1200" b="0" i="0" u="none" strike="noStrike" cap="none">
                <a:solidFill>
                  <a:schemeClr val="dk1"/>
                </a:solidFill>
                <a:latin typeface="Candara"/>
                <a:ea typeface="Candara"/>
                <a:cs typeface="Candara"/>
                <a:sym typeface="Candara"/>
              </a:endParaRPr>
            </a:p>
          </p:txBody>
        </p:sp>
        <p:sp>
          <p:nvSpPr>
            <p:cNvPr id="261" name="Google Shape;261;p50"/>
            <p:cNvSpPr/>
            <p:nvPr/>
          </p:nvSpPr>
          <p:spPr>
            <a:xfrm rot="10028571">
              <a:off x="6375011" y="5066871"/>
              <a:ext cx="74230"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0"/>
            <p:cNvSpPr txBox="1"/>
            <p:nvPr/>
          </p:nvSpPr>
          <p:spPr>
            <a:xfrm rot="-771429">
              <a:off x="6397001" y="5113996"/>
              <a:ext cx="51961"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3" name="Google Shape;263;p50"/>
            <p:cNvSpPr/>
            <p:nvPr/>
          </p:nvSpPr>
          <p:spPr>
            <a:xfrm>
              <a:off x="5403123" y="4915767"/>
              <a:ext cx="955814" cy="792661"/>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0"/>
            <p:cNvSpPr txBox="1"/>
            <p:nvPr/>
          </p:nvSpPr>
          <p:spPr>
            <a:xfrm>
              <a:off x="5543099" y="5031850"/>
              <a:ext cx="675862" cy="5604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Imagine</a:t>
              </a:r>
              <a:endParaRPr sz="1200" b="0" i="0" u="none" strike="noStrike" cap="none">
                <a:solidFill>
                  <a:schemeClr val="dk1"/>
                </a:solidFill>
                <a:latin typeface="Candara"/>
                <a:ea typeface="Candara"/>
                <a:cs typeface="Candara"/>
                <a:sym typeface="Candara"/>
              </a:endParaRPr>
            </a:p>
          </p:txBody>
        </p:sp>
        <p:sp>
          <p:nvSpPr>
            <p:cNvPr id="265" name="Google Shape;265;p50"/>
            <p:cNvSpPr/>
            <p:nvPr/>
          </p:nvSpPr>
          <p:spPr>
            <a:xfrm rot="-10028571">
              <a:off x="5325787" y="5069104"/>
              <a:ext cx="67857"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50"/>
            <p:cNvSpPr txBox="1"/>
            <p:nvPr/>
          </p:nvSpPr>
          <p:spPr>
            <a:xfrm rot="771429">
              <a:off x="5345889" y="5120972"/>
              <a:ext cx="47500"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7" name="Google Shape;267;p50"/>
            <p:cNvSpPr/>
            <p:nvPr/>
          </p:nvSpPr>
          <p:spPr>
            <a:xfrm>
              <a:off x="4294466" y="4675151"/>
              <a:ext cx="1022252" cy="782968"/>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0"/>
            <p:cNvSpPr txBox="1"/>
            <p:nvPr/>
          </p:nvSpPr>
          <p:spPr>
            <a:xfrm>
              <a:off x="4444171" y="4789814"/>
              <a:ext cx="722842" cy="5536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Narrate</a:t>
              </a:r>
              <a:endParaRPr sz="1200" b="0" i="0" u="none" strike="noStrike" cap="none">
                <a:solidFill>
                  <a:schemeClr val="dk1"/>
                </a:solidFill>
                <a:latin typeface="Candara"/>
                <a:ea typeface="Candara"/>
                <a:cs typeface="Candara"/>
                <a:sym typeface="Candara"/>
              </a:endParaRPr>
            </a:p>
          </p:txBody>
        </p:sp>
        <p:sp>
          <p:nvSpPr>
            <p:cNvPr id="269" name="Google Shape;269;p50"/>
            <p:cNvSpPr/>
            <p:nvPr/>
          </p:nvSpPr>
          <p:spPr>
            <a:xfrm rot="-8485714">
              <a:off x="4269353" y="4574759"/>
              <a:ext cx="149890"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0"/>
            <p:cNvSpPr txBox="1"/>
            <p:nvPr/>
          </p:nvSpPr>
          <p:spPr>
            <a:xfrm rot="2314286">
              <a:off x="4309415" y="4638380"/>
              <a:ext cx="104923"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1" name="Google Shape;271;p50"/>
            <p:cNvSpPr/>
            <p:nvPr/>
          </p:nvSpPr>
          <p:spPr>
            <a:xfrm>
              <a:off x="3575730" y="4011439"/>
              <a:ext cx="734857" cy="734857"/>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0"/>
            <p:cNvSpPr txBox="1"/>
            <p:nvPr/>
          </p:nvSpPr>
          <p:spPr>
            <a:xfrm>
              <a:off x="3683347"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Draw</a:t>
              </a:r>
              <a:endParaRPr sz="1200" b="0" i="0" u="none" strike="noStrike" cap="none">
                <a:solidFill>
                  <a:schemeClr val="dk1"/>
                </a:solidFill>
                <a:latin typeface="Candara"/>
                <a:ea typeface="Candara"/>
                <a:cs typeface="Candara"/>
                <a:sym typeface="Candara"/>
              </a:endParaRPr>
            </a:p>
          </p:txBody>
        </p:sp>
        <p:sp>
          <p:nvSpPr>
            <p:cNvPr id="273" name="Google Shape;273;p50"/>
            <p:cNvSpPr/>
            <p:nvPr/>
          </p:nvSpPr>
          <p:spPr>
            <a:xfrm rot="-6942857">
              <a:off x="3608665" y="3762910"/>
              <a:ext cx="195165"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0"/>
            <p:cNvSpPr txBox="1"/>
            <p:nvPr/>
          </p:nvSpPr>
          <p:spPr>
            <a:xfrm rot="3857143">
              <a:off x="3650641" y="3838888"/>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5" name="Google Shape;275;p50"/>
            <p:cNvSpPr/>
            <p:nvPr/>
          </p:nvSpPr>
          <p:spPr>
            <a:xfrm>
              <a:off x="3097115" y="3017585"/>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0"/>
            <p:cNvSpPr txBox="1"/>
            <p:nvPr/>
          </p:nvSpPr>
          <p:spPr>
            <a:xfrm>
              <a:off x="3204732" y="3125202"/>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Build</a:t>
              </a:r>
              <a:endParaRPr sz="1200" b="0" i="0" u="none" strike="noStrike" cap="none">
                <a:solidFill>
                  <a:schemeClr val="dk1"/>
                </a:solidFill>
                <a:latin typeface="Candara"/>
                <a:ea typeface="Candara"/>
                <a:cs typeface="Candara"/>
                <a:sym typeface="Candara"/>
              </a:endParaRPr>
            </a:p>
          </p:txBody>
        </p:sp>
        <p:sp>
          <p:nvSpPr>
            <p:cNvPr id="277" name="Google Shape;277;p50"/>
            <p:cNvSpPr/>
            <p:nvPr/>
          </p:nvSpPr>
          <p:spPr>
            <a:xfrm rot="-5400000">
              <a:off x="3366961" y="2714983"/>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0"/>
            <p:cNvSpPr txBox="1"/>
            <p:nvPr/>
          </p:nvSpPr>
          <p:spPr>
            <a:xfrm rot="-5400000">
              <a:off x="3396236" y="279386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9" name="Google Shape;279;p50"/>
            <p:cNvSpPr/>
            <p:nvPr/>
          </p:nvSpPr>
          <p:spPr>
            <a:xfrm>
              <a:off x="3097115" y="1914491"/>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0"/>
            <p:cNvSpPr txBox="1"/>
            <p:nvPr/>
          </p:nvSpPr>
          <p:spPr>
            <a:xfrm>
              <a:off x="3204732"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Involve</a:t>
              </a:r>
              <a:endParaRPr sz="1200" b="0" i="0" u="none" strike="noStrike" cap="none">
                <a:solidFill>
                  <a:schemeClr val="dk1"/>
                </a:solidFill>
                <a:latin typeface="Candara"/>
                <a:ea typeface="Candara"/>
                <a:cs typeface="Candara"/>
                <a:sym typeface="Candara"/>
              </a:endParaRPr>
            </a:p>
          </p:txBody>
        </p:sp>
        <p:sp>
          <p:nvSpPr>
            <p:cNvPr id="281" name="Google Shape;281;p50"/>
            <p:cNvSpPr/>
            <p:nvPr/>
          </p:nvSpPr>
          <p:spPr>
            <a:xfrm rot="-3857143">
              <a:off x="3603872" y="1665962"/>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0"/>
            <p:cNvSpPr txBox="1"/>
            <p:nvPr/>
          </p:nvSpPr>
          <p:spPr>
            <a:xfrm rot="-3857143">
              <a:off x="3620445" y="1741940"/>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3" name="Google Shape;283;p50"/>
            <p:cNvSpPr/>
            <p:nvPr/>
          </p:nvSpPr>
          <p:spPr>
            <a:xfrm>
              <a:off x="3575730"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0"/>
            <p:cNvSpPr txBox="1"/>
            <p:nvPr/>
          </p:nvSpPr>
          <p:spPr>
            <a:xfrm>
              <a:off x="3683347"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Know</a:t>
              </a:r>
              <a:endParaRPr sz="1200" b="0" i="0" u="none" strike="noStrike" cap="none">
                <a:solidFill>
                  <a:schemeClr val="dk1"/>
                </a:solidFill>
                <a:latin typeface="Candara"/>
                <a:ea typeface="Candara"/>
                <a:cs typeface="Candara"/>
                <a:sym typeface="Candara"/>
              </a:endParaRPr>
            </a:p>
          </p:txBody>
        </p:sp>
        <p:sp>
          <p:nvSpPr>
            <p:cNvPr id="285" name="Google Shape;285;p50"/>
            <p:cNvSpPr/>
            <p:nvPr/>
          </p:nvSpPr>
          <p:spPr>
            <a:xfrm rot="-2314286">
              <a:off x="4272474" y="823618"/>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0"/>
            <p:cNvSpPr txBox="1"/>
            <p:nvPr/>
          </p:nvSpPr>
          <p:spPr>
            <a:xfrm rot="-2314286">
              <a:off x="4278861" y="891473"/>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7" name="Google Shape;287;p50"/>
            <p:cNvSpPr/>
            <p:nvPr/>
          </p:nvSpPr>
          <p:spPr>
            <a:xfrm>
              <a:off x="4438164" y="232869"/>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0"/>
            <p:cNvSpPr txBox="1"/>
            <p:nvPr/>
          </p:nvSpPr>
          <p:spPr>
            <a:xfrm>
              <a:off x="4545781"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Take care</a:t>
              </a:r>
              <a:endParaRPr sz="1200" b="0" i="0" u="none" strike="noStrike" cap="none">
                <a:solidFill>
                  <a:schemeClr val="dk1"/>
                </a:solidFill>
                <a:latin typeface="Candara"/>
                <a:ea typeface="Candara"/>
                <a:cs typeface="Candara"/>
                <a:sym typeface="Candara"/>
              </a:endParaRPr>
            </a:p>
          </p:txBody>
        </p:sp>
        <p:sp>
          <p:nvSpPr>
            <p:cNvPr id="289" name="Google Shape;289;p50"/>
            <p:cNvSpPr/>
            <p:nvPr/>
          </p:nvSpPr>
          <p:spPr>
            <a:xfrm rot="-771429">
              <a:off x="5240343" y="354788"/>
              <a:ext cx="195165"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50"/>
            <p:cNvSpPr txBox="1"/>
            <p:nvPr/>
          </p:nvSpPr>
          <p:spPr>
            <a:xfrm rot="-771429">
              <a:off x="5241077" y="410905"/>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96" name="Google Shape;296;p5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5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Best practice</a:t>
            </a:r>
            <a:endParaRPr sz="3600" b="1" i="0" u="none" strike="noStrike" cap="none">
              <a:solidFill>
                <a:schemeClr val="lt1"/>
              </a:solidFill>
              <a:latin typeface="Candara"/>
              <a:ea typeface="Candara"/>
              <a:cs typeface="Candara"/>
              <a:sym typeface="Candara"/>
            </a:endParaRPr>
          </a:p>
        </p:txBody>
      </p:sp>
      <p:sp>
        <p:nvSpPr>
          <p:cNvPr id="298" name="Google Shape;298;p51"/>
          <p:cNvSpPr/>
          <p:nvPr/>
        </p:nvSpPr>
        <p:spPr>
          <a:xfrm>
            <a:off x="392448" y="1012679"/>
            <a:ext cx="10770340"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As a best practice we have chosen to cite one of our previous projects: </a:t>
            </a:r>
            <a:r>
              <a:rPr lang="en-US" sz="2400" b="1" i="0" u="none" strike="noStrike" cap="none">
                <a:solidFill>
                  <a:srgbClr val="000000"/>
                </a:solidFill>
                <a:latin typeface="Arial"/>
                <a:ea typeface="Arial"/>
                <a:cs typeface="Arial"/>
                <a:sym typeface="Arial"/>
              </a:rPr>
              <a:t>Pro-Women. Up-skilling Itineraries for Women as New Cultural Promoters to Enhance Territorial Heritage</a:t>
            </a:r>
            <a:r>
              <a:rPr lang="en-US" sz="2400" b="0" i="0" u="none" strike="noStrike" cap="none">
                <a:solidFill>
                  <a:srgbClr val="000000"/>
                </a:solidFill>
                <a:latin typeface="Candara"/>
                <a:ea typeface="Candara"/>
                <a:cs typeface="Candara"/>
                <a:sym typeface="Candar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It was co financed by the European Programme </a:t>
            </a:r>
            <a:r>
              <a:rPr lang="en-US" sz="2400" b="1" i="0" u="none" strike="noStrike" cap="none">
                <a:solidFill>
                  <a:srgbClr val="000000"/>
                </a:solidFill>
                <a:latin typeface="Arial"/>
                <a:ea typeface="Arial"/>
                <a:cs typeface="Arial"/>
                <a:sym typeface="Arial"/>
              </a:rPr>
              <a:t>Erasmus Plus</a:t>
            </a:r>
            <a:r>
              <a:rPr lang="en-US" sz="2400" b="0" i="0" u="none" strike="noStrike" cap="none">
                <a:solidFill>
                  <a:srgbClr val="000000"/>
                </a:solidFill>
                <a:latin typeface="Arial"/>
                <a:ea typeface="Arial"/>
                <a:cs typeface="Arial"/>
                <a:sym typeface="Arial"/>
              </a:rPr>
              <a:t> in the field of Adult Education.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ndara"/>
                <a:ea typeface="Candara"/>
                <a:cs typeface="Candara"/>
                <a:sym typeface="Candara"/>
              </a:rPr>
              <a:t>With this project, we successfully experimented with Parish Maps and developed many itineraries for the enhancement of cultural and natural heritage, and at the end we produced the Atlases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https://prowomen-project.eu/io3/</a:t>
            </a:r>
            <a:r>
              <a:rPr lang="en-US" sz="2400" b="0" i="0" u="none" strike="noStrike" cap="none">
                <a:solidFill>
                  <a:srgbClr val="000000"/>
                </a:solidFill>
                <a:latin typeface="Candara"/>
                <a:ea typeface="Candara"/>
                <a:cs typeface="Candara"/>
                <a:sym typeface="Candara"/>
              </a:rPr>
              <a:t> </a:t>
            </a:r>
            <a:endParaRPr sz="2400" b="0" i="0" u="none" strike="noStrike" cap="none">
              <a:solidFill>
                <a:srgbClr val="000000"/>
              </a:solidFill>
              <a:latin typeface="Candara"/>
              <a:ea typeface="Candara"/>
              <a:cs typeface="Candara"/>
              <a:sym typeface="Candara"/>
            </a:endParaRPr>
          </a:p>
        </p:txBody>
      </p:sp>
      <p:pic>
        <p:nvPicPr>
          <p:cNvPr id="299" name="Google Shape;299;p51"/>
          <p:cNvPicPr preferRelativeResize="0"/>
          <p:nvPr/>
        </p:nvPicPr>
        <p:blipFill rotWithShape="1">
          <a:blip r:embed="rId5">
            <a:alphaModFix/>
          </a:blip>
          <a:srcRect t="5593" b="11349"/>
          <a:stretch/>
        </p:blipFill>
        <p:spPr>
          <a:xfrm>
            <a:off x="5043927" y="4025244"/>
            <a:ext cx="6485053" cy="29067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3" name="Google Shape;93;p2"/>
          <p:cNvSpPr/>
          <p:nvPr/>
        </p:nvSpPr>
        <p:spPr>
          <a:xfrm>
            <a:off x="738554" y="1590682"/>
            <a:ext cx="10876084" cy="4197376"/>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70313" y="2074783"/>
            <a:ext cx="8686801" cy="32316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LESSON 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Parish Maps as a tool for discovering cultural and natural heritage by highlighting differences</a:t>
            </a:r>
            <a:endParaRPr sz="28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en-US"/>
              <a:t>In lesson 1 we examined the meaning, principles and processes of intergenerational and intercultural communication.</a:t>
            </a:r>
            <a:endParaRPr/>
          </a:p>
          <a:p>
            <a:pPr marL="114300" lvl="0" indent="0" algn="just" rtl="0">
              <a:lnSpc>
                <a:spcPct val="90000"/>
              </a:lnSpc>
              <a:spcBef>
                <a:spcPts val="1000"/>
              </a:spcBef>
              <a:spcAft>
                <a:spcPts val="0"/>
              </a:spcAft>
              <a:buSzPts val="1800"/>
              <a:buNone/>
            </a:pPr>
            <a:endParaRPr/>
          </a:p>
          <a:p>
            <a:pPr marL="114300" lvl="0" indent="0" algn="just" rtl="0">
              <a:lnSpc>
                <a:spcPct val="90000"/>
              </a:lnSpc>
              <a:spcBef>
                <a:spcPts val="1000"/>
              </a:spcBef>
              <a:spcAft>
                <a:spcPts val="0"/>
              </a:spcAft>
              <a:buSzPts val="1800"/>
              <a:buNone/>
            </a:pPr>
            <a:r>
              <a:rPr lang="en-US"/>
              <a:t>In lesson 2 we will explore how we can better use intergenerational and intercultural communication in the knowledge and preservation of natural and cultural heritage</a:t>
            </a:r>
            <a:endParaRPr/>
          </a:p>
        </p:txBody>
      </p:sp>
      <p:pic>
        <p:nvPicPr>
          <p:cNvPr id="100" name="Google Shape;100;p1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1" name="Google Shape;101;p1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400"/>
              <a:t>Lesson 2 will address the following  topics of utmost relevance:</a:t>
            </a:r>
            <a:endParaRPr/>
          </a:p>
          <a:p>
            <a:pPr marL="457200" lvl="0" indent="-342900" algn="l" rtl="0">
              <a:lnSpc>
                <a:spcPct val="90000"/>
              </a:lnSpc>
              <a:spcBef>
                <a:spcPts val="1000"/>
              </a:spcBef>
              <a:spcAft>
                <a:spcPts val="0"/>
              </a:spcAft>
              <a:buSzPts val="1800"/>
              <a:buChar char="•"/>
            </a:pPr>
            <a:r>
              <a:rPr lang="en-US" sz="2400"/>
              <a:t>Parish Maps (concept, history and meaning) </a:t>
            </a:r>
            <a:endParaRPr sz="2400"/>
          </a:p>
          <a:p>
            <a:pPr marL="457200" lvl="0" indent="-342900" algn="l" rtl="0">
              <a:lnSpc>
                <a:spcPct val="90000"/>
              </a:lnSpc>
              <a:spcBef>
                <a:spcPts val="1000"/>
              </a:spcBef>
              <a:spcAft>
                <a:spcPts val="0"/>
              </a:spcAft>
              <a:buSzPts val="1800"/>
              <a:buChar char="•"/>
            </a:pPr>
            <a:r>
              <a:rPr lang="en-US" sz="2400"/>
              <a:t>How to develop a Parish Map</a:t>
            </a:r>
            <a:endParaRPr sz="2400"/>
          </a:p>
          <a:p>
            <a:pPr marL="114300" lvl="0" indent="0" algn="l" rtl="0">
              <a:lnSpc>
                <a:spcPct val="90000"/>
              </a:lnSpc>
              <a:spcBef>
                <a:spcPts val="1000"/>
              </a:spcBef>
              <a:spcAft>
                <a:spcPts val="0"/>
              </a:spcAft>
              <a:buSzPts val="1800"/>
              <a:buNone/>
            </a:pPr>
            <a:endParaRPr sz="2400"/>
          </a:p>
          <a:p>
            <a:pPr marL="114300" lvl="0" indent="0" algn="l" rtl="0">
              <a:lnSpc>
                <a:spcPct val="90000"/>
              </a:lnSpc>
              <a:spcBef>
                <a:spcPts val="1000"/>
              </a:spcBef>
              <a:spcAft>
                <a:spcPts val="0"/>
              </a:spcAft>
              <a:buSzPts val="1800"/>
              <a:buNone/>
            </a:pPr>
            <a:endParaRPr sz="2400"/>
          </a:p>
          <a:p>
            <a:pPr marL="457200" lvl="0" indent="-342900" algn="just" rtl="0">
              <a:lnSpc>
                <a:spcPct val="90000"/>
              </a:lnSpc>
              <a:spcBef>
                <a:spcPts val="1000"/>
              </a:spcBef>
              <a:spcAft>
                <a:spcPts val="0"/>
              </a:spcAft>
              <a:buSzPts val="1800"/>
              <a:buChar char="•"/>
            </a:pPr>
            <a:r>
              <a:rPr lang="en-US" sz="2400"/>
              <a:t>Discussion about a Best Practice</a:t>
            </a:r>
            <a:endParaRPr sz="2400"/>
          </a:p>
          <a:p>
            <a:pPr marL="457200" lvl="0" indent="-342900" algn="just" rtl="0">
              <a:lnSpc>
                <a:spcPct val="90000"/>
              </a:lnSpc>
              <a:spcBef>
                <a:spcPts val="1000"/>
              </a:spcBef>
              <a:spcAft>
                <a:spcPts val="0"/>
              </a:spcAft>
              <a:buSzPts val="1800"/>
              <a:buChar char="•"/>
            </a:pPr>
            <a:r>
              <a:rPr lang="en-US" sz="2400"/>
              <a:t>Creation of a Parish Map</a:t>
            </a:r>
            <a:endParaRPr sz="2400"/>
          </a:p>
          <a:p>
            <a:pPr marL="0" lvl="0" indent="0" algn="l" rtl="0">
              <a:lnSpc>
                <a:spcPct val="90000"/>
              </a:lnSpc>
              <a:spcBef>
                <a:spcPts val="1000"/>
              </a:spcBef>
              <a:spcAft>
                <a:spcPts val="0"/>
              </a:spcAft>
              <a:buSzPts val="1800"/>
              <a:buFont typeface="Arial"/>
              <a:buNone/>
            </a:pPr>
            <a:r>
              <a:rPr lang="en-US" sz="2400"/>
              <a:t>	</a:t>
            </a:r>
            <a:endParaRPr sz="2400">
              <a:solidFill>
                <a:schemeClr val="dk1"/>
              </a:solidFill>
            </a:endParaRPr>
          </a:p>
          <a:p>
            <a:pPr marL="457200" lvl="0" indent="-228600" algn="l" rtl="0">
              <a:lnSpc>
                <a:spcPct val="90000"/>
              </a:lnSpc>
              <a:spcBef>
                <a:spcPts val="1000"/>
              </a:spcBef>
              <a:spcAft>
                <a:spcPts val="0"/>
              </a:spcAft>
              <a:buSzPts val="1800"/>
              <a:buNone/>
            </a:pPr>
            <a:endParaRPr sz="2400"/>
          </a:p>
        </p:txBody>
      </p:sp>
      <p:pic>
        <p:nvPicPr>
          <p:cNvPr id="108" name="Google Shape;108;p3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9" name="Google Shape;109;p3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3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sp>
        <p:nvSpPr>
          <p:cNvPr id="111" name="Google Shape;111;p39"/>
          <p:cNvSpPr/>
          <p:nvPr/>
        </p:nvSpPr>
        <p:spPr>
          <a:xfrm>
            <a:off x="392448" y="1119918"/>
            <a:ext cx="1290738" cy="461665"/>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Topics</a:t>
            </a:r>
            <a:endParaRPr sz="2400" b="0" i="0" u="none" strike="noStrike" cap="none">
              <a:solidFill>
                <a:srgbClr val="000000"/>
              </a:solidFill>
              <a:latin typeface="Arial"/>
              <a:ea typeface="Arial"/>
              <a:cs typeface="Arial"/>
              <a:sym typeface="Arial"/>
            </a:endParaRPr>
          </a:p>
        </p:txBody>
      </p:sp>
      <p:pic>
        <p:nvPicPr>
          <p:cNvPr id="112" name="Google Shape;112;p39" descr="Flat Map Images - Free Download on Freepik"/>
          <p:cNvPicPr preferRelativeResize="0"/>
          <p:nvPr/>
        </p:nvPicPr>
        <p:blipFill rotWithShape="1">
          <a:blip r:embed="rId4">
            <a:alphaModFix/>
          </a:blip>
          <a:srcRect/>
          <a:stretch/>
        </p:blipFill>
        <p:spPr>
          <a:xfrm>
            <a:off x="8358632" y="2393251"/>
            <a:ext cx="3031490" cy="3031490"/>
          </a:xfrm>
          <a:prstGeom prst="rect">
            <a:avLst/>
          </a:prstGeom>
          <a:noFill/>
          <a:ln>
            <a:noFill/>
          </a:ln>
        </p:spPr>
      </p:pic>
      <p:sp>
        <p:nvSpPr>
          <p:cNvPr id="113" name="Google Shape;113;p39"/>
          <p:cNvSpPr/>
          <p:nvPr/>
        </p:nvSpPr>
        <p:spPr>
          <a:xfrm>
            <a:off x="10368099" y="5415315"/>
            <a:ext cx="1674829"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A0A0C"/>
                </a:solidFill>
                <a:latin typeface="Candara"/>
                <a:ea typeface="Candara"/>
                <a:cs typeface="Candara"/>
                <a:sym typeface="Candara"/>
              </a:rPr>
              <a:t>Freepik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19" name="Google Shape;119;p4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sp>
        <p:nvSpPr>
          <p:cNvPr id="121" name="Google Shape;121;p40"/>
          <p:cNvSpPr/>
          <p:nvPr/>
        </p:nvSpPr>
        <p:spPr>
          <a:xfrm>
            <a:off x="216249" y="1561158"/>
            <a:ext cx="5501379" cy="3693319"/>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ndara"/>
                <a:ea typeface="Candara"/>
                <a:cs typeface="Candara"/>
                <a:sym typeface="Candara"/>
              </a:rPr>
              <a:t>Intergenerational communication </a:t>
            </a:r>
            <a:r>
              <a:rPr lang="en-US" sz="1800" b="0" i="0" u="none" strike="noStrike" cap="none">
                <a:solidFill>
                  <a:srgbClr val="000000"/>
                </a:solidFill>
                <a:latin typeface="Candara"/>
                <a:ea typeface="Candara"/>
                <a:cs typeface="Candara"/>
                <a:sym typeface="Candara"/>
              </a:rPr>
              <a:t>refers to the connection between individuals of different age groups, with the aim of promoting mutual understanding and knowledge exchange. </a:t>
            </a: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ndara"/>
                <a:ea typeface="Candara"/>
                <a:cs typeface="Candara"/>
                <a:sym typeface="Candara"/>
              </a:rPr>
              <a:t>This communication is crucial for the transfer of traditions, stories, practices and knowledge that are often passed on from one generation to the next. </a:t>
            </a: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ndara"/>
                <a:ea typeface="Candara"/>
                <a:cs typeface="Candara"/>
                <a:sym typeface="Candara"/>
              </a:rPr>
              <a:t>For example, older people can pass on their life experiences and connection with the territory to younger generations, who can then reinterpret and repropose these traditions in a contemporary way. </a:t>
            </a: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a:off x="727728" y="844358"/>
            <a:ext cx="554350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As we discussed in the previous lesson</a:t>
            </a:r>
            <a:endParaRPr sz="2400" b="0" i="0" u="none" strike="noStrike" cap="none">
              <a:solidFill>
                <a:srgbClr val="000000"/>
              </a:solidFill>
              <a:latin typeface="Arial"/>
              <a:ea typeface="Arial"/>
              <a:cs typeface="Arial"/>
              <a:sym typeface="Arial"/>
            </a:endParaRPr>
          </a:p>
        </p:txBody>
      </p:sp>
      <p:sp>
        <p:nvSpPr>
          <p:cNvPr id="123" name="Google Shape;123;p40"/>
          <p:cNvSpPr txBox="1">
            <a:spLocks noGrp="1"/>
          </p:cNvSpPr>
          <p:nvPr>
            <p:ph type="body" idx="1"/>
          </p:nvPr>
        </p:nvSpPr>
        <p:spPr>
          <a:xfrm>
            <a:off x="6271233" y="1427181"/>
            <a:ext cx="5404945" cy="3827296"/>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rmAutofit lnSpcReduction="10000"/>
          </a:bodyPr>
          <a:lstStyle/>
          <a:p>
            <a:pPr marL="114300" lvl="0" indent="0" algn="just" rtl="0">
              <a:lnSpc>
                <a:spcPct val="90000"/>
              </a:lnSpc>
              <a:spcBef>
                <a:spcPts val="1000"/>
              </a:spcBef>
              <a:spcAft>
                <a:spcPts val="0"/>
              </a:spcAft>
              <a:buSzPts val="1800"/>
              <a:buNone/>
            </a:pPr>
            <a:r>
              <a:rPr lang="en-US" sz="1800" b="1">
                <a:latin typeface="Candara"/>
                <a:ea typeface="Candara"/>
                <a:cs typeface="Candara"/>
                <a:sym typeface="Candara"/>
              </a:rPr>
              <a:t>Intercultural communication</a:t>
            </a:r>
            <a:r>
              <a:rPr lang="en-US" sz="1800">
                <a:latin typeface="Candara"/>
                <a:ea typeface="Candara"/>
                <a:cs typeface="Candara"/>
                <a:sym typeface="Candara"/>
              </a:rPr>
              <a:t> is about the exchange between individuals from different cultures. In a global context, it is crucial to promote understanding between different communities and to address challenges related to cultural diversity.</a:t>
            </a:r>
            <a:endParaRPr/>
          </a:p>
          <a:p>
            <a:pPr marL="114300" lvl="0" indent="0" algn="just" rtl="0">
              <a:lnSpc>
                <a:spcPct val="90000"/>
              </a:lnSpc>
              <a:spcBef>
                <a:spcPts val="1000"/>
              </a:spcBef>
              <a:spcAft>
                <a:spcPts val="0"/>
              </a:spcAft>
              <a:buSzPts val="1800"/>
              <a:buNone/>
            </a:pPr>
            <a:r>
              <a:rPr lang="en-US" sz="1800">
                <a:latin typeface="Candara"/>
                <a:ea typeface="Candara"/>
                <a:cs typeface="Candara"/>
                <a:sym typeface="Candara"/>
              </a:rPr>
              <a:t> Intercultural communication facilitates the integration of different perspectives and worldviews, creating opportunities for mutual enrichment. </a:t>
            </a:r>
            <a:endParaRPr sz="1800">
              <a:latin typeface="Candara"/>
              <a:ea typeface="Candara"/>
              <a:cs typeface="Candara"/>
              <a:sym typeface="Candara"/>
            </a:endParaRPr>
          </a:p>
          <a:p>
            <a:pPr marL="114300" lvl="0" indent="0" algn="just" rtl="0">
              <a:lnSpc>
                <a:spcPct val="90000"/>
              </a:lnSpc>
              <a:spcBef>
                <a:spcPts val="1000"/>
              </a:spcBef>
              <a:spcAft>
                <a:spcPts val="0"/>
              </a:spcAft>
              <a:buSzPts val="1800"/>
              <a:buNone/>
            </a:pPr>
            <a:r>
              <a:rPr lang="en-US" sz="1800">
                <a:latin typeface="Candara"/>
                <a:ea typeface="Candara"/>
                <a:cs typeface="Candara"/>
                <a:sym typeface="Candara"/>
              </a:rPr>
              <a:t>For example, different cultural groups can share knowledge about places, conservation practices and how they interpret the significance of natural heritage, fostering a collective and inclusive approach to its valorisation.</a:t>
            </a:r>
            <a:endParaRPr sz="1800">
              <a:latin typeface="Candara"/>
              <a:ea typeface="Candara"/>
              <a:cs typeface="Candara"/>
              <a:sym typeface="Candara"/>
            </a:endParaRPr>
          </a:p>
        </p:txBody>
      </p:sp>
      <p:sp>
        <p:nvSpPr>
          <p:cNvPr id="124" name="Google Shape;124;p40"/>
          <p:cNvSpPr/>
          <p:nvPr/>
        </p:nvSpPr>
        <p:spPr>
          <a:xfrm>
            <a:off x="1124607" y="5509612"/>
            <a:ext cx="9786409" cy="923330"/>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ndara"/>
                <a:ea typeface="Candara"/>
                <a:cs typeface="Candara"/>
                <a:sym typeface="Candara"/>
              </a:rPr>
              <a:t>These intergenerational and intercultural exchanges can foster the preservation and renewal of heritage, enabling new generations and new citizens to maintain a link with the cultural and natural roots of their territory and to act on it from other points of view.</a:t>
            </a:r>
            <a:endParaRPr sz="1800" b="0"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30" name="Google Shape;130;p4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grpSp>
        <p:nvGrpSpPr>
          <p:cNvPr id="132" name="Google Shape;132;p41"/>
          <p:cNvGrpSpPr/>
          <p:nvPr/>
        </p:nvGrpSpPr>
        <p:grpSpPr>
          <a:xfrm>
            <a:off x="2199449" y="2021904"/>
            <a:ext cx="7473987" cy="4116428"/>
            <a:chOff x="167449" y="1302238"/>
            <a:chExt cx="7473987" cy="4116428"/>
          </a:xfrm>
        </p:grpSpPr>
        <p:sp>
          <p:nvSpPr>
            <p:cNvPr id="133" name="Google Shape;133;p41"/>
            <p:cNvSpPr/>
            <p:nvPr/>
          </p:nvSpPr>
          <p:spPr>
            <a:xfrm>
              <a:off x="3350264" y="2786890"/>
              <a:ext cx="1272032" cy="1093720"/>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1"/>
            <p:cNvSpPr txBox="1"/>
            <p:nvPr/>
          </p:nvSpPr>
          <p:spPr>
            <a:xfrm>
              <a:off x="3403655" y="2840281"/>
              <a:ext cx="1165250" cy="986938"/>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Parish Map</a:t>
              </a:r>
              <a:endParaRPr sz="2800" b="0" i="0" u="none" strike="noStrike" cap="none">
                <a:solidFill>
                  <a:schemeClr val="dk1"/>
                </a:solidFill>
                <a:latin typeface="Arial"/>
                <a:ea typeface="Arial"/>
                <a:cs typeface="Arial"/>
                <a:sym typeface="Arial"/>
              </a:endParaRPr>
            </a:p>
          </p:txBody>
        </p:sp>
        <p:sp>
          <p:nvSpPr>
            <p:cNvPr id="135" name="Google Shape;135;p41"/>
            <p:cNvSpPr/>
            <p:nvPr/>
          </p:nvSpPr>
          <p:spPr>
            <a:xfrm rot="5279580">
              <a:off x="3788719" y="4105062"/>
              <a:ext cx="449180"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41"/>
            <p:cNvSpPr/>
            <p:nvPr/>
          </p:nvSpPr>
          <p:spPr>
            <a:xfrm>
              <a:off x="1687249" y="4329514"/>
              <a:ext cx="4706019" cy="1089152"/>
            </a:xfrm>
            <a:prstGeom prst="roundRect">
              <a:avLst>
                <a:gd name="adj" fmla="val 16667"/>
              </a:avLst>
            </a:prstGeom>
            <a:gradFill>
              <a:gsLst>
                <a:gs pos="0">
                  <a:srgbClr val="5AFF00"/>
                </a:gs>
                <a:gs pos="100000">
                  <a:srgbClr val="93FF6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1"/>
            <p:cNvSpPr txBox="1"/>
            <p:nvPr/>
          </p:nvSpPr>
          <p:spPr>
            <a:xfrm>
              <a:off x="1740417" y="4382682"/>
              <a:ext cx="4599683" cy="982816"/>
            </a:xfrm>
            <a:prstGeom prst="rect">
              <a:avLst/>
            </a:prstGeom>
            <a:noFill/>
            <a:ln>
              <a:noFill/>
            </a:ln>
          </p:spPr>
          <p:txBody>
            <a:bodyPr spcFirstLastPara="1" wrap="square" lIns="78725" tIns="78725" rIns="78725" bIns="787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dk1"/>
                  </a:solidFill>
                  <a:latin typeface="Arial"/>
                  <a:ea typeface="Arial"/>
                  <a:cs typeface="Arial"/>
                  <a:sym typeface="Arial"/>
                </a:rPr>
                <a:t>knowledge and valorisation of heritage</a:t>
              </a:r>
              <a:endParaRPr sz="3100" b="0" i="0" u="none" strike="noStrike" cap="none">
                <a:solidFill>
                  <a:schemeClr val="dk1"/>
                </a:solidFill>
                <a:latin typeface="Arial"/>
                <a:ea typeface="Arial"/>
                <a:cs typeface="Arial"/>
                <a:sym typeface="Arial"/>
              </a:endParaRPr>
            </a:p>
          </p:txBody>
        </p:sp>
        <p:sp>
          <p:nvSpPr>
            <p:cNvPr id="138" name="Google Shape;138;p41"/>
            <p:cNvSpPr/>
            <p:nvPr/>
          </p:nvSpPr>
          <p:spPr>
            <a:xfrm rot="-2036664">
              <a:off x="4547649" y="2661063"/>
              <a:ext cx="876042"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41"/>
            <p:cNvSpPr/>
            <p:nvPr/>
          </p:nvSpPr>
          <p:spPr>
            <a:xfrm>
              <a:off x="4674771" y="1327325"/>
              <a:ext cx="2966665" cy="1089152"/>
            </a:xfrm>
            <a:prstGeom prst="roundRect">
              <a:avLst>
                <a:gd name="adj" fmla="val 16667"/>
              </a:avLst>
            </a:prstGeom>
            <a:gradFill>
              <a:gsLst>
                <a:gs pos="0">
                  <a:srgbClr val="24F99B"/>
                </a:gs>
                <a:gs pos="100000">
                  <a:srgbClr val="7EFFC7"/>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1"/>
            <p:cNvSpPr txBox="1"/>
            <p:nvPr/>
          </p:nvSpPr>
          <p:spPr>
            <a:xfrm>
              <a:off x="4727939" y="1380493"/>
              <a:ext cx="2860329"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Intergenerational communication</a:t>
              </a:r>
              <a:endParaRPr sz="2800" b="0" i="0" u="none" strike="noStrike" cap="none">
                <a:solidFill>
                  <a:schemeClr val="dk1"/>
                </a:solidFill>
                <a:latin typeface="Arial"/>
                <a:ea typeface="Arial"/>
                <a:cs typeface="Arial"/>
                <a:sym typeface="Arial"/>
              </a:endParaRPr>
            </a:p>
          </p:txBody>
        </p:sp>
        <p:sp>
          <p:nvSpPr>
            <p:cNvPr id="141" name="Google Shape;141;p41"/>
            <p:cNvSpPr/>
            <p:nvPr/>
          </p:nvSpPr>
          <p:spPr>
            <a:xfrm rot="-8949924">
              <a:off x="2330038" y="2672739"/>
              <a:ext cx="1097814"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41"/>
            <p:cNvSpPr/>
            <p:nvPr/>
          </p:nvSpPr>
          <p:spPr>
            <a:xfrm>
              <a:off x="167449" y="1302238"/>
              <a:ext cx="2655788" cy="1089152"/>
            </a:xfrm>
            <a:prstGeom prst="roundRect">
              <a:avLst>
                <a:gd name="adj" fmla="val 16667"/>
              </a:avLst>
            </a:prstGeom>
            <a:gradFill>
              <a:gsLst>
                <a:gs pos="0">
                  <a:srgbClr val="4699E7"/>
                </a:gs>
                <a:gs pos="100000">
                  <a:srgbClr val="8ECA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1"/>
            <p:cNvSpPr txBox="1"/>
            <p:nvPr/>
          </p:nvSpPr>
          <p:spPr>
            <a:xfrm>
              <a:off x="220617" y="1355406"/>
              <a:ext cx="2549452"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Intercultural communication</a:t>
              </a:r>
              <a:endParaRPr sz="2800" b="0" i="0" u="none" strike="noStrike" cap="none">
                <a:solidFill>
                  <a:schemeClr val="dk1"/>
                </a:solidFill>
                <a:latin typeface="Arial"/>
                <a:ea typeface="Arial"/>
                <a:cs typeface="Arial"/>
                <a:sym typeface="Arial"/>
              </a:endParaRPr>
            </a:p>
          </p:txBody>
        </p:sp>
      </p:grpSp>
      <p:sp>
        <p:nvSpPr>
          <p:cNvPr id="144" name="Google Shape;144;p41"/>
          <p:cNvSpPr/>
          <p:nvPr/>
        </p:nvSpPr>
        <p:spPr>
          <a:xfrm>
            <a:off x="276518" y="923810"/>
            <a:ext cx="10994984"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What methods and tools can we use to foster these exchanges and enhance the heritage of an area?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2"/>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a:bodyPr>
          <a:lstStyle/>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It is a tool with which the inhabitants of a specific place are given the possibility to represent the heritage, the landscape, the knowledge in which they recognize themselves and that they wish to pass on to the new generations.</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It highlights the way in which a local community sees, perceives, gives value to its territory, to its memories, to it transformations, to its existing reality and how they would like it to be in the future. </a:t>
            </a:r>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p:txBody>
      </p:sp>
      <p:pic>
        <p:nvPicPr>
          <p:cNvPr id="150" name="Google Shape;150;p4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1" name="Google Shape;151;p4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42"/>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Parish Map</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3"/>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lnSpcReduction="10000"/>
          </a:bodyPr>
          <a:lstStyle/>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It consists in a cartographic  representation, or in any other product or issue, in which the community identifies itself with.</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Based on the assumption that one dose not appreciate what one does not know, a parish map, </a:t>
            </a:r>
            <a:r>
              <a:rPr lang="en-US" b="1">
                <a:latin typeface="Candara"/>
                <a:ea typeface="Candara"/>
                <a:cs typeface="Candara"/>
                <a:sym typeface="Candara"/>
              </a:rPr>
              <a:t>built together with those who live in the territory</a:t>
            </a:r>
            <a:r>
              <a:rPr lang="en-US">
                <a:latin typeface="Candara"/>
                <a:ea typeface="Candara"/>
                <a:cs typeface="Candara"/>
                <a:sym typeface="Candara"/>
              </a:rPr>
              <a:t>, allows to rediscover the real value of places and to regain all the information (often overlooked or considered to be little significant by the cartographic or the official documents) embedded in the territory, and offers the opportunity to choose what to include and what to leave out from the representation of a community. and therefore from the building of an itinerary</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It can be used to build itineraries.</a:t>
            </a:r>
            <a:endParaRPr>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p:txBody>
      </p:sp>
      <p:pic>
        <p:nvPicPr>
          <p:cNvPr id="158" name="Google Shape;158;p4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9" name="Google Shape;159;p4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43"/>
          <p:cNvSpPr/>
          <p:nvPr/>
        </p:nvSpPr>
        <p:spPr>
          <a:xfrm>
            <a:off x="0" y="4"/>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Parish Map</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4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6" name="Google Shape;166;p44"/>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44"/>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Parish Map</a:t>
            </a:r>
            <a:endParaRPr sz="3600" b="1" i="0" u="none" strike="noStrike" cap="none">
              <a:solidFill>
                <a:schemeClr val="lt1"/>
              </a:solidFill>
              <a:latin typeface="Candara"/>
              <a:ea typeface="Candara"/>
              <a:cs typeface="Candara"/>
              <a:sym typeface="Candara"/>
            </a:endParaRPr>
          </a:p>
        </p:txBody>
      </p:sp>
      <p:sp>
        <p:nvSpPr>
          <p:cNvPr id="168" name="Google Shape;168;p44"/>
          <p:cNvSpPr txBox="1"/>
          <p:nvPr/>
        </p:nvSpPr>
        <p:spPr>
          <a:xfrm>
            <a:off x="649664" y="1213953"/>
            <a:ext cx="10515600" cy="480034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The concept of Parish Maps was born in the early '80s in England thanks to an intuition of Common Ground, a no profit organization, which firstly chose to work on local heritage comprehension and promotion </a:t>
            </a:r>
            <a:r>
              <a:rPr lang="en-US" sz="2800" b="1" i="0" u="none" strike="noStrike" cap="none">
                <a:solidFill>
                  <a:schemeClr val="dk1"/>
                </a:solidFill>
                <a:latin typeface="Calibri"/>
                <a:ea typeface="Calibri"/>
                <a:cs typeface="Calibri"/>
                <a:sym typeface="Calibri"/>
              </a:rPr>
              <a:t>through the active and creative involvement of the community of reference</a:t>
            </a:r>
            <a:r>
              <a:rPr lang="en-US" sz="2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This approach consists in giving particular attention to the local aspects, in passing on specific and unwritten knowledge of each place, in recording and guiding the changes, in using the different individual capacities, in highlighting the relationships and interdependence between people and places, and bringing out a set of factors besides the uniqueness.</a:t>
            </a:r>
            <a:endParaRPr sz="28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Προσαρμογή</PresentationFormat>
  <Paragraphs>119</Paragraphs>
  <Slides>18</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2026-05-06T14:09:14Z</dcterms:modified>
</cp:coreProperties>
</file>