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63" r:id="rId4"/>
    <p:sldId id="264" r:id="rId5"/>
    <p:sldId id="265" r:id="rId6"/>
    <p:sldId id="266" r:id="rId7"/>
    <p:sldId id="267" r:id="rId8"/>
    <p:sldId id="268" r:id="rId9"/>
    <p:sldId id="269" r:id="rId10"/>
    <p:sldId id="270" r:id="rId11"/>
    <p:sldId id="271"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
      <p:font typeface="Inter"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YVJFqo/7zxqXdHKEqIQ+/XHJwQ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3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3d60cf5bb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33d60cf5bb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d60cf5b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g33d60cf5b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3d60cf5bb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g33d60cf5bb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anva.com/design/DAGVNxN4Csk/LEiz2vIs0QVKHldz0a1njg/edit?utm_content=DAGVNxN4Csk&amp;utm_campaign=designshare&amp;utm_medium=link2&amp;utm_source=sharebutt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LEARNING UNIT 5: Sustainability </a:t>
            </a:r>
            <a:endParaRPr/>
          </a:p>
        </p:txBody>
      </p:sp>
      <p:sp>
        <p:nvSpPr>
          <p:cNvPr id="86" name="Google Shape;86;p2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33d60cf5bb2_0_2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9" name="Google Shape;219;g33d60cf5bb2_0_21"/>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g33d60cf5bb2_0_21"/>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g33d60cf5bb2_0_21"/>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600"/>
              <a:buFont typeface="Arial"/>
              <a:buNone/>
            </a:pPr>
            <a:r>
              <a:rPr lang="tr-TR" sz="3600" b="1" i="0" u="none" strike="noStrike" cap="none">
                <a:solidFill>
                  <a:schemeClr val="lt1"/>
                </a:solidFill>
                <a:latin typeface="Candara"/>
                <a:ea typeface="Candara"/>
                <a:cs typeface="Candara"/>
                <a:sym typeface="Candara"/>
              </a:rPr>
              <a:t>Appendix 5 - Reflection Form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222" name="Google Shape;222;g33d60cf5bb2_0_21"/>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23" name="Google Shape;223;g33d60cf5bb2_0_21"/>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15833"/>
              </a:lnSpc>
              <a:spcBef>
                <a:spcPts val="0"/>
              </a:spcBef>
              <a:spcAft>
                <a:spcPts val="0"/>
              </a:spcAft>
              <a:buClr>
                <a:srgbClr val="000000"/>
              </a:buClr>
              <a:buSzPts val="1800"/>
              <a:buFont typeface="Arial"/>
              <a:buNone/>
            </a:pPr>
            <a:r>
              <a:rPr lang="tr-TR" sz="1800" b="1" i="0" u="none" strike="noStrike" cap="none">
                <a:solidFill>
                  <a:schemeClr val="dk1"/>
                </a:solidFill>
                <a:latin typeface="Candara"/>
                <a:ea typeface="Candara"/>
                <a:cs typeface="Candara"/>
                <a:sym typeface="Candara"/>
              </a:rPr>
              <a:t>Reflection Form</a:t>
            </a:r>
            <a:endParaRPr sz="1800" b="1"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4. Was there anything about the activity that you found challenging?</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      Yes, there was: _______________</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      No, I didn't find anything challenging.</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5. Overall, how would you rate today's activity? (Circle one):</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Excellent</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Good</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Fair</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Not so good</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6. To improve this lesson, what is one suggestion you have?</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400"/>
              <a:buFont typeface="Arial"/>
              <a:buNone/>
            </a:pPr>
            <a:endParaRPr sz="44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LESSON 2: Natural Heritage and SUSTAINABLITY</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8"/>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Interactive Activity 1/3</a:t>
            </a:r>
            <a:endParaRPr sz="2400" b="0" i="0" u="none" strike="noStrike" cap="none">
              <a:solidFill>
                <a:schemeClr val="dk1"/>
              </a:solidFill>
              <a:latin typeface="Times New Roman"/>
              <a:ea typeface="Times New Roman"/>
              <a:cs typeface="Times New Roman"/>
              <a:sym typeface="Times New Roman"/>
            </a:endParaRPr>
          </a:p>
        </p:txBody>
      </p:sp>
      <p:sp>
        <p:nvSpPr>
          <p:cNvPr id="156" name="Google Shape;156;p8"/>
          <p:cNvSpPr txBox="1"/>
          <p:nvPr/>
        </p:nvSpPr>
        <p:spPr>
          <a:xfrm>
            <a:off x="449331" y="808892"/>
            <a:ext cx="10012500" cy="6726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Objective:</a:t>
            </a:r>
            <a:endParaRPr sz="1600" b="1"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The aim of this activity is providing students with a deeper understanding of natural heritage, its importance and the threats it faces. Apart from this, encouraging learners to analyse complex environmental issues, evaluate potential solutions and propose innovative conservation strategies. Besides this, learners can provide opportunities to work in teams, share ideas and work together to develop solutions to real-world problems and enable learner to communicate their findings and ideas clearly and persuasively through a variety of media. Through a project-based learning approach, learners will gain hands-on experience, develop essential skills and contribute to the protection of our planet's natural heritage.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Materials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Printed handouts with information on various cultural and natural heritage sites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Markers, colored pencils, glue, scissors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Printed or digital images of cultural and natural heritage sites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A projector</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Procedure: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Candara"/>
              <a:buNone/>
            </a:pPr>
            <a:r>
              <a:rPr lang="tr-TR" sz="1600" b="0" i="0" u="none" strike="noStrike" cap="none">
                <a:solidFill>
                  <a:schemeClr val="dk1"/>
                </a:solidFill>
                <a:latin typeface="Candara"/>
                <a:ea typeface="Candara"/>
                <a:cs typeface="Candara"/>
                <a:sym typeface="Candara"/>
              </a:rPr>
              <a:t>Start class by discussing the concept of natural heritage and its components (biodiversity, geological formations, cultural landscapes). Then, highlight the importance of preserving natural heritage for future generations. Introduce the idea of sustainable practices and their role in protecting natural heritage.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Calibri"/>
              <a:buNone/>
            </a:pP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Inter"/>
              <a:ea typeface="Inter"/>
              <a:cs typeface="Inter"/>
              <a:sym typeface="Inter"/>
            </a:endParaRPr>
          </a:p>
          <a:p>
            <a:pPr marL="0" marR="0" lvl="0" indent="0" algn="just" rtl="0">
              <a:lnSpc>
                <a:spcPct val="100000"/>
              </a:lnSpc>
              <a:spcBef>
                <a:spcPts val="600"/>
              </a:spcBef>
              <a:spcAft>
                <a:spcPts val="0"/>
              </a:spcAft>
              <a:buClr>
                <a:srgbClr val="000000"/>
              </a:buClr>
              <a:buSzPts val="1300"/>
              <a:buFont typeface="Arial"/>
              <a:buNone/>
            </a:pPr>
            <a:endParaRPr sz="1300" b="0" i="0" u="none" strike="noStrike" cap="none">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9"/>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Interactive Activity 2/3</a:t>
            </a:r>
            <a:endParaRPr sz="2400" b="0" i="0" u="none" strike="noStrike" cap="none">
              <a:solidFill>
                <a:schemeClr val="dk1"/>
              </a:solidFill>
              <a:latin typeface="Times New Roman"/>
              <a:ea typeface="Times New Roman"/>
              <a:cs typeface="Times New Roman"/>
              <a:sym typeface="Times New Roman"/>
            </a:endParaRPr>
          </a:p>
        </p:txBody>
      </p:sp>
      <p:sp>
        <p:nvSpPr>
          <p:cNvPr id="165" name="Google Shape;165;p9"/>
          <p:cNvSpPr txBox="1"/>
          <p:nvPr/>
        </p:nvSpPr>
        <p:spPr>
          <a:xfrm>
            <a:off x="106622" y="979960"/>
            <a:ext cx="10697771" cy="6032421"/>
          </a:xfrm>
          <a:prstGeom prst="rect">
            <a:avLst/>
          </a:prstGeom>
          <a:noFill/>
          <a:ln>
            <a:noFill/>
          </a:ln>
        </p:spPr>
        <p:txBody>
          <a:bodyPr spcFirstLastPara="1" wrap="square" lIns="91425" tIns="45700" rIns="91425" bIns="45700" anchor="t" anchorCtr="0">
            <a:spAutoFit/>
          </a:bodyPr>
          <a:lstStyle/>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It would be beneficial to prompt learners to contemplate the ethical implications of species loss, considering not only the impact on animals but also on entire ecosystems and human society. It is recommended that the findings be shared with the class to facilitate the presentation of diverse perspectives on the issue.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Learners will conduct comprehensive research on a particular endangered species, examining its status, the factors that threaten its survival, and the initiatives in place to protect it. The research assignment is to be completed in 60 minutes. Learners are required to conduct research on a specific that: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Group 1 : Endangered species</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Group 2 : Critically endangered</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Group 3 : Vulnerable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Group 4: Near threatened.</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Each group should choose an animal of these titles and after that they should prepeare an infographic. The infographic should include the answers of these questions besides the short information about the animal.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What are the principal factors that have led to the species becoming endangered? It is also important to</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consider the species' role within its ecosystem and to evaluate the significance of its loss.</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What conservation initiatives are currently in place, and what measures are being taken to protect the species, 	    for example, the designation of protected areas, the enactment of anti-poaching legislation, and the 	 	    implementation of breeding programmes?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What sustainable practices could be employed to ensure the species’ long-term protection?</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1" name="Google Shape;171;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10"/>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Interactive Activity 3/3</a:t>
            </a:r>
            <a:endParaRPr sz="2400" b="0" i="0" u="none" strike="noStrike" cap="none">
              <a:solidFill>
                <a:schemeClr val="dk1"/>
              </a:solidFill>
              <a:latin typeface="Times New Roman"/>
              <a:ea typeface="Times New Roman"/>
              <a:cs typeface="Times New Roman"/>
              <a:sym typeface="Times New Roman"/>
            </a:endParaRPr>
          </a:p>
        </p:txBody>
      </p:sp>
      <p:sp>
        <p:nvSpPr>
          <p:cNvPr id="174" name="Google Shape;174;p10"/>
          <p:cNvSpPr txBox="1"/>
          <p:nvPr/>
        </p:nvSpPr>
        <p:spPr>
          <a:xfrm>
            <a:off x="-41659" y="1006597"/>
            <a:ext cx="10697771" cy="4555093"/>
          </a:xfrm>
          <a:prstGeom prst="rect">
            <a:avLst/>
          </a:prstGeom>
          <a:noFill/>
          <a:ln>
            <a:noFill/>
          </a:ln>
        </p:spPr>
        <p:txBody>
          <a:bodyPr spcFirstLastPara="1" wrap="square" lIns="91425" tIns="45700" rIns="91425" bIns="45700" anchor="t" anchorCtr="0">
            <a:spAutoFit/>
          </a:bodyPr>
          <a:lstStyle/>
          <a:p>
            <a:pPr marL="1200150" marR="0" lvl="2"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What are the principal causes of their endangerment? These may include habitat loss, poaching and climate change. - What role do these animals play in their respective ecosystems? What measures are being taken to ensure their protection? </a:t>
            </a:r>
            <a:endParaRPr sz="1400" b="0" i="0" u="none" strike="noStrike" cap="none">
              <a:solidFill>
                <a:srgbClr val="000000"/>
              </a:solidFill>
              <a:latin typeface="Arial"/>
              <a:ea typeface="Arial"/>
              <a:cs typeface="Arial"/>
              <a:sym typeface="Arial"/>
            </a:endParaRPr>
          </a:p>
          <a:p>
            <a:pPr marL="1200150" marR="0" lvl="2"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What measures can be taken by humans to provide assistance, including conservation efforts and the implementation of sustainable living practices? It is recommended that students utilise reliable online resources, books and videos in order to gather information.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742950" marR="0" lvl="1"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The groups will then proceed to organise their findings and begin preparing a presentation. This may entail the presentation of a visual representation of the species in question, such as a drawing, digital image, or infographic, accompanied by a concise account of the animal's role within its ecosystem. </a:t>
            </a:r>
            <a:endParaRPr sz="1400" b="0" i="0" u="none" strike="noStrike" cap="none">
              <a:solidFill>
                <a:srgbClr val="000000"/>
              </a:solidFill>
              <a:latin typeface="Arial"/>
              <a:ea typeface="Arial"/>
              <a:cs typeface="Arial"/>
              <a:sym typeface="Arial"/>
            </a:endParaRPr>
          </a:p>
          <a:p>
            <a:pPr marL="742950" marR="0" lvl="1" indent="-184150" algn="just" rtl="0">
              <a:lnSpc>
                <a:spcPct val="100000"/>
              </a:lnSpc>
              <a:spcBef>
                <a:spcPts val="0"/>
              </a:spcBef>
              <a:spcAft>
                <a:spcPts val="0"/>
              </a:spcAft>
              <a:buClr>
                <a:schemeClr val="dk1"/>
              </a:buClr>
              <a:buSzPts val="1600"/>
              <a:buFont typeface="Calibri"/>
              <a:buNone/>
            </a:pPr>
            <a:endParaRPr sz="1600" b="0" i="0" u="none" strike="noStrike" cap="none">
              <a:solidFill>
                <a:srgbClr val="262626"/>
              </a:solidFill>
              <a:latin typeface="Candara"/>
              <a:ea typeface="Candara"/>
              <a:cs typeface="Candara"/>
              <a:sym typeface="Candara"/>
            </a:endParaRPr>
          </a:p>
          <a:p>
            <a:pPr marL="742950" marR="0" lvl="1"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A discussion on sustainability will ensue for a period of fifteen minutes. The concept of sustainability should be introduced, defined as meeting current needs without compromising the ability of future generations to meet their own needs. The discussion should address the ways in which sustainable practices, including but not limited to reducing carbon footprints, protecting habitats, and sustainable agriculture, can contribute to the protection of endangered species. The students should be encouraged to consider the impact of their own actions on biodiversity, with specific reference to the following areas: waste, energy consumption and the use of plastics.</a:t>
            </a:r>
            <a:endParaRPr sz="1600" b="0" i="0" u="none" strike="noStrike" cap="none">
              <a:solidFill>
                <a:srgbClr val="262626"/>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0" name="Google Shape;180;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 and Reflection 1/2</a:t>
            </a:r>
            <a:endParaRPr sz="3600" b="0" i="0" u="none" strike="noStrike" cap="none">
              <a:solidFill>
                <a:schemeClr val="lt1"/>
              </a:solidFill>
              <a:latin typeface="Candara"/>
              <a:ea typeface="Candara"/>
              <a:cs typeface="Candara"/>
              <a:sym typeface="Candara"/>
            </a:endParaRPr>
          </a:p>
        </p:txBody>
      </p:sp>
      <p:sp>
        <p:nvSpPr>
          <p:cNvPr id="183" name="Google Shape;183;p11"/>
          <p:cNvSpPr txBox="1"/>
          <p:nvPr/>
        </p:nvSpPr>
        <p:spPr>
          <a:xfrm>
            <a:off x="567522" y="896293"/>
            <a:ext cx="10284600" cy="564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000000"/>
                </a:solidFill>
                <a:latin typeface="Candara"/>
                <a:ea typeface="Candara"/>
                <a:cs typeface="Candara"/>
                <a:sym typeface="Candara"/>
              </a:rPr>
              <a:t>Questions for Group Discussion:</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What measures might be taken at the individual, community, or governmental level to guarantee the sustainability of heritage sites? What methods might be employed to utilise technology for the preservation and protection of heritage, such as the creation of digital archives, the development of virtual tours, and the implementation of renewable energy sources for conservation purposes?</a:t>
            </a:r>
            <a:endParaRPr sz="1600" b="0" i="0" u="none" strike="noStrike" cap="none">
              <a:solidFill>
                <a:schemeClr val="dk1"/>
              </a:solidFill>
              <a:latin typeface="Candara"/>
              <a:ea typeface="Candara"/>
              <a:cs typeface="Candara"/>
              <a:sym typeface="Candara"/>
            </a:endParaRPr>
          </a:p>
          <a:p>
            <a:pPr marL="914400" marR="0" lvl="0" indent="0" algn="just" rtl="0">
              <a:lnSpc>
                <a:spcPct val="100000"/>
              </a:lnSpc>
              <a:spcBef>
                <a:spcPts val="600"/>
              </a:spcBef>
              <a:spcAft>
                <a:spcPts val="0"/>
              </a:spcAft>
              <a:buClr>
                <a:srgbClr val="000000"/>
              </a:buClr>
              <a:buSzPts val="1400"/>
              <a:buFont typeface="Arial"/>
              <a:buNone/>
            </a:pPr>
            <a:r>
              <a:rPr lang="tr-TR" sz="1400" b="0" i="1" u="none" strike="noStrike" cap="none">
                <a:solidFill>
                  <a:schemeClr val="dk1"/>
                </a:solidFill>
                <a:latin typeface="Candara"/>
                <a:ea typeface="Candara"/>
                <a:cs typeface="Candara"/>
                <a:sym typeface="Candara"/>
              </a:rPr>
              <a:t>- Answer: Governments can legislate to protect heritage from threats like urban development, pollution and vandalism. Governments should provide budgets to maintain, restore and conserve heritage. The implementation of policies that promote responsible tourism and the provision of incentives to businesses that adopt sustainable practices. For individual effort, one cean contribute to the sustainability of the site, visitors should follow guidelines, avoid harmful activities and support environmentally friendly tourism options. The organisation of workshops, exhibitions and educational programmes can be a way of strengthening the link between the community and heritage sites. Communities can adopt environmentally friendly practices, such as recycling programs, waste management and sustainable resource use, around heritage sites.</a:t>
            </a:r>
            <a:endParaRPr sz="1400" b="0" i="1"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60350" algn="l" rtl="0">
              <a:lnSpc>
                <a:spcPct val="100000"/>
              </a:lnSpc>
              <a:spcBef>
                <a:spcPts val="600"/>
              </a:spcBef>
              <a:spcAft>
                <a:spcPts val="0"/>
              </a:spcAft>
              <a:buClr>
                <a:schemeClr val="dk1"/>
              </a:buClr>
              <a:buSzPts val="1200"/>
              <a:buFont typeface="Candara"/>
              <a:buChar char="-"/>
            </a:pPr>
            <a:r>
              <a:rPr lang="tr-TR" sz="1200" b="0" i="0" u="none" strike="noStrike" cap="none">
                <a:solidFill>
                  <a:schemeClr val="dk1"/>
                </a:solidFill>
                <a:latin typeface="Candara"/>
                <a:ea typeface="Candara"/>
                <a:cs typeface="Candara"/>
                <a:sym typeface="Candara"/>
              </a:rPr>
              <a:t> </a:t>
            </a:r>
            <a:r>
              <a:rPr lang="tr-TR" sz="1600" b="0" i="0" u="none" strike="noStrike" cap="none">
                <a:solidFill>
                  <a:schemeClr val="dk1"/>
                </a:solidFill>
                <a:latin typeface="Candara"/>
                <a:ea typeface="Candara"/>
                <a:cs typeface="Candara"/>
                <a:sym typeface="Candara"/>
              </a:rPr>
              <a:t>Why is of natural heritage important and how can sustainability help in this effort?</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Candara"/>
              <a:ea typeface="Candara"/>
              <a:cs typeface="Candara"/>
              <a:sym typeface="Candara"/>
            </a:endParaRPr>
          </a:p>
          <a:p>
            <a:pPr marL="228600" marR="0" lvl="0" indent="0" algn="just" rtl="0">
              <a:lnSpc>
                <a:spcPct val="100000"/>
              </a:lnSpc>
              <a:spcBef>
                <a:spcPts val="0"/>
              </a:spcBef>
              <a:spcAft>
                <a:spcPts val="0"/>
              </a:spcAft>
              <a:buClr>
                <a:srgbClr val="000000"/>
              </a:buClr>
              <a:buSzPts val="1200"/>
              <a:buFont typeface="Arial"/>
              <a:buNone/>
            </a:pPr>
            <a:endParaRPr sz="1200" b="0" i="1" u="sng" strike="noStrike" cap="none">
              <a:solidFill>
                <a:srgbClr val="366091"/>
              </a:solidFill>
              <a:latin typeface="Candara"/>
              <a:ea typeface="Candara"/>
              <a:cs typeface="Candara"/>
              <a:sym typeface="Candara"/>
            </a:endParaRPr>
          </a:p>
          <a:p>
            <a:pPr marL="914400" marR="0" lvl="0" indent="0" algn="just" rtl="0">
              <a:lnSpc>
                <a:spcPct val="100000"/>
              </a:lnSpc>
              <a:spcBef>
                <a:spcPts val="0"/>
              </a:spcBef>
              <a:spcAft>
                <a:spcPts val="0"/>
              </a:spcAft>
              <a:buClr>
                <a:srgbClr val="000000"/>
              </a:buClr>
              <a:buSzPts val="1400"/>
              <a:buFont typeface="Arial"/>
              <a:buNone/>
            </a:pPr>
            <a:r>
              <a:rPr lang="tr-TR" sz="1400" b="0" i="1" u="none" strike="noStrike" cap="none">
                <a:solidFill>
                  <a:schemeClr val="dk1"/>
                </a:solidFill>
                <a:latin typeface="Candara"/>
                <a:ea typeface="Candara"/>
                <a:cs typeface="Candara"/>
                <a:sym typeface="Candara"/>
              </a:rPr>
              <a:t>- Answer :</a:t>
            </a:r>
            <a:r>
              <a:rPr lang="tr-TR" sz="1400" b="0" i="1" u="none" strike="noStrike" cap="none">
                <a:solidFill>
                  <a:srgbClr val="366091"/>
                </a:solidFill>
                <a:latin typeface="Candara"/>
                <a:ea typeface="Candara"/>
                <a:cs typeface="Candara"/>
                <a:sym typeface="Candara"/>
              </a:rPr>
              <a:t> </a:t>
            </a:r>
            <a:r>
              <a:rPr lang="tr-TR" sz="1400" b="0" i="1" u="none" strike="noStrike" cap="none">
                <a:solidFill>
                  <a:schemeClr val="dk1"/>
                </a:solidFill>
                <a:latin typeface="Candara"/>
                <a:ea typeface="Candara"/>
                <a:cs typeface="Candara"/>
                <a:sym typeface="Candara"/>
              </a:rPr>
              <a:t>Natural heritage areas, including forests, wetlands, and coral reefs, serve as habitats for a multitude of species and ecosystems that contribute to the maintenance of ecological balance. Biodiversity enhances resilience, enabling ecosystems to adapt to alterations and recuperate from disturbances. The implementation of sustainable practices serves to safeguard biodiversity by curbing the destruction of habitats, pollution, and the adverse effects of climate change. To illustrate, sustainable agricultural practices have the dual benefit of reducing land degradation and safeguarding habitats for native species.</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9" name="Google Shape;189;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Discussion and Reflection 2/2</a:t>
            </a:r>
            <a:endParaRPr sz="3600" b="0" i="0" u="none" strike="noStrike" cap="none">
              <a:solidFill>
                <a:schemeClr val="lt1"/>
              </a:solidFill>
              <a:latin typeface="Candara"/>
              <a:ea typeface="Candara"/>
              <a:cs typeface="Candara"/>
              <a:sym typeface="Candara"/>
            </a:endParaRPr>
          </a:p>
        </p:txBody>
      </p:sp>
      <p:sp>
        <p:nvSpPr>
          <p:cNvPr id="192" name="Google Shape;192;p12"/>
          <p:cNvSpPr txBox="1"/>
          <p:nvPr/>
        </p:nvSpPr>
        <p:spPr>
          <a:xfrm>
            <a:off x="148292" y="959444"/>
            <a:ext cx="10911000" cy="514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Conclusion: </a:t>
            </a:r>
            <a:endParaRPr sz="1600" b="1"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In the absence of sustainable practices, there is a significant risk of degradation, loss, or even disappearance of these sites.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The objective of this study is to gain insight into the concept of heritage. The project's objective was to examine the      significance of cultural and natural heritage, acknowledging their role in shaping our collective identity, historical narrative, and environmental context.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The learners were introduced to a variety of heritage sites and the reasons why they are of significance not only at the    local level but also on a global scale. Furthermore, learners came to understand that ensuring the preservation of these valuable heritage sites and traditions for future generations hinges on the implementation of sustainable practices.</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The learners presented creative posters that highlighted the issues facing their selected heritage sites and proposed solutions that were both thoughtful and realistic. They demonstrated an understanding of the ways in which challenges such as climate change, over-tourism, pollution, and a lack of awareness can impact the preservation of heritage. </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ndara"/>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Reflection: </a:t>
            </a: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Please use Annex 5 for the reflection session. You can distribute it to learners after you print or adapt it to a Google Form. </a:t>
            </a: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33d60cf5bb2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8" name="Google Shape;198;g33d60cf5bb2_0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33d60cf5bb2_0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33d60cf5bb2_0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Appendix 4</a:t>
            </a:r>
            <a:endParaRPr sz="3600" b="0" i="0" u="none" strike="noStrike" cap="none">
              <a:solidFill>
                <a:schemeClr val="lt1"/>
              </a:solidFill>
              <a:latin typeface="Candara"/>
              <a:ea typeface="Candara"/>
              <a:cs typeface="Candara"/>
              <a:sym typeface="Candara"/>
            </a:endParaRPr>
          </a:p>
        </p:txBody>
      </p:sp>
      <p:sp>
        <p:nvSpPr>
          <p:cNvPr id="201" name="Google Shape;201;g33d60cf5bb2_0_0"/>
          <p:cNvSpPr txBox="1"/>
          <p:nvPr/>
        </p:nvSpPr>
        <p:spPr>
          <a:xfrm>
            <a:off x="495142" y="5177519"/>
            <a:ext cx="10911000" cy="3231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r>
              <a:rPr lang="tr-TR" sz="1500" u="sng">
                <a:solidFill>
                  <a:schemeClr val="hlink"/>
                </a:solidFill>
                <a:latin typeface="Candara"/>
                <a:ea typeface="Candara"/>
                <a:cs typeface="Candara"/>
                <a:sym typeface="Candara"/>
                <a:hlinkClick r:id="rId4"/>
              </a:rPr>
              <a:t>C</a:t>
            </a:r>
            <a:r>
              <a:rPr lang="tr-TR" sz="1500" u="sng">
                <a:solidFill>
                  <a:schemeClr val="hlink"/>
                </a:solidFill>
                <a:latin typeface="Candara"/>
                <a:ea typeface="Candara"/>
                <a:cs typeface="Candara"/>
                <a:sym typeface="Candara"/>
                <a:hlinkClick r:id="rId4"/>
              </a:rPr>
              <a:t>anva Link is here. </a:t>
            </a:r>
            <a:endParaRPr sz="1500" b="0" i="0" u="none" strike="noStrike" cap="none">
              <a:solidFill>
                <a:schemeClr val="dk1"/>
              </a:solidFill>
              <a:latin typeface="Candara"/>
              <a:ea typeface="Candara"/>
              <a:cs typeface="Candara"/>
              <a:sym typeface="Candara"/>
            </a:endParaRPr>
          </a:p>
        </p:txBody>
      </p:sp>
      <p:pic>
        <p:nvPicPr>
          <p:cNvPr id="202" name="Google Shape;202;g33d60cf5bb2_0_0"/>
          <p:cNvPicPr preferRelativeResize="0"/>
          <p:nvPr/>
        </p:nvPicPr>
        <p:blipFill rotWithShape="1">
          <a:blip r:embed="rId5">
            <a:alphaModFix/>
          </a:blip>
          <a:srcRect/>
          <a:stretch/>
        </p:blipFill>
        <p:spPr>
          <a:xfrm>
            <a:off x="495150" y="1049975"/>
            <a:ext cx="5092975" cy="3694674"/>
          </a:xfrm>
          <a:prstGeom prst="rect">
            <a:avLst/>
          </a:prstGeom>
          <a:noFill/>
          <a:ln>
            <a:noFill/>
          </a:ln>
        </p:spPr>
      </p:pic>
      <p:pic>
        <p:nvPicPr>
          <p:cNvPr id="203" name="Google Shape;203;g33d60cf5bb2_0_0"/>
          <p:cNvPicPr preferRelativeResize="0"/>
          <p:nvPr/>
        </p:nvPicPr>
        <p:blipFill rotWithShape="1">
          <a:blip r:embed="rId6">
            <a:alphaModFix/>
          </a:blip>
          <a:srcRect/>
          <a:stretch/>
        </p:blipFill>
        <p:spPr>
          <a:xfrm>
            <a:off x="5938025" y="1962175"/>
            <a:ext cx="5380350" cy="38352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33d60cf5bb2_0_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9" name="Google Shape;209;g33d60cf5bb2_0_1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g33d60cf5bb2_0_1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g33d60cf5bb2_0_10"/>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Appendix 5 - Reflection Form 1/2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212" name="Google Shape;212;g33d60cf5bb2_0_10"/>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13" name="Google Shape;213;g33d60cf5bb2_0_10"/>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15833"/>
              </a:lnSpc>
              <a:spcBef>
                <a:spcPts val="0"/>
              </a:spcBef>
              <a:spcAft>
                <a:spcPts val="0"/>
              </a:spcAft>
              <a:buClr>
                <a:schemeClr val="dk1"/>
              </a:buClr>
              <a:buSzPts val="1100"/>
              <a:buFont typeface="Arial"/>
              <a:buNone/>
            </a:pPr>
            <a:r>
              <a:rPr lang="tr-TR" sz="1800" b="1" i="0" u="none" strike="noStrike" cap="none">
                <a:solidFill>
                  <a:schemeClr val="dk1"/>
                </a:solidFill>
                <a:latin typeface="Candara"/>
                <a:ea typeface="Candara"/>
                <a:cs typeface="Candara"/>
                <a:sym typeface="Candara"/>
              </a:rPr>
              <a:t>Reflection Form</a:t>
            </a:r>
            <a:endParaRPr sz="1800" b="1"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1. What have you learnt today about the cultural landscape of the Wachau?</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2. What was your level of understanding of today's activity? Please circle. </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Very well</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Somewhat</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Not very</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3. Which activity did you enjoy most? (Circle one or more options):</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Learning about the Wachau landscape</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Role-playing different people from the Wachau</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Listening to the ideas of my classmates</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Something else: _______________</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2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chemeClr val="dk1"/>
              </a:buClr>
              <a:buSzPts val="11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1374</Words>
  <Application>Microsoft Office PowerPoint</Application>
  <PresentationFormat>Προσαρμογή</PresentationFormat>
  <Paragraphs>101</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Candara</vt:lpstr>
      <vt:lpstr>Calibri</vt:lpstr>
      <vt:lpstr>Times New Roman</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2026-05-06T14:32:59Z</dcterms:modified>
</cp:coreProperties>
</file>