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
      <p:font typeface="Inter"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YVJFqo/7zxqXdHKEqIQ+/XHJwQ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8"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5"/>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LEARNING UNIT 5: Sustainability </a:t>
            </a:r>
            <a:endParaRPr/>
          </a:p>
        </p:txBody>
      </p:sp>
      <p:sp>
        <p:nvSpPr>
          <p:cNvPr id="86" name="Google Shape;86;p2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tr-TR"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79131" y="2074783"/>
            <a:ext cx="12192000"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4400"/>
              <a:buFont typeface="Arial"/>
              <a:buNone/>
            </a:pPr>
            <a:endParaRPr sz="44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LESSON 2: Natural Heritage and SUSTAINABLITY</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DEFINITIONS &amp; KEY CONCEPTS I</a:t>
            </a:r>
            <a:endParaRPr sz="3600" b="0" i="0" u="none" strike="noStrike" cap="none">
              <a:solidFill>
                <a:schemeClr val="dk1"/>
              </a:solidFill>
              <a:latin typeface="Times New Roman"/>
              <a:ea typeface="Times New Roman"/>
              <a:cs typeface="Times New Roman"/>
              <a:sym typeface="Times New Roman"/>
            </a:endParaRPr>
          </a:p>
        </p:txBody>
      </p:sp>
      <p:sp>
        <p:nvSpPr>
          <p:cNvPr id="106" name="Google Shape;106;p3"/>
          <p:cNvSpPr txBox="1"/>
          <p:nvPr/>
        </p:nvSpPr>
        <p:spPr>
          <a:xfrm>
            <a:off x="360486" y="933275"/>
            <a:ext cx="609805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1.1. Definition of Natural Heritage</a:t>
            </a:r>
            <a:endParaRPr sz="2000" b="1" i="0" u="none" strike="noStrike" cap="none">
              <a:solidFill>
                <a:srgbClr val="A99374"/>
              </a:solidFill>
              <a:latin typeface="Candara"/>
              <a:ea typeface="Candara"/>
              <a:cs typeface="Candara"/>
              <a:sym typeface="Candara"/>
            </a:endParaRPr>
          </a:p>
        </p:txBody>
      </p:sp>
      <p:sp>
        <p:nvSpPr>
          <p:cNvPr id="107" name="Google Shape;107;p3"/>
          <p:cNvSpPr txBox="1"/>
          <p:nvPr/>
        </p:nvSpPr>
        <p:spPr>
          <a:xfrm>
            <a:off x="843053" y="2073907"/>
            <a:ext cx="11117655" cy="289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Natural heritage includes natural features, geological and geomorphological formations and defined areas that are home to endangered animal and plant species and natural sites of scientific, conservation or natural beauty value. </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It includes privately and publicly protected natural areas, zoos, aquariums and botanical gardens, natural habitats, marine ecosystems, protected areas, reservoirs, etc.</a:t>
            </a:r>
            <a:endParaRPr sz="1800" b="0" i="0" u="none" strike="noStrike" cap="none">
              <a:solidFill>
                <a:srgbClr val="3F3F3F"/>
              </a:solidFill>
              <a:latin typeface="Candara"/>
              <a:ea typeface="Candara"/>
              <a:cs typeface="Candara"/>
              <a:sym typeface="Candara"/>
            </a:endParaRPr>
          </a:p>
          <a:p>
            <a:pPr marL="285750" marR="0" lvl="0" indent="-171450" algn="l" rtl="0">
              <a:lnSpc>
                <a:spcPct val="100000"/>
              </a:lnSpc>
              <a:spcBef>
                <a:spcPts val="600"/>
              </a:spcBef>
              <a:spcAft>
                <a:spcPts val="0"/>
              </a:spcAft>
              <a:buClr>
                <a:schemeClr val="dk1"/>
              </a:buClr>
              <a:buSzPts val="1800"/>
              <a:buFont typeface="Calibri"/>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Cultural and natural heritage reflects the richness and diversity of human civilization and the natural world, contributing to social cohesion, identity formation, and ecological balance.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600"/>
              <a:buFont typeface="Candara"/>
              <a:buNone/>
            </a:pPr>
            <a:r>
              <a:rPr lang="tr-TR" sz="3600" b="1" i="0" u="none" strike="noStrike" cap="none">
                <a:solidFill>
                  <a:srgbClr val="FFFFFF"/>
                </a:solidFill>
                <a:latin typeface="Candara"/>
                <a:ea typeface="Candara"/>
                <a:cs typeface="Candara"/>
                <a:sym typeface="Candara"/>
              </a:rPr>
              <a:t>DEFINITIONS &amp; KEY CONCEPTS II</a:t>
            </a:r>
            <a:endParaRPr sz="3600" b="0" i="0" u="none" strike="noStrike" cap="none">
              <a:solidFill>
                <a:srgbClr val="000000"/>
              </a:solidFill>
              <a:latin typeface="Times New Roman"/>
              <a:ea typeface="Times New Roman"/>
              <a:cs typeface="Times New Roman"/>
              <a:sym typeface="Times New Roman"/>
            </a:endParaRPr>
          </a:p>
        </p:txBody>
      </p:sp>
      <p:sp>
        <p:nvSpPr>
          <p:cNvPr id="116" name="Google Shape;116;p4"/>
          <p:cNvSpPr txBox="1"/>
          <p:nvPr/>
        </p:nvSpPr>
        <p:spPr>
          <a:xfrm>
            <a:off x="543176" y="899805"/>
            <a:ext cx="10206600" cy="5278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Biodiversity</a:t>
            </a:r>
            <a:endParaRPr sz="20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700"/>
              <a:buFont typeface="Arial"/>
              <a:buNone/>
            </a:pPr>
            <a:r>
              <a:rPr lang="tr-TR" sz="1700" b="0" i="0" u="none" strike="noStrike" cap="none">
                <a:solidFill>
                  <a:srgbClr val="3F3F3F"/>
                </a:solidFill>
                <a:latin typeface="Candara"/>
                <a:ea typeface="Candara"/>
                <a:cs typeface="Candara"/>
                <a:sym typeface="Candara"/>
              </a:rPr>
              <a:t>Biodiversity - the variety of life on Earth - provides us with ecosystem services that are vital to human health, well-being and economies. However, societies and economies are threatened by the rapid loss of terrestrial, marine and freshwater biodiversity. </a:t>
            </a:r>
            <a:endParaRPr sz="1700" b="0" i="0" u="none" strike="noStrike" cap="none">
              <a:solidFill>
                <a:srgbClr val="3F3F3F"/>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700"/>
              <a:buFont typeface="Arial"/>
              <a:buNone/>
            </a:pPr>
            <a:r>
              <a:rPr lang="tr-TR" sz="1700" b="0" i="0" u="none" strike="noStrike" cap="none">
                <a:solidFill>
                  <a:srgbClr val="3F3F3F"/>
                </a:solidFill>
                <a:latin typeface="Candara"/>
                <a:ea typeface="Candara"/>
                <a:cs typeface="Candara"/>
                <a:sym typeface="Candara"/>
              </a:rPr>
              <a:t>Ambitious policies and scaled-up funding needed to halt biodiversity loss by 2030.Concerted action on many       fronts is needed to address the multiple pressures on biodiversity, as agreed in the Kunming-Montreal Global Biodiversity Framework. The rate of global biodiversity loss is unprecedented and accelerating. The five main drivers of this loss are land and sea use change, overexploitation of natural resources, climate change, pollution and invasive alien species.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700" b="0" i="0" u="none" strike="noStrike" cap="none">
              <a:solidFill>
                <a:srgbClr val="3F3F3F"/>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700"/>
              <a:buFont typeface="Arial"/>
              <a:buNone/>
            </a:pPr>
            <a:r>
              <a:rPr lang="tr-TR" sz="1700" b="0" i="0" u="none" strike="noStrike" cap="none">
                <a:solidFill>
                  <a:srgbClr val="3F3F3F"/>
                </a:solidFill>
                <a:latin typeface="Candara"/>
                <a:ea typeface="Candara"/>
                <a:cs typeface="Candara"/>
                <a:sym typeface="Candara"/>
              </a:rPr>
              <a:t>Biodiversity forms the web of life on which we depend for so many things - food, water, medicines, a stable climate, economic growth and more. More than half of global GDP depends on nature. More than 1 billion people depend on forests for their livelihoods. And land and sea absorb more than half of all carbon emissions. But nature is in crisis. Up to a million species are threatened with extinction, many within decades. Irreplaceable ecosystems such as parts of the Amazon rainforest are being turned from carbon sinks into carbon sources by deforestation. And 85 per cent of wetlands, such as salt marshes and mangrove swamps, which absorb large amounts of carbon, have disappeared. </a:t>
            </a:r>
            <a:endParaRPr sz="1700" b="0" i="0" u="none" strike="noStrike" cap="none">
              <a:solidFill>
                <a:srgbClr val="3F3F3F"/>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p5"/>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5"/>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5"/>
          <p:cNvSpPr txBox="1"/>
          <p:nvPr/>
        </p:nvSpPr>
        <p:spPr>
          <a:xfrm>
            <a:off x="-212205" y="112057"/>
            <a:ext cx="10911016" cy="58477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FFFFFF"/>
              </a:buClr>
              <a:buSzPts val="3200"/>
              <a:buFont typeface="Candara"/>
              <a:buNone/>
            </a:pPr>
            <a:r>
              <a:rPr lang="tr-TR" sz="3200" b="1" i="0" u="none" strike="noStrike" cap="none">
                <a:solidFill>
                  <a:srgbClr val="FFFFFF"/>
                </a:solidFill>
                <a:latin typeface="Candara"/>
                <a:ea typeface="Candara"/>
                <a:cs typeface="Candara"/>
                <a:sym typeface="Candara"/>
              </a:rPr>
              <a:t>Best Practice - Wachau Cultural Landscape, Austria</a:t>
            </a:r>
            <a:endParaRPr sz="1400" b="0" i="0" u="none" strike="noStrike" cap="none">
              <a:solidFill>
                <a:srgbClr val="000000"/>
              </a:solidFill>
              <a:latin typeface="Arial"/>
              <a:ea typeface="Arial"/>
              <a:cs typeface="Arial"/>
              <a:sym typeface="Arial"/>
            </a:endParaRPr>
          </a:p>
        </p:txBody>
      </p:sp>
      <p:sp>
        <p:nvSpPr>
          <p:cNvPr id="125" name="Google Shape;125;p5"/>
          <p:cNvSpPr txBox="1"/>
          <p:nvPr/>
        </p:nvSpPr>
        <p:spPr>
          <a:xfrm>
            <a:off x="704335" y="2197893"/>
            <a:ext cx="10206681" cy="2893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3F3F3F"/>
              </a:buClr>
              <a:buSzPts val="1800"/>
              <a:buFont typeface="Candara"/>
              <a:buChar char="-"/>
            </a:pPr>
            <a:r>
              <a:rPr lang="tr-TR" sz="1800" b="0" i="0" u="none" strike="noStrike" cap="none">
                <a:solidFill>
                  <a:srgbClr val="3F3F3F"/>
                </a:solidFill>
                <a:latin typeface="Candara"/>
                <a:ea typeface="Candara"/>
                <a:cs typeface="Candara"/>
                <a:sym typeface="Candara"/>
              </a:rPr>
              <a:t>The Wachau is a stretch of the Danube valley between Melk and Krems, a remarkably well-preserved    medieval landscape that has evolved organically over time. </a:t>
            </a:r>
            <a:endParaRPr sz="1800" b="0" i="0" u="none" strike="noStrike" cap="none">
              <a:solidFill>
                <a:srgbClr val="3F3F3F"/>
              </a:solidFill>
              <a:latin typeface="Candara"/>
              <a:ea typeface="Candara"/>
              <a:cs typeface="Candara"/>
              <a:sym typeface="Candara"/>
            </a:endParaRPr>
          </a:p>
          <a:p>
            <a:pPr marL="285750" marR="0" lvl="0" indent="-171450" algn="l" rtl="0">
              <a:lnSpc>
                <a:spcPct val="100000"/>
              </a:lnSpc>
              <a:spcBef>
                <a:spcPts val="600"/>
              </a:spcBef>
              <a:spcAft>
                <a:spcPts val="0"/>
              </a:spcAft>
              <a:buClr>
                <a:schemeClr val="dk1"/>
              </a:buClr>
              <a:buSzPts val="1800"/>
              <a:buFont typeface="Calibri"/>
              <a:buNone/>
            </a:pPr>
            <a:endParaRPr sz="18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600"/>
              </a:spcBef>
              <a:spcAft>
                <a:spcPts val="0"/>
              </a:spcAft>
              <a:buClr>
                <a:srgbClr val="3F3F3F"/>
              </a:buClr>
              <a:buSzPts val="1800"/>
              <a:buFont typeface="Candara"/>
              <a:buChar char="-"/>
            </a:pPr>
            <a:r>
              <a:rPr lang="tr-TR" sz="1800" b="0" i="0" u="none" strike="noStrike" cap="none">
                <a:solidFill>
                  <a:srgbClr val="3F3F3F"/>
                </a:solidFill>
                <a:latin typeface="Candara"/>
                <a:ea typeface="Candara"/>
                <a:cs typeface="Candara"/>
                <a:sym typeface="Candara"/>
              </a:rPr>
              <a:t>The architecture in the towns and villages shows the development of the region and its society over many centuries. </a:t>
            </a:r>
            <a:endParaRPr sz="1800" b="0" i="0" u="none" strike="noStrike" cap="none">
              <a:solidFill>
                <a:srgbClr val="3F3F3F"/>
              </a:solidFill>
              <a:latin typeface="Candara"/>
              <a:ea typeface="Candara"/>
              <a:cs typeface="Candara"/>
              <a:sym typeface="Candara"/>
            </a:endParaRPr>
          </a:p>
          <a:p>
            <a:pPr marL="285750" marR="0" lvl="0" indent="-171450" algn="l" rtl="0">
              <a:lnSpc>
                <a:spcPct val="100000"/>
              </a:lnSpc>
              <a:spcBef>
                <a:spcPts val="600"/>
              </a:spcBef>
              <a:spcAft>
                <a:spcPts val="0"/>
              </a:spcAft>
              <a:buClr>
                <a:schemeClr val="dk1"/>
              </a:buClr>
              <a:buSzPts val="1800"/>
              <a:buFont typeface="Calibri"/>
              <a:buNone/>
            </a:pP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800"/>
              <a:buFont typeface="Arial"/>
              <a:buNone/>
            </a:pPr>
            <a:r>
              <a:rPr lang="tr-TR" sz="1800" b="0" i="0" u="none" strike="noStrike" cap="none">
                <a:solidFill>
                  <a:srgbClr val="3F3F3F"/>
                </a:solidFill>
                <a:latin typeface="Candara"/>
                <a:ea typeface="Candara"/>
                <a:cs typeface="Candara"/>
                <a:sym typeface="Candara"/>
              </a:rPr>
              <a:t>-    The Wachau has inspired romantic legends for centuries and the castles are full of tales of love and     heartbreak, especially from the Middle Ages. Explore Wachau's natural paradise through its riverside villages and discover a land of castles, majestic abbeys and breathtaking wineries.</a:t>
            </a:r>
            <a:endParaRPr sz="1400" b="0" i="0" u="none" strike="noStrike" cap="none">
              <a:solidFill>
                <a:srgbClr val="000000"/>
              </a:solidFill>
              <a:latin typeface="Arial"/>
              <a:ea typeface="Arial"/>
              <a:cs typeface="Arial"/>
              <a:sym typeface="Arial"/>
            </a:endParaRPr>
          </a:p>
        </p:txBody>
      </p:sp>
      <p:sp>
        <p:nvSpPr>
          <p:cNvPr id="126" name="Google Shape;126;p5"/>
          <p:cNvSpPr txBox="1"/>
          <p:nvPr/>
        </p:nvSpPr>
        <p:spPr>
          <a:xfrm>
            <a:off x="704335" y="1318726"/>
            <a:ext cx="609805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Wachau Cultural Landscape, Austria</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2" name="Google Shape;132;p6"/>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6"/>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6"/>
          <p:cNvSpPr txBox="1"/>
          <p:nvPr/>
        </p:nvSpPr>
        <p:spPr>
          <a:xfrm>
            <a:off x="-148281" y="89587"/>
            <a:ext cx="10911016" cy="52322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SOME DEFINITIONS &amp; CONCEPTS 1/2</a:t>
            </a:r>
            <a:endParaRPr sz="2800" b="0" i="0" u="none" strike="noStrike" cap="none">
              <a:solidFill>
                <a:schemeClr val="dk1"/>
              </a:solidFill>
              <a:latin typeface="Times New Roman"/>
              <a:ea typeface="Times New Roman"/>
              <a:cs typeface="Times New Roman"/>
              <a:sym typeface="Times New Roman"/>
            </a:endParaRPr>
          </a:p>
        </p:txBody>
      </p:sp>
      <p:sp>
        <p:nvSpPr>
          <p:cNvPr id="135" name="Google Shape;135;p6"/>
          <p:cNvSpPr txBox="1"/>
          <p:nvPr/>
        </p:nvSpPr>
        <p:spPr>
          <a:xfrm>
            <a:off x="631907" y="1328424"/>
            <a:ext cx="10279109" cy="473975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rgbClr val="3A3838"/>
                </a:solidFill>
                <a:latin typeface="Candara"/>
                <a:ea typeface="Candara"/>
                <a:cs typeface="Candara"/>
                <a:sym typeface="Candara"/>
              </a:rPr>
              <a:t>The area of Prespes Lakes, comprising Megali and Mikri Prespa in Greece, provides an exemplar of the harmonious coexistence of humans and nature. The PNP is a protected area of global significance, classified as an ecosystem of outstanding importance. It has been identified as one of Europe's most significant transboundary 'ecological brick sites'. It is noteworthy that the Prespa National Park, a restricted geographical area, is home to a diverse array of life forms, including numerous rare, endangered, and endemic species. The Prespa National Park (PNP) is located in the northwest of Greece, within the Region of West Macedonia. It encompasses an area of 327 km², and forms part of the Transboundary Prespa Park.</a:t>
            </a: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rgbClr val="3A3838"/>
                </a:solidFill>
                <a:latin typeface="Candara"/>
                <a:ea typeface="Candara"/>
                <a:cs typeface="Candara"/>
                <a:sym typeface="Candara"/>
              </a:rPr>
              <a:t>The landscape of the Göreme Valley and its surrounding area has been entirely sculpted by erosion, which has created unique rock-hewn sanctuaries containing compelling evidence of the Byzantine art produced during the post-Iconoclastic period. Additionally, the region boasts a variety of subterranean settlements, including dwellings, troglodyte villages, and underground towns. These structures, which date back to the 4th century, offer insights into the traditional human habitat of the region.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3A3838"/>
              </a:solidFill>
              <a:latin typeface="Candara"/>
              <a:ea typeface="Candara"/>
              <a:cs typeface="Candara"/>
              <a:sym typeface="Candara"/>
            </a:endParaRPr>
          </a:p>
        </p:txBody>
      </p:sp>
      <p:sp>
        <p:nvSpPr>
          <p:cNvPr id="136" name="Google Shape;136;p6"/>
          <p:cNvSpPr txBox="1"/>
          <p:nvPr/>
        </p:nvSpPr>
        <p:spPr>
          <a:xfrm>
            <a:off x="360486" y="959437"/>
            <a:ext cx="1117223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A99374"/>
                </a:solidFill>
                <a:latin typeface="Candara"/>
                <a:ea typeface="Candara"/>
                <a:cs typeface="Candara"/>
                <a:sym typeface="Candara"/>
              </a:rPr>
              <a:t>3. The Role of Natural Heritage on Sustainability– some examples</a:t>
            </a:r>
            <a:endParaRPr sz="2000" b="1" i="0" u="none" strike="noStrike" cap="none">
              <a:solidFill>
                <a:srgbClr val="A99374"/>
              </a:solidFill>
              <a:latin typeface="Candara"/>
              <a:ea typeface="Candara"/>
              <a:cs typeface="Candara"/>
              <a:sym typeface="Candara"/>
            </a:endParaRPr>
          </a:p>
        </p:txBody>
      </p:sp>
      <p:sp>
        <p:nvSpPr>
          <p:cNvPr id="137" name="Google Shape;137;p6"/>
          <p:cNvSpPr txBox="1"/>
          <p:nvPr/>
        </p:nvSpPr>
        <p:spPr>
          <a:xfrm>
            <a:off x="695282" y="1177878"/>
            <a:ext cx="7804119" cy="7232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Calibri"/>
              <a:buNone/>
            </a:pPr>
            <a:endParaRPr sz="1800" b="1" i="0" u="none" strike="noStrike" cap="none">
              <a:solidFill>
                <a:srgbClr val="A99374"/>
              </a:solidFill>
              <a:latin typeface="Candara"/>
              <a:ea typeface="Candara"/>
              <a:cs typeface="Candara"/>
              <a:sym typeface="Candara"/>
            </a:endParaRPr>
          </a:p>
          <a:p>
            <a:pPr marL="0" marR="0" lvl="0" indent="0" algn="just" rtl="0">
              <a:lnSpc>
                <a:spcPct val="100000"/>
              </a:lnSpc>
              <a:spcBef>
                <a:spcPts val="600"/>
              </a:spcBef>
              <a:spcAft>
                <a:spcPts val="0"/>
              </a:spcAft>
              <a:buClr>
                <a:srgbClr val="A99374"/>
              </a:buClr>
              <a:buSzPts val="1800"/>
              <a:buFont typeface="Candara"/>
              <a:buNone/>
            </a:pPr>
            <a:r>
              <a:rPr lang="tr-TR" sz="1800" b="1" i="0" u="none" strike="noStrike" cap="none">
                <a:solidFill>
                  <a:srgbClr val="A99374"/>
                </a:solidFill>
                <a:latin typeface="Candara"/>
                <a:ea typeface="Candara"/>
                <a:cs typeface="Candara"/>
                <a:sym typeface="Candara"/>
              </a:rPr>
              <a:t>THE AREA OF PRESPES LAKES: MEGALI AND MIKRI PRESPA, GREECE</a:t>
            </a:r>
            <a:endParaRPr sz="1400" b="0" i="0" u="none" strike="noStrike" cap="none">
              <a:solidFill>
                <a:srgbClr val="000000"/>
              </a:solidFill>
              <a:latin typeface="Arial"/>
              <a:ea typeface="Arial"/>
              <a:cs typeface="Arial"/>
              <a:sym typeface="Arial"/>
            </a:endParaRPr>
          </a:p>
        </p:txBody>
      </p:sp>
      <p:pic>
        <p:nvPicPr>
          <p:cNvPr id="138" name="Google Shape;138;p6"/>
          <p:cNvPicPr preferRelativeResize="0"/>
          <p:nvPr/>
        </p:nvPicPr>
        <p:blipFill rotWithShape="1">
          <a:blip r:embed="rId4">
            <a:alphaModFix/>
          </a:blip>
          <a:srcRect/>
          <a:stretch/>
        </p:blipFill>
        <p:spPr>
          <a:xfrm>
            <a:off x="601015" y="3906367"/>
            <a:ext cx="8230313" cy="4938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4" name="Google Shape;144;p7"/>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7"/>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7"/>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SOME DEFINITIONS &amp; CONCEPTS 2/2</a:t>
            </a:r>
            <a:endParaRPr sz="2400" b="0" i="0" u="none" strike="noStrike" cap="none">
              <a:solidFill>
                <a:schemeClr val="dk1"/>
              </a:solidFill>
              <a:latin typeface="Times New Roman"/>
              <a:ea typeface="Times New Roman"/>
              <a:cs typeface="Times New Roman"/>
              <a:sym typeface="Times New Roman"/>
            </a:endParaRPr>
          </a:p>
        </p:txBody>
      </p:sp>
      <p:sp>
        <p:nvSpPr>
          <p:cNvPr id="147" name="Google Shape;147;p7"/>
          <p:cNvSpPr txBox="1"/>
          <p:nvPr/>
        </p:nvSpPr>
        <p:spPr>
          <a:xfrm>
            <a:off x="453452" y="1220665"/>
            <a:ext cx="10004112" cy="47859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1" i="0" u="none" strike="noStrike" cap="none">
                <a:solidFill>
                  <a:srgbClr val="A99374"/>
                </a:solidFill>
                <a:latin typeface="Candara"/>
                <a:ea typeface="Candara"/>
                <a:cs typeface="Candara"/>
                <a:sym typeface="Candara"/>
              </a:rPr>
              <a:t>TRAKAI HISTORICAL NATIONAL PARK, LITHUANIA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rgbClr val="212121"/>
                </a:solidFill>
                <a:latin typeface="Candara"/>
                <a:ea typeface="Candara"/>
                <a:cs typeface="Candara"/>
                <a:sym typeface="Candara"/>
              </a:rPr>
              <a:t>Trakai Park is situated in the eastern region of the Lithuanian Republic, approximately 25 km to the west of the capital city, Vilnius. This distinctive and concentrated collection of natural and cultural assets encapsulates pivotal eras and occurrences in Lithuania's and Eastern Europe's shared history. It encompasses a meticulously preserved cultural landscape centred on an historic town and castle complexes situated amidst a lake landscape.</a:t>
            </a:r>
            <a:endParaRPr sz="16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1" i="0" u="none" strike="noStrike" cap="none">
                <a:solidFill>
                  <a:srgbClr val="A99374"/>
                </a:solidFill>
                <a:latin typeface="Candara"/>
                <a:ea typeface="Candara"/>
                <a:cs typeface="Candara"/>
                <a:sym typeface="Candara"/>
              </a:rPr>
              <a:t>RUNDALE PALACE ENSEMBLE WITH A GARDEN AND FOREST PARK, LETONIA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rgbClr val="212121"/>
                </a:solidFill>
                <a:latin typeface="Candara"/>
                <a:ea typeface="Candara"/>
                <a:cs typeface="Candara"/>
                <a:sym typeface="Candara"/>
              </a:rPr>
              <a:t>The Rundāle Palace ensemble, comprising a garden and forest park, is situated in the Zemgale plain in close proximity to the Latvian-Lithuanian border. The nearest town is Bauska, situated 12 km away, with Jelgava located 43 km away and Riga 79 km away. The Palace territory encompasses an area of 85 hectares and comprises a variety of features, including a complex of buildings, the site of an old medieval castle, and a pond. Additionally, it features orchards on the eastern, western, and northern sides, a French garden, a forest park, a plant nursery, a garden area, and parking lots on the eastern and western sides.</a:t>
            </a:r>
            <a:endParaRPr sz="16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400"/>
              <a:buFont typeface="Arial"/>
              <a:buNone/>
            </a:pPr>
            <a:endParaRPr sz="14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400"/>
              <a:buFont typeface="Arial"/>
              <a:buNone/>
            </a:pPr>
            <a:endParaRPr sz="1400" b="0" i="0" u="none" strike="noStrike" cap="none">
              <a:solidFill>
                <a:srgbClr val="212121"/>
              </a:solidFill>
              <a:latin typeface="Inter"/>
              <a:ea typeface="Inter"/>
              <a:cs typeface="Inter"/>
              <a:sym typeface="Inter"/>
            </a:endParaRPr>
          </a:p>
          <a:p>
            <a:pPr marL="0" marR="0" lvl="0" indent="0" algn="just" rtl="0">
              <a:lnSpc>
                <a:spcPct val="100000"/>
              </a:lnSpc>
              <a:spcBef>
                <a:spcPts val="600"/>
              </a:spcBef>
              <a:spcAft>
                <a:spcPts val="0"/>
              </a:spcAft>
              <a:buClr>
                <a:srgbClr val="000000"/>
              </a:buClr>
              <a:buSzPts val="1300"/>
              <a:buFont typeface="Arial"/>
              <a:buNone/>
            </a:pPr>
            <a:endParaRPr sz="1300" b="0" i="0" u="none" strike="noStrike" cap="none">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1039</Words>
  <Application>Microsoft Office PowerPoint</Application>
  <PresentationFormat>Προσαρμογή</PresentationFormat>
  <Paragraphs>51</Paragraphs>
  <Slides>8</Slides>
  <Notes>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Arial</vt:lpstr>
      <vt:lpstr>Candara</vt:lpstr>
      <vt:lpstr>Calibri</vt:lpstr>
      <vt:lpstr>Times New Roman</vt:lpstr>
      <vt:lpstr>Inter</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2026-05-06T14:32:18Z</dcterms:modified>
</cp:coreProperties>
</file>