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66" r:id="rId4"/>
    <p:sldId id="267" r:id="rId5"/>
    <p:sldId id="268" r:id="rId6"/>
    <p:sldId id="269"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dW//agsP0ko+vrXBrCefWzEKSt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customschemas.google.com/relationships/presentationmetadata" Target="metadata"/><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24"/>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LEARNING UNIT 6: Networking </a:t>
            </a:r>
            <a:endParaRPr/>
          </a:p>
        </p:txBody>
      </p:sp>
      <p:sp>
        <p:nvSpPr>
          <p:cNvPr id="86" name="Google Shape;86;p2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79131" y="2074783"/>
            <a:ext cx="12192000" cy="8001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LESSON 1: WHAT NETWORKING IS?</a:t>
            </a:r>
            <a:endParaRPr sz="3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8" name="Google Shape;188;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9"/>
          <p:cNvSpPr txBox="1"/>
          <p:nvPr/>
        </p:nvSpPr>
        <p:spPr>
          <a:xfrm>
            <a:off x="-25725" y="89587"/>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Interactive Activity:  “The Circle Way” method</a:t>
            </a:r>
            <a:endParaRPr sz="3600" b="0" i="0" u="none" strike="noStrike" cap="none">
              <a:solidFill>
                <a:schemeClr val="lt1"/>
              </a:solidFill>
              <a:latin typeface="Candara"/>
              <a:ea typeface="Candara"/>
              <a:cs typeface="Candara"/>
              <a:sym typeface="Candara"/>
            </a:endParaRPr>
          </a:p>
        </p:txBody>
      </p:sp>
      <p:sp>
        <p:nvSpPr>
          <p:cNvPr id="191" name="Google Shape;191;p9"/>
          <p:cNvSpPr txBox="1"/>
          <p:nvPr/>
        </p:nvSpPr>
        <p:spPr>
          <a:xfrm>
            <a:off x="3431703" y="1196752"/>
            <a:ext cx="7627593" cy="6109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Objective: „The Circle Way “ approach un equivocally affirms the essantial practice of turning to one another to support  racial, ethnic,gender, disability, economis, and environmental justice.</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Materials Needed:Handouts, internet access, projector and creen, paper, teoretical contetnt if necessary</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Method explanation: A number of circle-based methodologies have been designed with the purpose of sustaining meaningful dialogue in the modern world. „The Circle Way“ has been used successfully around the world by a wide variety of groups with an equal variety of intentions and purposes. That is the great adaptivity of circle: it enables us to gather around an idea, to each contribute our wisdom, and to decide on a well-considered collective course of action. „The Circle Way“ provides a kind of skeletal structure that strengthens and organizes dialogue. Circle is a social structure that has helped people come together in collaborative dialogue and action since the beginning of time. And today, people come to circles to be social, to discover safe ways to dialogue, to share stories, to build community, and to meet in a collaborative way. Circles allow us to discover our collective wisdom.This help us to discover local resources that we can bring to our conversations and tasks, and who we truly are to each other.</a:t>
            </a:r>
            <a:endParaRPr sz="1600" b="0" i="0" u="none" strike="noStrike" cap="none">
              <a:solidFill>
                <a:srgbClr val="000000"/>
              </a:solidFill>
              <a:latin typeface="Candara"/>
              <a:ea typeface="Candara"/>
              <a:cs typeface="Candara"/>
              <a:sym typeface="Candara"/>
            </a:endParaRPr>
          </a:p>
          <a:p>
            <a:pPr marL="285750" marR="0" lvl="0" indent="-171450" algn="l" rtl="0">
              <a:lnSpc>
                <a:spcPct val="100000"/>
              </a:lnSpc>
              <a:spcBef>
                <a:spcPts val="600"/>
              </a:spcBef>
              <a:spcAft>
                <a:spcPts val="0"/>
              </a:spcAft>
              <a:buClr>
                <a:srgbClr val="000000"/>
              </a:buClr>
              <a:buSzPts val="1800"/>
              <a:buFont typeface="Noto Sans Symbols"/>
              <a:buNone/>
            </a:pPr>
            <a:endParaRPr sz="1800" b="0" i="0" u="none" strike="noStrike" cap="none">
              <a:solidFill>
                <a:srgbClr val="000000"/>
              </a:solidFill>
              <a:latin typeface="Arial"/>
              <a:ea typeface="Arial"/>
              <a:cs typeface="Arial"/>
              <a:sym typeface="Arial"/>
            </a:endParaRPr>
          </a:p>
          <a:p>
            <a:pPr marL="285750" marR="0" lvl="0" indent="-171450" algn="l" rtl="0">
              <a:lnSpc>
                <a:spcPct val="100000"/>
              </a:lnSpc>
              <a:spcBef>
                <a:spcPts val="600"/>
              </a:spcBef>
              <a:spcAft>
                <a:spcPts val="0"/>
              </a:spcAft>
              <a:buClr>
                <a:srgbClr val="000000"/>
              </a:buClr>
              <a:buSzPts val="1800"/>
              <a:buFont typeface="Noto Sans Symbols"/>
              <a:buNone/>
            </a:pPr>
            <a:endParaRPr sz="1800" b="0" i="0" u="none" strike="noStrike" cap="none">
              <a:solidFill>
                <a:srgbClr val="000000"/>
              </a:solidFill>
              <a:latin typeface="Arial"/>
              <a:ea typeface="Arial"/>
              <a:cs typeface="Arial"/>
              <a:sym typeface="Arial"/>
            </a:endParaRPr>
          </a:p>
          <a:p>
            <a:pPr marL="285750" marR="0" lvl="0" indent="-171450" algn="l" rtl="0">
              <a:lnSpc>
                <a:spcPct val="100000"/>
              </a:lnSpc>
              <a:spcBef>
                <a:spcPts val="600"/>
              </a:spcBef>
              <a:spcAft>
                <a:spcPts val="0"/>
              </a:spcAft>
              <a:buClr>
                <a:srgbClr val="000000"/>
              </a:buClr>
              <a:buSzPts val="1800"/>
              <a:buFont typeface="Noto Sans Symbols"/>
              <a:buNone/>
            </a:pPr>
            <a:endParaRPr sz="1800" b="0" i="0" u="none" strike="noStrike" cap="none">
              <a:solidFill>
                <a:srgbClr val="000000"/>
              </a:solidFill>
              <a:latin typeface="Arial"/>
              <a:ea typeface="Arial"/>
              <a:cs typeface="Arial"/>
              <a:sym typeface="Arial"/>
            </a:endParaRPr>
          </a:p>
        </p:txBody>
      </p:sp>
      <p:pic>
        <p:nvPicPr>
          <p:cNvPr id="192" name="Google Shape;192;p9"/>
          <p:cNvPicPr preferRelativeResize="0"/>
          <p:nvPr/>
        </p:nvPicPr>
        <p:blipFill rotWithShape="1">
          <a:blip r:embed="rId4">
            <a:alphaModFix/>
          </a:blip>
          <a:srcRect/>
          <a:stretch/>
        </p:blipFill>
        <p:spPr>
          <a:xfrm>
            <a:off x="551384" y="4077072"/>
            <a:ext cx="2585558" cy="18696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8" name="Google Shape;198;p2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9" name="Google Shape;199;p2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0" name="Google Shape;200;p29"/>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rgbClr val="FFFFFF"/>
                </a:solidFill>
                <a:latin typeface="Candara"/>
                <a:ea typeface="Candara"/>
                <a:cs typeface="Candara"/>
                <a:sym typeface="Candara"/>
              </a:rPr>
              <a:t>Interactive Activity:  </a:t>
            </a:r>
            <a:r>
              <a:rPr lang="en-GB" sz="3600" b="1" i="0" u="none" strike="noStrike" cap="none">
                <a:solidFill>
                  <a:schemeClr val="lt1"/>
                </a:solidFill>
                <a:latin typeface="Candara"/>
                <a:ea typeface="Candara"/>
                <a:cs typeface="Candara"/>
                <a:sym typeface="Candara"/>
              </a:rPr>
              <a:t>:  “The Circle Way” method</a:t>
            </a:r>
            <a:endParaRPr sz="3600" b="0" i="0" u="none" strike="noStrike" cap="none">
              <a:solidFill>
                <a:schemeClr val="lt1"/>
              </a:solidFill>
              <a:latin typeface="Candara"/>
              <a:ea typeface="Candara"/>
              <a:cs typeface="Candara"/>
              <a:sym typeface="Candara"/>
            </a:endParaRPr>
          </a:p>
        </p:txBody>
      </p:sp>
      <p:sp>
        <p:nvSpPr>
          <p:cNvPr id="201" name="Google Shape;201;p29"/>
          <p:cNvSpPr txBox="1"/>
          <p:nvPr/>
        </p:nvSpPr>
        <p:spPr>
          <a:xfrm>
            <a:off x="4079777" y="1484784"/>
            <a:ext cx="6979520" cy="45704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None/>
            </a:pPr>
            <a:r>
              <a:rPr lang="en-GB" sz="2000" b="1" i="0" u="none" strike="noStrike" cap="none">
                <a:solidFill>
                  <a:srgbClr val="C55A11"/>
                </a:solidFill>
                <a:latin typeface="Candara"/>
                <a:ea typeface="Candara"/>
                <a:cs typeface="Candara"/>
                <a:sym typeface="Candara"/>
              </a:rPr>
              <a:t>Procedure:</a:t>
            </a:r>
            <a:endParaRPr/>
          </a:p>
          <a:p>
            <a:pPr marL="0" marR="0" lvl="0" indent="0" algn="l" rtl="0">
              <a:lnSpc>
                <a:spcPct val="150000"/>
              </a:lnSpc>
              <a:spcBef>
                <a:spcPts val="12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In groups, people meet in a circle, plan the future, manage crises and listen to each other. The circle way practice, has rules that involve the participant to actively participate and accept their own or other's problems by deciding to act. We start and end meetings in a circle. At the beginning they talk about why they are participating and "check in" at the end, reflecting on what everyone has achieved together and individually. A circle meeting can be particularly useful for getting to know each other and as a vehicle for deep reflection or decision making. This method creates a sense of community, unleashes creative powers and allows you to enjoy the common result. </a:t>
            </a:r>
            <a:endParaRPr sz="1600" b="0" i="0" u="none" strike="noStrike" cap="none">
              <a:solidFill>
                <a:srgbClr val="000000"/>
              </a:solidFill>
              <a:latin typeface="Candara"/>
              <a:ea typeface="Candara"/>
              <a:cs typeface="Candara"/>
              <a:sym typeface="Candara"/>
            </a:endParaRPr>
          </a:p>
          <a:p>
            <a:pPr marL="285750" marR="0" lvl="0" indent="-171450" algn="l" rtl="0">
              <a:lnSpc>
                <a:spcPct val="150000"/>
              </a:lnSpc>
              <a:spcBef>
                <a:spcPts val="1800"/>
              </a:spcBef>
              <a:spcAft>
                <a:spcPts val="0"/>
              </a:spcAft>
              <a:buClr>
                <a:srgbClr val="000000"/>
              </a:buClr>
              <a:buSzPts val="1800"/>
              <a:buFont typeface="Noto Sans Symbols"/>
              <a:buNone/>
            </a:pPr>
            <a:endParaRPr sz="1800" b="0" i="0" u="none" strike="noStrike" cap="none">
              <a:solidFill>
                <a:srgbClr val="000000"/>
              </a:solidFill>
              <a:latin typeface="Arial"/>
              <a:ea typeface="Arial"/>
              <a:cs typeface="Arial"/>
              <a:sym typeface="Arial"/>
            </a:endParaRPr>
          </a:p>
        </p:txBody>
      </p:sp>
      <p:pic>
        <p:nvPicPr>
          <p:cNvPr id="202" name="Google Shape;202;p29"/>
          <p:cNvPicPr preferRelativeResize="0"/>
          <p:nvPr/>
        </p:nvPicPr>
        <p:blipFill rotWithShape="1">
          <a:blip r:embed="rId4">
            <a:alphaModFix/>
          </a:blip>
          <a:srcRect/>
          <a:stretch/>
        </p:blipFill>
        <p:spPr>
          <a:xfrm>
            <a:off x="342090" y="2780928"/>
            <a:ext cx="3528392" cy="25514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8" name="Google Shape;208;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Discussion and Reflection</a:t>
            </a:r>
            <a:endParaRPr sz="3600" b="0" i="0" u="none" strike="noStrike" cap="none">
              <a:solidFill>
                <a:schemeClr val="lt1"/>
              </a:solidFill>
              <a:latin typeface="Candara"/>
              <a:ea typeface="Candara"/>
              <a:cs typeface="Candara"/>
              <a:sym typeface="Candara"/>
            </a:endParaRPr>
          </a:p>
        </p:txBody>
      </p:sp>
      <p:sp>
        <p:nvSpPr>
          <p:cNvPr id="211" name="Google Shape;211;p11"/>
          <p:cNvSpPr txBox="1"/>
          <p:nvPr/>
        </p:nvSpPr>
        <p:spPr>
          <a:xfrm>
            <a:off x="4007768" y="973651"/>
            <a:ext cx="7387300" cy="5509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None/>
            </a:pPr>
            <a:r>
              <a:rPr lang="en-GB" sz="1600" b="0" i="0" u="none" strike="noStrike" cap="none">
                <a:solidFill>
                  <a:srgbClr val="833C0B"/>
                </a:solidFill>
                <a:latin typeface="Arial"/>
                <a:ea typeface="Arial"/>
                <a:cs typeface="Arial"/>
                <a:sym typeface="Arial"/>
              </a:rPr>
              <a:t> </a:t>
            </a:r>
            <a:endParaRPr sz="1600" b="0" i="0" u="none" strike="noStrike" cap="none">
              <a:solidFill>
                <a:srgbClr val="833C0B"/>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GB" sz="2000" b="1" i="0" u="none" strike="noStrike" cap="none">
                <a:solidFill>
                  <a:srgbClr val="C55A11"/>
                </a:solidFill>
                <a:latin typeface="Candara"/>
                <a:ea typeface="Candara"/>
                <a:cs typeface="Candara"/>
                <a:sym typeface="Candara"/>
              </a:rPr>
              <a:t>Questions for Group Discussion:</a:t>
            </a:r>
            <a:endParaRPr sz="2000" b="1" i="0" u="none" strike="noStrike" cap="none">
              <a:solidFill>
                <a:srgbClr val="C55A11"/>
              </a:solidFill>
              <a:latin typeface="Candara"/>
              <a:ea typeface="Candara"/>
              <a:cs typeface="Candara"/>
              <a:sym typeface="Candara"/>
            </a:endParaRPr>
          </a:p>
          <a:p>
            <a:pPr marL="0" marR="0" lvl="0" indent="0" algn="l" rtl="0">
              <a:lnSpc>
                <a:spcPct val="100000"/>
              </a:lnSpc>
              <a:spcBef>
                <a:spcPts val="600"/>
              </a:spcBef>
              <a:spcAft>
                <a:spcPts val="0"/>
              </a:spcAft>
              <a:buNone/>
            </a:pPr>
            <a:r>
              <a:rPr lang="en-GB" sz="1600" b="0" i="0" u="none" strike="noStrike" cap="none">
                <a:solidFill>
                  <a:schemeClr val="dk1"/>
                </a:solidFill>
                <a:latin typeface="Candara"/>
                <a:ea typeface="Candara"/>
                <a:cs typeface="Candara"/>
                <a:sym typeface="Candara"/>
              </a:rPr>
              <a:t>1. What is Networking?</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None/>
            </a:pPr>
            <a:r>
              <a:rPr lang="en-GB" sz="1600" b="0" i="0" u="none" strike="noStrike" cap="none">
                <a:solidFill>
                  <a:schemeClr val="dk1"/>
                </a:solidFill>
                <a:latin typeface="Candara"/>
                <a:ea typeface="Candara"/>
                <a:cs typeface="Candara"/>
                <a:sym typeface="Candara"/>
              </a:rPr>
              <a:t>2. Why is Networking so important?</a:t>
            </a:r>
            <a:endParaRPr/>
          </a:p>
          <a:p>
            <a:pPr marL="0" marR="0" lvl="0" indent="0" algn="l" rtl="0">
              <a:lnSpc>
                <a:spcPct val="100000"/>
              </a:lnSpc>
              <a:spcBef>
                <a:spcPts val="1200"/>
              </a:spcBef>
              <a:spcAft>
                <a:spcPts val="0"/>
              </a:spcAft>
              <a:buNone/>
            </a:pPr>
            <a:r>
              <a:rPr lang="en-GB" sz="1600" b="0" i="0" u="none" strike="noStrike" cap="none">
                <a:solidFill>
                  <a:schemeClr val="dk1"/>
                </a:solidFill>
                <a:latin typeface="Candara"/>
                <a:ea typeface="Candara"/>
                <a:cs typeface="Candara"/>
                <a:sym typeface="Candara"/>
              </a:rPr>
              <a:t>3. What are the networking benefits for person and for organization?</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None/>
            </a:pPr>
            <a:r>
              <a:rPr lang="en-GB" sz="1600" b="0" i="0" u="none" strike="noStrike" cap="none">
                <a:solidFill>
                  <a:schemeClr val="dk1"/>
                </a:solidFill>
                <a:latin typeface="Candara"/>
                <a:ea typeface="Candara"/>
                <a:cs typeface="Candara"/>
                <a:sym typeface="Candara"/>
              </a:rPr>
              <a:t>4. What role do heritage and heritage activities play in changing human communities, our landscape, and identity?</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2000"/>
              <a:buFont typeface="Arial"/>
              <a:buNone/>
            </a:pPr>
            <a:r>
              <a:rPr lang="en-GB" sz="2000" b="1" i="0" u="none" strike="noStrike" cap="none">
                <a:solidFill>
                  <a:srgbClr val="C55A11"/>
                </a:solidFill>
                <a:latin typeface="Candara"/>
                <a:ea typeface="Candara"/>
                <a:cs typeface="Candara"/>
                <a:sym typeface="Candara"/>
              </a:rPr>
              <a:t>Conclusion: </a:t>
            </a:r>
            <a:endParaRPr sz="2000" b="1" i="0" u="none" strike="noStrike" cap="none">
              <a:solidFill>
                <a:srgbClr val="C55A11"/>
              </a:solidFill>
              <a:latin typeface="Candara"/>
              <a:ea typeface="Candara"/>
              <a:cs typeface="Candara"/>
              <a:sym typeface="Candara"/>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GB" sz="1600" b="0" i="0" u="none" strike="noStrike" cap="none">
                <a:solidFill>
                  <a:schemeClr val="dk1"/>
                </a:solidFill>
                <a:latin typeface="Candara"/>
                <a:ea typeface="Candara"/>
                <a:cs typeface="Candara"/>
                <a:sym typeface="Candara"/>
              </a:rPr>
              <a:t>Summarise the activities and key points covered in the lesson.</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GB" sz="1600" b="0" i="0" u="none" strike="noStrike" cap="none">
                <a:solidFill>
                  <a:schemeClr val="dk1"/>
                </a:solidFill>
                <a:latin typeface="Candara"/>
                <a:ea typeface="Candara"/>
                <a:cs typeface="Candara"/>
                <a:sym typeface="Candara"/>
              </a:rPr>
              <a:t>Communities need to develop and maintain an active approach to networking, seeking fellowship and personal development.</a:t>
            </a:r>
            <a:endParaRPr/>
          </a:p>
          <a:p>
            <a:pPr marL="342900" marR="0" lvl="0" indent="-24130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342900" marR="0" lvl="0" indent="-24130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2" name="Google Shape;212;p11"/>
          <p:cNvPicPr preferRelativeResize="0"/>
          <p:nvPr/>
        </p:nvPicPr>
        <p:blipFill rotWithShape="1">
          <a:blip r:embed="rId4">
            <a:alphaModFix/>
          </a:blip>
          <a:srcRect/>
          <a:stretch/>
        </p:blipFill>
        <p:spPr>
          <a:xfrm>
            <a:off x="1130506" y="1628800"/>
            <a:ext cx="1567742" cy="2257442"/>
          </a:xfrm>
          <a:prstGeom prst="rect">
            <a:avLst/>
          </a:prstGeom>
          <a:noFill/>
          <a:ln>
            <a:noFill/>
          </a:ln>
        </p:spPr>
      </p:pic>
      <p:pic>
        <p:nvPicPr>
          <p:cNvPr id="213" name="Google Shape;213;p11"/>
          <p:cNvPicPr preferRelativeResize="0"/>
          <p:nvPr/>
        </p:nvPicPr>
        <p:blipFill rotWithShape="1">
          <a:blip r:embed="rId5">
            <a:alphaModFix/>
          </a:blip>
          <a:srcRect/>
          <a:stretch/>
        </p:blipFill>
        <p:spPr>
          <a:xfrm>
            <a:off x="2257622" y="3284984"/>
            <a:ext cx="881252" cy="22322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595</Words>
  <Application>Microsoft Office PowerPoint</Application>
  <PresentationFormat>Προσαρμογή</PresentationFormat>
  <Paragraphs>32</Paragraphs>
  <Slides>6</Slides>
  <Notes>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6</vt:i4>
      </vt:variant>
    </vt:vector>
  </HeadingPairs>
  <TitlesOfParts>
    <vt:vector size="12" baseType="lpstr">
      <vt:lpstr>Arial</vt:lpstr>
      <vt:lpstr>Candara</vt:lpstr>
      <vt:lpstr>Calibri</vt:lpstr>
      <vt:lpstr>Times New Roman</vt:lpstr>
      <vt:lpstr>Noto Sans Symbols</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2</cp:revision>
  <dcterms:created xsi:type="dcterms:W3CDTF">2024-06-10T15:48:53Z</dcterms:created>
  <dcterms:modified xsi:type="dcterms:W3CDTF">2026-05-06T16:54:11Z</dcterms:modified>
</cp:coreProperties>
</file>