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Candara" pitchFamily="34" charset="0"/>
      <p:regular r:id="rId14"/>
      <p:bold r:id="rId15"/>
      <p:italic r:id="rId16"/>
      <p:boldItalic r:id="rId17"/>
    </p:embeddedFont>
    <p:embeddedFont>
      <p:font typeface="Calibri"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idW//agsP0ko+vrXBrCefWzEKStQ=="/>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96" y="-1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4" name="Google Shape;174;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xmlns=""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a16="http://schemas.microsoft.com/office/drawing/2014/main" xmlns=""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a16="http://schemas.microsoft.com/office/drawing/2014/main" xmlns=""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xmlns="" val="235278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 name="Google Shape;10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 name="Google Shape;1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1" name="Google Shape;13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2" name="Google Shape;15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3" name="Google Shape;16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3.png"/><Relationship Id="rId3" Type="http://schemas.openxmlformats.org/officeDocument/2006/relationships/notesSlide" Target="../notesSlides/notesSlide11.xml"/><Relationship Id="rId7" Type="http://schemas.openxmlformats.org/officeDocument/2006/relationships/image" Target="../media/image14.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png"/><Relationship Id="rId9"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www.google.com/search?sca_esv=519e96c50f78252e&amp;cs=0&amp;sxsrf=ADLYWIKQCAVHOpKyL8DMykQdWfg2Y6fWWQ:1736276784292&amp;q=build+your+confidence&amp;stick=H4sIAAAAAAAAAHVTPW8UMRTk0IJOCiFgcvkAQh5INChCIH7BRVxOUICAa1JFPvvtnblde7G9u8ovoICKGlHQ0dFBzc-gp9kiDV0q3noXTjkd5drzZsYzb7sP73QenHY29lFjrLwDE4NGXxo7U3pyer57NHg2ejI6PPoadapok_X2c5VIODa5BWF0rCRqgVW0y3YeY4GJySDhztMsWEy4V0a7qcpcQAzRg-AW0QKXhRIIXEtweZYZ66voNtt9yZXDhj2zJkbniIAn4UMlpHOf7b3yFvXET1E3wNYujHOnNE3UvjSKIB1Ia1kuRH3lDbw2YzBBMdfKKyTMLXZzyJUGDlLFMRK9hwyty2qWAuckBNGuJPvEQ6-1x_AmR1crVdF1tjW0pmzN03QwPrb0xEAw4hkoTYNnTMfGAmXIycU22-z_c7ngsMeu9WXBKeo2-pBiFV1la7Wx2KKb_uXZYhstj8aSJEki5Y1Homn6W-iGRsK5a9gtZrlvR9bY6vOzXnbYjXkFS4peZ6y_pN3L7BItmZimPKxWFe2xe4OU8hE1h1QT5Smv-e4tRkD7M9DTOgJJDacpXYggC26mkoQQq2zlwCrUsjXC2JW6VsLPtCkTlBP8fKE3XrbAPy9un3v36_2j0YuT72_vfnlqP9kfH4vD9ODk2-8P3f_8HX8AxgkXGDwDAAA&amp;sa=X&amp;ved=2ahUKEwiettOHp-SKAxX6bvEDHaKIFgQQ7fAIegUIABDIAQ"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24"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24"/>
          <p:cNvSpPr txBox="1"/>
          <p:nvPr/>
        </p:nvSpPr>
        <p:spPr>
          <a:xfrm>
            <a:off x="-3" y="2724029"/>
            <a:ext cx="12192000" cy="1384954"/>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rgbClr val="FFFFFF"/>
                </a:solidFill>
                <a:latin typeface="Candara"/>
                <a:ea typeface="Candara"/>
                <a:cs typeface="Candara"/>
                <a:sym typeface="Candara"/>
              </a:rPr>
              <a:t>TRAINING PROGRAMME</a:t>
            </a:r>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FFFFFF"/>
              </a:solidFill>
              <a:latin typeface="Candara"/>
              <a:ea typeface="Candara"/>
              <a:cs typeface="Candara"/>
              <a:sym typeface="Candara"/>
            </a:endParaRPr>
          </a:p>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rgbClr val="FFFFFF"/>
                </a:solidFill>
                <a:latin typeface="Candara"/>
                <a:ea typeface="Candara"/>
                <a:cs typeface="Candara"/>
                <a:sym typeface="Candara"/>
              </a:rPr>
              <a:t>LEARNING UNIT 6: Networking </a:t>
            </a:r>
            <a:endParaRPr/>
          </a:p>
        </p:txBody>
      </p:sp>
      <p:sp>
        <p:nvSpPr>
          <p:cNvPr id="86" name="Google Shape;86;p24"/>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sp>
        <p:nvSpPr>
          <p:cNvPr id="9" name="Google Shape;87;p1">
            <a:extLst>
              <a:ext uri="{FF2B5EF4-FFF2-40B4-BE49-F238E27FC236}">
                <a16:creationId xmlns:a16="http://schemas.microsoft.com/office/drawing/2014/main" xmlns=""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0" name="Google Shape;88;p1" descr="Blue text on a black background&#10;&#10;Description automatically generated">
            <a:extLst>
              <a:ext uri="{FF2B5EF4-FFF2-40B4-BE49-F238E27FC236}">
                <a16:creationId xmlns:a16="http://schemas.microsoft.com/office/drawing/2014/main" xmlns="" id="{1A6FCB7D-DF7E-D91D-D207-871084954BEA}"/>
              </a:ext>
            </a:extLst>
          </p:cNvPr>
          <p:cNvPicPr preferRelativeResize="0"/>
          <p:nvPr/>
        </p:nvPicPr>
        <p:blipFill rotWithShape="1">
          <a:blip r:embed="rId4">
            <a:alphaModFix/>
          </a:blip>
          <a:srcRect/>
          <a:stretch/>
        </p:blipFill>
        <p:spPr>
          <a:xfrm>
            <a:off x="311501" y="6221372"/>
            <a:ext cx="2127367" cy="465397"/>
          </a:xfrm>
          <a:prstGeom prst="rect">
            <a:avLst/>
          </a:prstGeom>
          <a:noFill/>
          <a:ln>
            <a:noFill/>
          </a:ln>
        </p:spPr>
      </p:pic>
      <p:pic>
        <p:nvPicPr>
          <p:cNvPr id="11" name="10 - Εικόνα" descr="cc-brand-1.png"/>
          <p:cNvPicPr>
            <a:picLocks noChangeAspect="1"/>
          </p:cNvPicPr>
          <p:nvPr/>
        </p:nvPicPr>
        <p:blipFill>
          <a:blip r:embed="rId5"/>
          <a:stretch>
            <a:fillRect/>
          </a:stretch>
        </p:blipFill>
        <p:spPr>
          <a:xfrm>
            <a:off x="10688715" y="6078746"/>
            <a:ext cx="1503285" cy="7792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2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77" name="Google Shape;177;p28"/>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8" name="Google Shape;178;p28"/>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9" name="Google Shape;179;p28"/>
          <p:cNvSpPr txBox="1"/>
          <p:nvPr/>
        </p:nvSpPr>
        <p:spPr>
          <a:xfrm>
            <a:off x="0" y="89588"/>
            <a:ext cx="10911016" cy="64629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None/>
            </a:pPr>
            <a:r>
              <a:rPr lang="en-GB" sz="3600" b="1" i="0" u="none" strike="noStrike" cap="none">
                <a:solidFill>
                  <a:srgbClr val="FFFFFF"/>
                </a:solidFill>
                <a:latin typeface="Candara"/>
                <a:ea typeface="Candara"/>
                <a:cs typeface="Candara"/>
                <a:sym typeface="Candara"/>
              </a:rPr>
              <a:t>Best practice</a:t>
            </a:r>
            <a:endParaRPr sz="3600" b="0" i="0" u="none" strike="noStrike" cap="none">
              <a:solidFill>
                <a:schemeClr val="dk1"/>
              </a:solidFill>
              <a:latin typeface="Times New Roman"/>
              <a:ea typeface="Times New Roman"/>
              <a:cs typeface="Times New Roman"/>
              <a:sym typeface="Times New Roman"/>
            </a:endParaRPr>
          </a:p>
        </p:txBody>
      </p:sp>
      <p:sp>
        <p:nvSpPr>
          <p:cNvPr id="180" name="Google Shape;180;p28"/>
          <p:cNvSpPr txBox="1"/>
          <p:nvPr/>
        </p:nvSpPr>
        <p:spPr>
          <a:xfrm>
            <a:off x="360487" y="2132631"/>
            <a:ext cx="6527601" cy="47397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The main goal of the project "Children's Summer Creative Plein Air "Meadow Plants - a Source of Creativity" is to develop an understanding of the culture of nearby ethnic communities, the personal and social mutual responsibility of the plein air participants, to form benevolent communication skills and to get acquainted with the world of plants and means of artistic expression.</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The plein air was dedicated to the 100th anniversary of the birth of Eugenija Šimkūnaitė, a habilitated doctor of biological sciences. E. Šimkūnaitė studied and scientifically described medicinal plants, was able to compare the experience of Lithuanian herbalism and folk medicine. Dr. E. Šimkūnaitė devoted her entire life to the study of medicinal plants, folk medicine, and local history. Therefore, the proposed theme of the plein air is "Meadow Plants - a Source of Creativity". In this way, the aim is to encourage Lithuanian society to become interested in medicinal plants, folk medicine, discover the benefits of art therapy by drawing nature, and delve into a variety of drawing and other artistic representation techniques (paper cutting, embroidery, and others).</a:t>
            </a:r>
            <a:endParaRPr sz="18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1400" b="0" i="0" u="none" strike="noStrike" cap="none">
              <a:solidFill>
                <a:srgbClr val="000000"/>
              </a:solidFill>
              <a:latin typeface="Candara"/>
              <a:ea typeface="Candara"/>
              <a:cs typeface="Candara"/>
              <a:sym typeface="Candara"/>
            </a:endParaRPr>
          </a:p>
        </p:txBody>
      </p:sp>
      <p:sp>
        <p:nvSpPr>
          <p:cNvPr id="181" name="Google Shape;181;p28"/>
          <p:cNvSpPr txBox="1"/>
          <p:nvPr/>
        </p:nvSpPr>
        <p:spPr>
          <a:xfrm>
            <a:off x="360486" y="1268760"/>
            <a:ext cx="10698811"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000" b="1" i="0" u="none" strike="noStrike" cap="none">
                <a:solidFill>
                  <a:srgbClr val="A99374"/>
                </a:solidFill>
                <a:latin typeface="Candara"/>
                <a:ea typeface="Candara"/>
                <a:cs typeface="Candara"/>
                <a:sym typeface="Candara"/>
              </a:rPr>
              <a:t>Example 2 of creative workshops for youth, involving cultural heritage in Children's summer creative camp "I draw Lithuania"</a:t>
            </a:r>
            <a:endParaRPr/>
          </a:p>
        </p:txBody>
      </p:sp>
      <p:pic>
        <p:nvPicPr>
          <p:cNvPr id="182" name="Google Shape;182;p28"/>
          <p:cNvPicPr preferRelativeResize="0"/>
          <p:nvPr/>
        </p:nvPicPr>
        <p:blipFill rotWithShape="1">
          <a:blip r:embed="rId4">
            <a:alphaModFix/>
          </a:blip>
          <a:srcRect/>
          <a:stretch/>
        </p:blipFill>
        <p:spPr>
          <a:xfrm>
            <a:off x="7104111" y="2276872"/>
            <a:ext cx="3987117" cy="265807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xmlns=""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a16="http://schemas.microsoft.com/office/drawing/2014/main" xmlns=""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a16="http://schemas.microsoft.com/office/drawing/2014/main" xmlns=""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n-US" sz="2800" b="1" dirty="0" smtClean="0">
                <a:solidFill>
                  <a:schemeClr val="bg1"/>
                </a:solidFill>
                <a:latin typeface="Candara" pitchFamily="34" charset="0"/>
              </a:rPr>
              <a:t>Thank you for your attention</a:t>
            </a:r>
          </a:p>
        </p:txBody>
      </p:sp>
      <p:sp>
        <p:nvSpPr>
          <p:cNvPr id="80" name="Google Shape;80;p5">
            <a:extLst>
              <a:ext uri="{FF2B5EF4-FFF2-40B4-BE49-F238E27FC236}">
                <a16:creationId xmlns:a16="http://schemas.microsoft.com/office/drawing/2014/main" xmlns=""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a16="http://schemas.microsoft.com/office/drawing/2014/main" xmlns=""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a16="http://schemas.microsoft.com/office/drawing/2014/main" xmlns=""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800" b="1" i="0" u="none" strike="noStrike" cap="none" dirty="0" smtClean="0">
                <a:solidFill>
                  <a:srgbClr val="7F7F7F"/>
                </a:solidFill>
                <a:latin typeface="Calibri"/>
                <a:ea typeface="Calibri"/>
                <a:cs typeface="Calibri"/>
                <a:sym typeface="Calibri"/>
              </a:rPr>
              <a:t>PARTNERS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a16="http://schemas.microsoft.com/office/drawing/2014/main" xmlns="" id="{3B45D439-3297-79AA-CACA-7096D6D590B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62338" y="4752724"/>
            <a:ext cx="1676400" cy="4000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a:extLst>
              <a:ext uri="{FF2B5EF4-FFF2-40B4-BE49-F238E27FC236}">
                <a16:creationId xmlns:a16="http://schemas.microsoft.com/office/drawing/2014/main" xmlns="" id="{CEACFF9F-2E19-236D-B5DE-BA61F8D477D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969614" y="4704157"/>
            <a:ext cx="866775" cy="5429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A red bird on a green leaf&#10;&#10;Description automatically generated">
            <a:extLst>
              <a:ext uri="{FF2B5EF4-FFF2-40B4-BE49-F238E27FC236}">
                <a16:creationId xmlns:a16="http://schemas.microsoft.com/office/drawing/2014/main" xmlns="" id="{64376610-9F6A-7D97-9F5A-E9A5DBD20FB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67265" y="4723206"/>
            <a:ext cx="971550" cy="504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con&#10;&#10;Description automatically generated">
            <a:extLst>
              <a:ext uri="{FF2B5EF4-FFF2-40B4-BE49-F238E27FC236}">
                <a16:creationId xmlns:a16="http://schemas.microsoft.com/office/drawing/2014/main" xmlns="" id="{787E2769-AEC9-4756-9372-748CDF945564}"/>
              </a:ext>
            </a:extLst>
          </p:cNvPr>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535659" y="4630211"/>
            <a:ext cx="1257300" cy="5810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A building with red lights&#10;&#10;Description automatically generated">
            <a:extLst>
              <a:ext uri="{FF2B5EF4-FFF2-40B4-BE49-F238E27FC236}">
                <a16:creationId xmlns:a16="http://schemas.microsoft.com/office/drawing/2014/main" xmlns="" id="{31B41789-03F6-70DF-6C37-3B809119B07B}"/>
              </a:ext>
            </a:extLst>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8328717" y="4619374"/>
            <a:ext cx="771525" cy="533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A blue and black logo&#10;&#10;Description automatically generated">
            <a:extLst>
              <a:ext uri="{FF2B5EF4-FFF2-40B4-BE49-F238E27FC236}">
                <a16:creationId xmlns:a16="http://schemas.microsoft.com/office/drawing/2014/main" xmlns="" id="{C9B3BA7D-83AB-3CA7-81BA-35DE5F9EB790}"/>
              </a:ext>
            </a:extLst>
          </p:cNvPr>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9803732" y="4843604"/>
            <a:ext cx="1881904" cy="309170"/>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Google Shape;87;p1">
            <a:extLst>
              <a:ext uri="{FF2B5EF4-FFF2-40B4-BE49-F238E27FC236}">
                <a16:creationId xmlns:a16="http://schemas.microsoft.com/office/drawing/2014/main" xmlns=""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9" name="Google Shape;88;p1" descr="Blue text on a black background&#10;&#10;Description automatically generated">
            <a:extLst>
              <a:ext uri="{FF2B5EF4-FFF2-40B4-BE49-F238E27FC236}">
                <a16:creationId xmlns:a16="http://schemas.microsoft.com/office/drawing/2014/main" xmlns="" id="{1A6FCB7D-DF7E-D91D-D207-871084954BEA}"/>
              </a:ext>
            </a:extLst>
          </p:cNvPr>
          <p:cNvPicPr preferRelativeResize="0"/>
          <p:nvPr/>
        </p:nvPicPr>
        <p:blipFill rotWithShape="1">
          <a:blip r:embed="rId12">
            <a:alphaModFix/>
          </a:blip>
          <a:srcRect/>
          <a:stretch/>
        </p:blipFill>
        <p:spPr>
          <a:xfrm>
            <a:off x="311501" y="6221372"/>
            <a:ext cx="2127367" cy="465397"/>
          </a:xfrm>
          <a:prstGeom prst="rect">
            <a:avLst/>
          </a:prstGeom>
          <a:noFill/>
          <a:ln>
            <a:noFill/>
          </a:ln>
        </p:spPr>
      </p:pic>
      <p:pic>
        <p:nvPicPr>
          <p:cNvPr id="20" name="19 - Εικόνα" descr="cc-brand-1.png"/>
          <p:cNvPicPr>
            <a:picLocks noChangeAspect="1"/>
          </p:cNvPicPr>
          <p:nvPr/>
        </p:nvPicPr>
        <p:blipFill>
          <a:blip r:embed="rId13"/>
          <a:stretch>
            <a:fillRect/>
          </a:stretch>
        </p:blipFill>
        <p:spPr>
          <a:xfrm>
            <a:off x="10688715" y="6078746"/>
            <a:ext cx="1503285" cy="779254"/>
          </a:xfrm>
          <a:prstGeom prst="rect">
            <a:avLst/>
          </a:prstGeom>
        </p:spPr>
      </p:pic>
    </p:spTree>
    <p:custDataLst>
      <p:tags r:id="rId1"/>
    </p:custDataLst>
    <p:extLst>
      <p:ext uri="{BB962C8B-B14F-4D97-AF65-F5344CB8AC3E}">
        <p14:creationId xmlns:p14="http://schemas.microsoft.com/office/powerpoint/2010/main" xmlns="" val="1229119951"/>
      </p:ext>
    </p:extLst>
  </p:cSld>
  <p:clrMapOvr>
    <a:masterClrMapping/>
  </p:clrMapOvr>
  <mc:AlternateContent xmlns:mc="http://schemas.openxmlformats.org/markup-compatibility/2006">
    <mc:Choice xmlns:p14="http://schemas.microsoft.com/office/powerpoint/2010/main" xmlns="" Requires="p14">
      <p:transition spd="slow" p14:dur="3400" advClick="0" advTm="2000">
        <p14:reveal/>
      </p:transition>
    </mc:Choice>
    <mc:Fallback>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6" name="Google Shape;96;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2"/>
          <p:cNvSpPr txBox="1"/>
          <p:nvPr/>
        </p:nvSpPr>
        <p:spPr>
          <a:xfrm>
            <a:off x="-79131" y="2074783"/>
            <a:ext cx="12192000" cy="80017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Clr>
                <a:srgbClr val="000000"/>
              </a:buClr>
              <a:buSzPts val="3600"/>
              <a:buFont typeface="Arial"/>
              <a:buNone/>
            </a:pPr>
            <a:r>
              <a:rPr lang="en-GB" sz="3600" b="1" i="0" u="none" strike="noStrike" cap="none">
                <a:solidFill>
                  <a:srgbClr val="FFFFFF"/>
                </a:solidFill>
                <a:latin typeface="Candara"/>
                <a:ea typeface="Candara"/>
                <a:cs typeface="Candara"/>
                <a:sym typeface="Candara"/>
              </a:rPr>
              <a:t>LESSON 1: WHAT NETWORKING IS?</a:t>
            </a:r>
            <a:endParaRPr sz="36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2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3" name="Google Shape;103;p25"/>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 name="Google Shape;104;p25"/>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 name="Google Shape;105;p25"/>
          <p:cNvSpPr txBox="1"/>
          <p:nvPr/>
        </p:nvSpPr>
        <p:spPr>
          <a:xfrm>
            <a:off x="0" y="89588"/>
            <a:ext cx="9646508" cy="64629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None/>
            </a:pPr>
            <a:r>
              <a:rPr lang="en-GB" sz="3600" b="1" i="0" u="none" strike="noStrike" cap="none">
                <a:solidFill>
                  <a:schemeClr val="lt1"/>
                </a:solidFill>
                <a:latin typeface="Candara"/>
                <a:ea typeface="Candara"/>
                <a:cs typeface="Candara"/>
                <a:sym typeface="Candara"/>
              </a:rPr>
              <a:t>DEFINITION OF NETWORKING</a:t>
            </a:r>
            <a:endParaRPr sz="3600" b="1" i="0" u="none" strike="noStrike" cap="none">
              <a:solidFill>
                <a:schemeClr val="lt1"/>
              </a:solidFill>
              <a:latin typeface="Candara"/>
              <a:ea typeface="Candara"/>
              <a:cs typeface="Candara"/>
              <a:sym typeface="Candara"/>
            </a:endParaRPr>
          </a:p>
        </p:txBody>
      </p:sp>
      <p:sp>
        <p:nvSpPr>
          <p:cNvPr id="106" name="Google Shape;106;p25"/>
          <p:cNvSpPr txBox="1"/>
          <p:nvPr/>
        </p:nvSpPr>
        <p:spPr>
          <a:xfrm>
            <a:off x="5447929" y="1340768"/>
            <a:ext cx="5611368" cy="384716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Networking is the process of connecting with other people in your field or industry. This can be done in person, through online platforms, or by attending events or workshops.</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342900" marR="0" lvl="0" indent="-34290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Networking is the process of making connections and building relationships. These connections can provide you with advice and contacts, which can help you make informed career decisions.</a:t>
            </a:r>
            <a:endParaRPr/>
          </a:p>
          <a:p>
            <a:pPr marL="342900" marR="0" lvl="0" indent="-241300" algn="l" rtl="0">
              <a:lnSpc>
                <a:spcPct val="100000"/>
              </a:lnSpc>
              <a:spcBef>
                <a:spcPts val="0"/>
              </a:spcBef>
              <a:spcAft>
                <a:spcPts val="0"/>
              </a:spcAft>
              <a:buClr>
                <a:srgbClr val="000000"/>
              </a:buClr>
              <a:buSzPts val="1600"/>
              <a:buFont typeface="Noto Sans Symbols"/>
              <a:buNone/>
            </a:pPr>
            <a:endParaRPr sz="1600" b="0" i="0" u="none" strike="noStrike" cap="none">
              <a:solidFill>
                <a:srgbClr val="000000"/>
              </a:solidFill>
              <a:latin typeface="Candara"/>
              <a:ea typeface="Candara"/>
              <a:cs typeface="Candara"/>
              <a:sym typeface="Candara"/>
            </a:endParaRPr>
          </a:p>
          <a:p>
            <a:pPr marL="342900" marR="0" lvl="0" indent="-34290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Networking is the action of interacting with others to exchange information and develop professional or social contacts.</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pic>
        <p:nvPicPr>
          <p:cNvPr id="107" name="Google Shape;107;p25"/>
          <p:cNvPicPr preferRelativeResize="0"/>
          <p:nvPr/>
        </p:nvPicPr>
        <p:blipFill rotWithShape="1">
          <a:blip r:embed="rId4">
            <a:alphaModFix/>
          </a:blip>
          <a:srcRect/>
          <a:stretch/>
        </p:blipFill>
        <p:spPr>
          <a:xfrm>
            <a:off x="539057" y="2708920"/>
            <a:ext cx="4305265" cy="295694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13" name="Google Shape;113;p3"/>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3"/>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 name="Google Shape;115;p3"/>
          <p:cNvSpPr txBox="1"/>
          <p:nvPr/>
        </p:nvSpPr>
        <p:spPr>
          <a:xfrm>
            <a:off x="0" y="89588"/>
            <a:ext cx="9646508" cy="64629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None/>
            </a:pPr>
            <a:r>
              <a:rPr lang="en-GB" sz="3600" b="1" i="0" u="none" strike="noStrike" cap="none">
                <a:solidFill>
                  <a:schemeClr val="lt1"/>
                </a:solidFill>
                <a:latin typeface="Candara"/>
                <a:ea typeface="Candara"/>
                <a:cs typeface="Candara"/>
                <a:sym typeface="Candara"/>
              </a:rPr>
              <a:t>DEFINITION OF NETWORKING</a:t>
            </a:r>
            <a:endParaRPr sz="3600" b="1" i="0" u="none" strike="noStrike" cap="none">
              <a:solidFill>
                <a:schemeClr val="lt1"/>
              </a:solidFill>
              <a:latin typeface="Candara"/>
              <a:ea typeface="Candara"/>
              <a:cs typeface="Candara"/>
              <a:sym typeface="Candara"/>
            </a:endParaRPr>
          </a:p>
        </p:txBody>
      </p:sp>
      <p:sp>
        <p:nvSpPr>
          <p:cNvPr id="116" name="Google Shape;116;p3"/>
          <p:cNvSpPr txBox="1"/>
          <p:nvPr/>
        </p:nvSpPr>
        <p:spPr>
          <a:xfrm>
            <a:off x="5234780" y="1196752"/>
            <a:ext cx="5827392" cy="33239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Networking can be beneficial for both individuals and businesses. For individuals, it can help you build relationships, learn new information and make connections that lead to new opportunities.</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Networking can help to generate new leads, and create opportunities for collaboration. Regardless of why you choose to network, the important thing is to be authentic and genuine in your interactions. When done correctly, networking can be a powerful tool for building relationships and achieving success.</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17" name="Google Shape;117;p3"/>
          <p:cNvPicPr preferRelativeResize="0"/>
          <p:nvPr/>
        </p:nvPicPr>
        <p:blipFill rotWithShape="1">
          <a:blip r:embed="rId4">
            <a:alphaModFix/>
          </a:blip>
          <a:srcRect/>
          <a:stretch/>
        </p:blipFill>
        <p:spPr>
          <a:xfrm>
            <a:off x="1415480" y="1988840"/>
            <a:ext cx="3168352" cy="33315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2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23" name="Google Shape;123;p26"/>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4" name="Google Shape;124;p26"/>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5" name="Google Shape;125;p26"/>
          <p:cNvSpPr txBox="1"/>
          <p:nvPr/>
        </p:nvSpPr>
        <p:spPr>
          <a:xfrm>
            <a:off x="0" y="89588"/>
            <a:ext cx="9646508" cy="64629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en-GB" sz="3600" b="1" i="0" u="none" strike="noStrike" cap="none">
                <a:solidFill>
                  <a:srgbClr val="FFFFFF"/>
                </a:solidFill>
                <a:latin typeface="Candara"/>
                <a:ea typeface="Candara"/>
                <a:cs typeface="Candara"/>
                <a:sym typeface="Candara"/>
              </a:rPr>
              <a:t>NETWORKING</a:t>
            </a:r>
            <a:endParaRPr sz="3600" b="1" i="0" u="none" strike="noStrike" cap="none">
              <a:solidFill>
                <a:srgbClr val="FFFFFF"/>
              </a:solidFill>
              <a:latin typeface="Candara"/>
              <a:ea typeface="Candara"/>
              <a:cs typeface="Candara"/>
              <a:sym typeface="Candara"/>
            </a:endParaRPr>
          </a:p>
        </p:txBody>
      </p:sp>
      <p:sp>
        <p:nvSpPr>
          <p:cNvPr id="126" name="Google Shape;126;p26"/>
          <p:cNvSpPr txBox="1"/>
          <p:nvPr/>
        </p:nvSpPr>
        <p:spPr>
          <a:xfrm>
            <a:off x="5519936" y="1324885"/>
            <a:ext cx="5539361" cy="4201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None/>
            </a:pPr>
            <a:r>
              <a:rPr lang="en-GB" sz="1600" b="0" i="0" u="none" strike="noStrike" cap="none">
                <a:solidFill>
                  <a:srgbClr val="000000"/>
                </a:solidFill>
                <a:latin typeface="Candara"/>
                <a:ea typeface="Candara"/>
                <a:cs typeface="Candara"/>
                <a:sym typeface="Candara"/>
              </a:rPr>
              <a:t>Networking is the lifeblood of success. It’s are strategic tool that opens doors to new opportunities.</a:t>
            </a:r>
            <a:endParaRPr/>
          </a:p>
          <a:p>
            <a:pPr marL="0" marR="0" lvl="0" indent="0" algn="l" rtl="0">
              <a:lnSpc>
                <a:spcPct val="100000"/>
              </a:lnSpc>
              <a:spcBef>
                <a:spcPts val="600"/>
              </a:spcBef>
              <a:spcAft>
                <a:spcPts val="0"/>
              </a:spcAft>
              <a:buNone/>
            </a:pPr>
            <a:r>
              <a:rPr lang="en-GB" sz="1600" b="0" i="0" u="none" strike="noStrike" cap="none">
                <a:solidFill>
                  <a:srgbClr val="000000"/>
                </a:solidFill>
                <a:latin typeface="Candara"/>
                <a:ea typeface="Candara"/>
                <a:cs typeface="Candara"/>
                <a:sym typeface="Candara"/>
              </a:rPr>
              <a:t> </a:t>
            </a:r>
            <a:endParaRPr/>
          </a:p>
          <a:p>
            <a:pPr marL="285750" marR="0" lvl="0" indent="-285750" algn="l" rtl="0">
              <a:lnSpc>
                <a:spcPct val="100000"/>
              </a:lnSpc>
              <a:spcBef>
                <a:spcPts val="600"/>
              </a:spcBef>
              <a:spcAft>
                <a:spcPts val="0"/>
              </a:spcAft>
              <a:buClr>
                <a:srgbClr val="000000"/>
              </a:buClr>
              <a:buSzPts val="1600"/>
              <a:buFont typeface="Noto Sans Symbols"/>
              <a:buChar char="⮚"/>
            </a:pPr>
            <a:r>
              <a:rPr lang="en-GB" sz="1600" b="0" i="0" u="none" strike="noStrike" cap="none">
                <a:solidFill>
                  <a:schemeClr val="dk1"/>
                </a:solidFill>
                <a:latin typeface="Candara"/>
                <a:ea typeface="Candara"/>
                <a:cs typeface="Candara"/>
                <a:sym typeface="Candara"/>
              </a:rPr>
              <a:t>Build your self-confidence</a:t>
            </a:r>
            <a:endParaRPr/>
          </a:p>
          <a:p>
            <a:pPr marL="285750" marR="0" lvl="0" indent="-285750" algn="l" rtl="0">
              <a:lnSpc>
                <a:spcPct val="100000"/>
              </a:lnSpc>
              <a:spcBef>
                <a:spcPts val="60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Raise your professional profile</a:t>
            </a:r>
            <a:endParaRPr/>
          </a:p>
          <a:p>
            <a:pPr marL="285750" marR="0" lvl="0" indent="-285750" algn="l" rtl="0">
              <a:lnSpc>
                <a:spcPct val="100000"/>
              </a:lnSpc>
              <a:spcBef>
                <a:spcPts val="60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Gain a different perspective</a:t>
            </a:r>
            <a:endParaRPr/>
          </a:p>
          <a:p>
            <a:pPr marL="285750" marR="0" lvl="0" indent="-285750" algn="l" rtl="0">
              <a:lnSpc>
                <a:spcPct val="100000"/>
              </a:lnSpc>
              <a:spcBef>
                <a:spcPts val="60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Get an answer to every question</a:t>
            </a:r>
            <a:endParaRPr/>
          </a:p>
          <a:p>
            <a:pPr marL="285750" marR="0" lvl="0" indent="-285750" algn="l" rtl="0">
              <a:lnSpc>
                <a:spcPct val="100000"/>
              </a:lnSpc>
              <a:spcBef>
                <a:spcPts val="600"/>
              </a:spcBef>
              <a:spcAft>
                <a:spcPts val="0"/>
              </a:spcAft>
              <a:buClr>
                <a:srgbClr val="000000"/>
              </a:buClr>
              <a:buSzPts val="1600"/>
              <a:buFont typeface="Noto Sans Symbols"/>
              <a:buChar char="⮚"/>
            </a:pPr>
            <a:r>
              <a:rPr lang="en-GB" sz="1600" b="0" i="0" u="none" strike="noStrike" cap="none">
                <a:solidFill>
                  <a:srgbClr val="1F1F1F"/>
                </a:solidFill>
                <a:latin typeface="Candara"/>
                <a:ea typeface="Candara"/>
                <a:cs typeface="Candara"/>
                <a:sym typeface="Candara"/>
              </a:rPr>
              <a:t>Grow your personal brand</a:t>
            </a:r>
            <a:endParaRPr/>
          </a:p>
          <a:p>
            <a:pPr marL="285750" marR="0" lvl="0" indent="-285750" algn="l" rtl="0">
              <a:lnSpc>
                <a:spcPct val="100000"/>
              </a:lnSpc>
              <a:spcBef>
                <a:spcPts val="600"/>
              </a:spcBef>
              <a:spcAft>
                <a:spcPts val="0"/>
              </a:spcAft>
              <a:buClr>
                <a:srgbClr val="000000"/>
              </a:buClr>
              <a:buSzPts val="1600"/>
              <a:buFont typeface="Noto Sans Symbols"/>
              <a:buChar char="⮚"/>
            </a:pPr>
            <a:r>
              <a:rPr lang="en-GB" sz="1600" b="0" i="0" u="none" strike="noStrike" cap="none">
                <a:solidFill>
                  <a:srgbClr val="1F1F1F"/>
                </a:solidFill>
                <a:latin typeface="Candara"/>
                <a:ea typeface="Candara"/>
                <a:cs typeface="Candara"/>
                <a:sym typeface="Candara"/>
              </a:rPr>
              <a:t>Build your confidence</a:t>
            </a:r>
            <a:endParaRPr/>
          </a:p>
          <a:p>
            <a:pPr marL="285750" marR="0" lvl="0" indent="-285750" algn="l" rtl="0">
              <a:lnSpc>
                <a:spcPct val="100000"/>
              </a:lnSpc>
              <a:spcBef>
                <a:spcPts val="600"/>
              </a:spcBef>
              <a:spcAft>
                <a:spcPts val="0"/>
              </a:spcAft>
              <a:buClr>
                <a:srgbClr val="000000"/>
              </a:buClr>
              <a:buSzPts val="1600"/>
              <a:buFont typeface="Noto Sans Symbols"/>
              <a:buChar char="⮚"/>
            </a:pPr>
            <a:r>
              <a:rPr lang="en-GB" sz="1600" b="0" i="0" u="none" strike="noStrike" cap="none">
                <a:solidFill>
                  <a:srgbClr val="1F1F1F"/>
                </a:solidFill>
                <a:latin typeface="Candara"/>
                <a:ea typeface="Candara"/>
                <a:cs typeface="Candara"/>
                <a:sym typeface="Candara"/>
              </a:rPr>
              <a:t>Develop lasting relationships</a:t>
            </a:r>
            <a:endParaRPr/>
          </a:p>
          <a:p>
            <a:pPr marL="285750" marR="0" lvl="0" indent="-285750" algn="l" rtl="0">
              <a:lnSpc>
                <a:spcPct val="100000"/>
              </a:lnSpc>
              <a:spcBef>
                <a:spcPts val="600"/>
              </a:spcBef>
              <a:spcAft>
                <a:spcPts val="0"/>
              </a:spcAft>
              <a:buClr>
                <a:srgbClr val="000000"/>
              </a:buClr>
              <a:buSzPts val="1600"/>
              <a:buFont typeface="Noto Sans Symbols"/>
              <a:buChar char="⮚"/>
            </a:pPr>
            <a:r>
              <a:rPr lang="en-GB" sz="1600" b="0" i="0" u="none" strike="noStrike" cap="none">
                <a:solidFill>
                  <a:srgbClr val="000000"/>
                </a:solidFill>
                <a:latin typeface="Candara"/>
                <a:ea typeface="Candara"/>
                <a:cs typeface="Candara"/>
                <a:sym typeface="Candara"/>
              </a:rPr>
              <a:t>Get career advice and support</a:t>
            </a:r>
            <a:endParaRPr sz="1600" b="0" i="0" u="none" strike="noStrike" cap="none">
              <a:solidFill>
                <a:srgbClr val="1F1F1F"/>
              </a:solidFill>
              <a:latin typeface="Candara"/>
              <a:ea typeface="Candara"/>
              <a:cs typeface="Candara"/>
              <a:sym typeface="Candara"/>
            </a:endParaRPr>
          </a:p>
          <a:p>
            <a:pPr marL="285750" marR="0" lvl="0" indent="-171450" algn="l" rtl="0">
              <a:lnSpc>
                <a:spcPct val="100000"/>
              </a:lnSpc>
              <a:spcBef>
                <a:spcPts val="0"/>
              </a:spcBef>
              <a:spcAft>
                <a:spcPts val="0"/>
              </a:spcAft>
              <a:buClr>
                <a:srgbClr val="000000"/>
              </a:buClr>
              <a:buSzPts val="1800"/>
              <a:buFont typeface="Noto Sans Symbols"/>
              <a:buNone/>
            </a:pPr>
            <a:endParaRPr sz="1800" b="0" i="0" u="none" strike="noStrike" cap="none">
              <a:solidFill>
                <a:schemeClr val="dk1"/>
              </a:solidFill>
              <a:latin typeface="Arial"/>
              <a:ea typeface="Arial"/>
              <a:cs typeface="Arial"/>
              <a:sym typeface="Arial"/>
            </a:endParaRPr>
          </a:p>
        </p:txBody>
      </p:sp>
      <p:sp>
        <p:nvSpPr>
          <p:cNvPr id="127" name="Google Shape;127;p26"/>
          <p:cNvSpPr txBox="1"/>
          <p:nvPr/>
        </p:nvSpPr>
        <p:spPr>
          <a:xfrm>
            <a:off x="5519936" y="1124744"/>
            <a:ext cx="5539361"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A99374"/>
                </a:solidFill>
                <a:latin typeface="Candara"/>
                <a:ea typeface="Candara"/>
                <a:cs typeface="Candara"/>
                <a:sym typeface="Candara"/>
              </a:rPr>
              <a:t>Benefits of networking</a:t>
            </a:r>
            <a:endParaRPr sz="2000" b="1" i="0" u="none" strike="noStrike" cap="none">
              <a:solidFill>
                <a:srgbClr val="A99374"/>
              </a:solidFill>
              <a:latin typeface="Candara"/>
              <a:ea typeface="Candara"/>
              <a:cs typeface="Candara"/>
              <a:sym typeface="Candara"/>
            </a:endParaRPr>
          </a:p>
        </p:txBody>
      </p:sp>
      <p:pic>
        <p:nvPicPr>
          <p:cNvPr id="128" name="Google Shape;128;p26"/>
          <p:cNvPicPr preferRelativeResize="0"/>
          <p:nvPr/>
        </p:nvPicPr>
        <p:blipFill rotWithShape="1">
          <a:blip r:embed="rId4">
            <a:alphaModFix/>
          </a:blip>
          <a:srcRect/>
          <a:stretch/>
        </p:blipFill>
        <p:spPr>
          <a:xfrm>
            <a:off x="1631504" y="3227798"/>
            <a:ext cx="2606045" cy="229819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7"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34" name="Google Shape;134;p27"/>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5" name="Google Shape;135;p27"/>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6" name="Google Shape;136;p27"/>
          <p:cNvSpPr txBox="1"/>
          <p:nvPr/>
        </p:nvSpPr>
        <p:spPr>
          <a:xfrm>
            <a:off x="0" y="89588"/>
            <a:ext cx="9646508" cy="64629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None/>
            </a:pPr>
            <a:r>
              <a:rPr lang="en-GB" sz="3600" b="1" i="0" u="none" strike="noStrike" cap="none">
                <a:solidFill>
                  <a:srgbClr val="FFFFFF"/>
                </a:solidFill>
                <a:latin typeface="Candara"/>
                <a:ea typeface="Candara"/>
                <a:cs typeface="Candara"/>
                <a:sym typeface="Candara"/>
              </a:rPr>
              <a:t>NETWORKING SKILLS</a:t>
            </a:r>
            <a:endParaRPr sz="3600" b="0" i="0" u="none" strike="noStrike" cap="none">
              <a:solidFill>
                <a:srgbClr val="000000"/>
              </a:solidFill>
              <a:latin typeface="Times New Roman"/>
              <a:ea typeface="Times New Roman"/>
              <a:cs typeface="Times New Roman"/>
              <a:sym typeface="Times New Roman"/>
            </a:endParaRPr>
          </a:p>
        </p:txBody>
      </p:sp>
      <p:sp>
        <p:nvSpPr>
          <p:cNvPr id="137" name="Google Shape;137;p27"/>
          <p:cNvSpPr txBox="1"/>
          <p:nvPr/>
        </p:nvSpPr>
        <p:spPr>
          <a:xfrm>
            <a:off x="2711624" y="1471770"/>
            <a:ext cx="8347673" cy="506288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600"/>
              </a:spcBef>
              <a:spcAft>
                <a:spcPts val="0"/>
              </a:spcAft>
              <a:buClr>
                <a:srgbClr val="000000"/>
              </a:buClr>
              <a:buSzPts val="1600"/>
              <a:buFont typeface="Noto Sans Symbols"/>
              <a:buChar char="⮚"/>
            </a:pPr>
            <a:r>
              <a:rPr lang="en-GB" sz="1600" b="1" i="0" u="none" strike="noStrike" cap="none">
                <a:solidFill>
                  <a:srgbClr val="1F1F1F"/>
                </a:solidFill>
                <a:latin typeface="Candara"/>
                <a:ea typeface="Candara"/>
                <a:cs typeface="Candara"/>
                <a:sym typeface="Candara"/>
              </a:rPr>
              <a:t>Active listening</a:t>
            </a:r>
            <a:endParaRPr sz="1600" b="1" i="0" u="sng" strike="noStrike" cap="none">
              <a:solidFill>
                <a:srgbClr val="000000"/>
              </a:solidFill>
              <a:latin typeface="Candara"/>
              <a:ea typeface="Candara"/>
              <a:cs typeface="Candara"/>
              <a:sym typeface="Candara"/>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     </a:t>
            </a:r>
            <a:r>
              <a:rPr lang="en-GB" sz="1600" b="0" i="0" u="none" strike="noStrike" cap="none">
                <a:solidFill>
                  <a:schemeClr val="dk1"/>
                </a:solidFill>
                <a:latin typeface="Candara"/>
                <a:ea typeface="Candara"/>
                <a:cs typeface="Candara"/>
                <a:sym typeface="Candara"/>
              </a:rPr>
              <a:t>is more than just hearing, is </a:t>
            </a:r>
            <a:r>
              <a:rPr lang="en-GB" sz="1600" b="0" i="0" u="none" strike="noStrike" cap="none">
                <a:solidFill>
                  <a:srgbClr val="000000"/>
                </a:solidFill>
                <a:latin typeface="Candara"/>
                <a:ea typeface="Candara"/>
                <a:cs typeface="Candara"/>
                <a:sym typeface="Candara"/>
              </a:rPr>
              <a:t>the ability to focus on what the speaker is saying;</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b="1" i="0" u="none" strike="noStrike" cap="none">
                <a:solidFill>
                  <a:srgbClr val="000000"/>
                </a:solidFill>
                <a:latin typeface="Candara"/>
                <a:ea typeface="Candara"/>
                <a:cs typeface="Candara"/>
                <a:sym typeface="Candara"/>
              </a:rPr>
              <a:t>Communication</a:t>
            </a:r>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      networking gives you a chance to communicate your ideas to others and explain your potential to them;</a:t>
            </a:r>
            <a:endParaRPr sz="1600" b="0" i="0" u="none" strike="noStrike" cap="none">
              <a:solidFill>
                <a:srgbClr val="000000"/>
              </a:solidFill>
              <a:latin typeface="Candara"/>
              <a:ea typeface="Candara"/>
              <a:cs typeface="Candara"/>
              <a:sym typeface="Candara"/>
            </a:endParaRPr>
          </a:p>
          <a:p>
            <a:pPr marL="285750" marR="0" lvl="0" indent="-184150" algn="l" rtl="0">
              <a:lnSpc>
                <a:spcPct val="100000"/>
              </a:lnSpc>
              <a:spcBef>
                <a:spcPts val="0"/>
              </a:spcBef>
              <a:spcAft>
                <a:spcPts val="0"/>
              </a:spcAft>
              <a:buClr>
                <a:srgbClr val="000000"/>
              </a:buClr>
              <a:buSzPts val="1600"/>
              <a:buFont typeface="Noto Sans Symbols"/>
              <a:buNone/>
            </a:pPr>
            <a:endParaRPr sz="1600" b="0" i="0" u="none" strike="noStrike" cap="none">
              <a:solidFill>
                <a:srgbClr val="000000"/>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b="1" i="0" u="none" strike="noStrike" cap="none">
                <a:solidFill>
                  <a:srgbClr val="000000"/>
                </a:solidFill>
                <a:latin typeface="Candara"/>
                <a:ea typeface="Candara"/>
                <a:cs typeface="Candara"/>
                <a:sym typeface="Candara"/>
              </a:rPr>
              <a:t>Positivity</a:t>
            </a:r>
            <a:endParaRPr/>
          </a:p>
          <a:p>
            <a:pPr marL="0" marR="0" lvl="0" indent="0" algn="l" rtl="0">
              <a:lnSpc>
                <a:spcPct val="100000"/>
              </a:lnSpc>
              <a:spcBef>
                <a:spcPts val="0"/>
              </a:spcBef>
              <a:spcAft>
                <a:spcPts val="0"/>
              </a:spcAft>
              <a:buNone/>
            </a:pPr>
            <a:r>
              <a:rPr lang="en-GB" sz="1600" b="0" i="0" u="none" strike="noStrike" cap="none">
                <a:solidFill>
                  <a:schemeClr val="dk1"/>
                </a:solidFill>
                <a:latin typeface="Candara"/>
                <a:ea typeface="Candara"/>
                <a:cs typeface="Candara"/>
                <a:sym typeface="Candara"/>
              </a:rPr>
              <a:t>      is the attitude, outlook, and mindset you have when interacting with others;</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chemeClr val="dk1"/>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b="1" i="0" u="none" strike="noStrike" cap="none">
                <a:solidFill>
                  <a:schemeClr val="dk1"/>
                </a:solidFill>
                <a:latin typeface="Candara"/>
                <a:ea typeface="Candara"/>
                <a:cs typeface="Candara"/>
                <a:sym typeface="Candara"/>
              </a:rPr>
              <a:t>Interpersonal skills</a:t>
            </a:r>
            <a:endParaRPr/>
          </a:p>
          <a:p>
            <a:pPr marL="0" marR="0" lvl="0" indent="0" algn="l" rtl="0">
              <a:lnSpc>
                <a:spcPct val="100000"/>
              </a:lnSpc>
              <a:spcBef>
                <a:spcPts val="0"/>
              </a:spcBef>
              <a:spcAft>
                <a:spcPts val="0"/>
              </a:spcAft>
              <a:buNone/>
            </a:pPr>
            <a:r>
              <a:rPr lang="en-GB" sz="1600" b="0" i="0" u="none" strike="noStrike" cap="none">
                <a:solidFill>
                  <a:srgbClr val="040C28"/>
                </a:solidFill>
                <a:latin typeface="Candara"/>
                <a:ea typeface="Candara"/>
                <a:cs typeface="Candara"/>
                <a:sym typeface="Candara"/>
              </a:rPr>
              <a:t>     </a:t>
            </a:r>
            <a:r>
              <a:rPr lang="en-GB" sz="1600" b="0" i="0" u="none" strike="noStrike" cap="none">
                <a:solidFill>
                  <a:schemeClr val="dk1"/>
                </a:solidFill>
                <a:latin typeface="Candara"/>
                <a:ea typeface="Candara"/>
                <a:cs typeface="Candara"/>
                <a:sym typeface="Candara"/>
              </a:rPr>
              <a:t>showing genuine interest in others, and maintaining positive relationships;</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chemeClr val="dk1"/>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b="1" i="0" u="none" strike="noStrike" cap="none">
                <a:solidFill>
                  <a:schemeClr val="dk1"/>
                </a:solidFill>
                <a:latin typeface="Candara"/>
                <a:ea typeface="Candara"/>
                <a:cs typeface="Candara"/>
                <a:sym typeface="Candara"/>
              </a:rPr>
              <a:t>Presentation</a:t>
            </a:r>
            <a:endParaRPr/>
          </a:p>
          <a:p>
            <a:pPr marL="0" marR="0" lvl="0" indent="0" algn="l" rtl="0">
              <a:lnSpc>
                <a:spcPct val="100000"/>
              </a:lnSpc>
              <a:spcBef>
                <a:spcPts val="0"/>
              </a:spcBef>
              <a:spcAft>
                <a:spcPts val="0"/>
              </a:spcAft>
              <a:buNone/>
            </a:pPr>
            <a:r>
              <a:rPr lang="en-GB" sz="1600" b="0" i="0" u="none" strike="noStrike" cap="none">
                <a:solidFill>
                  <a:srgbClr val="040C28"/>
                </a:solidFill>
                <a:latin typeface="Candara"/>
                <a:ea typeface="Candara"/>
                <a:cs typeface="Candara"/>
                <a:sym typeface="Candara"/>
              </a:rPr>
              <a:t>     </a:t>
            </a:r>
            <a:r>
              <a:rPr lang="en-GB" sz="1600" b="0" i="0" u="none" strike="noStrike" cap="none">
                <a:solidFill>
                  <a:schemeClr val="dk1"/>
                </a:solidFill>
                <a:latin typeface="Candara"/>
                <a:ea typeface="Candara"/>
                <a:cs typeface="Candara"/>
                <a:sym typeface="Candara"/>
              </a:rPr>
              <a:t>the abilities necessary for creating and delivering a compelling presentation that effectively communicates information and ideas;</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chemeClr val="dk1"/>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b="1" i="0" u="none" strike="noStrike" cap="none">
                <a:solidFill>
                  <a:schemeClr val="dk1"/>
                </a:solidFill>
                <a:latin typeface="Candara"/>
                <a:ea typeface="Candara"/>
                <a:cs typeface="Candara"/>
                <a:sym typeface="Candara"/>
              </a:rPr>
              <a:t>Public speaking</a:t>
            </a:r>
            <a:endParaRPr/>
          </a:p>
          <a:p>
            <a:pPr marL="0" marR="0" lvl="0" indent="0" algn="l" rtl="0">
              <a:lnSpc>
                <a:spcPct val="100000"/>
              </a:lnSpc>
              <a:spcBef>
                <a:spcPts val="0"/>
              </a:spcBef>
              <a:spcAft>
                <a:spcPts val="0"/>
              </a:spcAft>
              <a:buNone/>
            </a:pPr>
            <a:r>
              <a:rPr lang="en-GB" sz="1600" b="0" i="0" u="none" strike="noStrike" cap="none">
                <a:solidFill>
                  <a:schemeClr val="dk1"/>
                </a:solidFill>
                <a:latin typeface="Candara"/>
                <a:ea typeface="Candara"/>
                <a:cs typeface="Candara"/>
                <a:sym typeface="Candara"/>
              </a:rPr>
              <a:t>      </a:t>
            </a:r>
            <a:r>
              <a:rPr lang="en-GB" sz="1600" b="0" i="0" u="none" strike="noStrike" cap="none">
                <a:solidFill>
                  <a:srgbClr val="000000"/>
                </a:solidFill>
                <a:latin typeface="Candara"/>
                <a:ea typeface="Candara"/>
                <a:cs typeface="Candara"/>
                <a:sym typeface="Candara"/>
              </a:rPr>
              <a:t> the art of communicating effectively with a small or large audience.</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38" name="Google Shape;138;p27"/>
          <p:cNvSpPr txBox="1"/>
          <p:nvPr/>
        </p:nvSpPr>
        <p:spPr>
          <a:xfrm>
            <a:off x="2711625" y="1052736"/>
            <a:ext cx="8347672"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000" b="1" i="0" u="none" strike="noStrike" cap="none">
                <a:solidFill>
                  <a:srgbClr val="C55A11"/>
                </a:solidFill>
                <a:latin typeface="Candara"/>
                <a:ea typeface="Candara"/>
                <a:cs typeface="Candara"/>
                <a:sym typeface="Candara"/>
              </a:rPr>
              <a:t>Basic networking skills</a:t>
            </a:r>
            <a:endParaRPr sz="2000" b="1" i="0" u="none" strike="noStrike" cap="none">
              <a:solidFill>
                <a:srgbClr val="C55A11"/>
              </a:solidFill>
              <a:latin typeface="Candara"/>
              <a:ea typeface="Candara"/>
              <a:cs typeface="Candara"/>
              <a:sym typeface="Candara"/>
            </a:endParaRPr>
          </a:p>
        </p:txBody>
      </p:sp>
      <p:pic>
        <p:nvPicPr>
          <p:cNvPr id="139" name="Google Shape;139;p27"/>
          <p:cNvPicPr preferRelativeResize="0"/>
          <p:nvPr/>
        </p:nvPicPr>
        <p:blipFill rotWithShape="1">
          <a:blip r:embed="rId5">
            <a:alphaModFix/>
          </a:blip>
          <a:srcRect/>
          <a:stretch/>
        </p:blipFill>
        <p:spPr>
          <a:xfrm>
            <a:off x="983432" y="2348880"/>
            <a:ext cx="1154717" cy="292494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45" name="Google Shape;145;p4"/>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4"/>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7" name="Google Shape;147;p4"/>
          <p:cNvSpPr txBox="1"/>
          <p:nvPr/>
        </p:nvSpPr>
        <p:spPr>
          <a:xfrm>
            <a:off x="0" y="89588"/>
            <a:ext cx="10848528" cy="64629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None/>
            </a:pPr>
            <a:r>
              <a:rPr lang="en-GB" sz="3600" b="1" i="0" u="none" strike="noStrike" cap="none">
                <a:solidFill>
                  <a:schemeClr val="lt1"/>
                </a:solidFill>
                <a:latin typeface="Candara"/>
                <a:ea typeface="Candara"/>
                <a:cs typeface="Candara"/>
                <a:sym typeface="Candara"/>
              </a:rPr>
              <a:t>THE HERITAGE AND NETWORKING</a:t>
            </a:r>
            <a:endParaRPr sz="3600" b="1" i="0" u="none" strike="noStrike" cap="none">
              <a:solidFill>
                <a:schemeClr val="lt1"/>
              </a:solidFill>
              <a:latin typeface="Candara"/>
              <a:ea typeface="Candara"/>
              <a:cs typeface="Candara"/>
              <a:sym typeface="Candara"/>
            </a:endParaRPr>
          </a:p>
        </p:txBody>
      </p:sp>
      <p:sp>
        <p:nvSpPr>
          <p:cNvPr id="148" name="Google Shape;148;p4"/>
          <p:cNvSpPr txBox="1"/>
          <p:nvPr/>
        </p:nvSpPr>
        <p:spPr>
          <a:xfrm>
            <a:off x="2783633" y="1124744"/>
            <a:ext cx="8275664" cy="47704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b="0" i="0" u="none" strike="noStrike" cap="none">
                <a:solidFill>
                  <a:srgbClr val="3F3F3F"/>
                </a:solidFill>
                <a:latin typeface="Candara"/>
                <a:ea typeface="Candara"/>
                <a:cs typeface="Candara"/>
                <a:sym typeface="Candara"/>
              </a:rPr>
              <a:t>Heritage shapes how people identify with the places they live, work and play. Yet a role for heritage is frequently missing in conversations and plans for how we want places to develop into the future.</a:t>
            </a:r>
            <a:endParaRPr sz="1600" b="0" i="0" u="none" strike="noStrike" cap="none">
              <a:solidFill>
                <a:srgbClr val="3F3F3F"/>
              </a:solidFill>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rgbClr val="3F3F3F"/>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3F3F3F"/>
                </a:solidFill>
                <a:latin typeface="Candara"/>
                <a:ea typeface="Candara"/>
                <a:cs typeface="Candara"/>
                <a:sym typeface="Candara"/>
              </a:rPr>
              <a:t> At a time when government is devolving more power to cities and local authorities, heritage must be seen as a fundamental place differentiator: a strategic asset that enriches the social and economic potential of places across the COUNTRY.</a:t>
            </a:r>
            <a:endParaRPr sz="1600" b="0" i="0" u="none" strike="noStrike" cap="none">
              <a:solidFill>
                <a:srgbClr val="3F3F3F"/>
              </a:solidFill>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rgbClr val="3F3F3F"/>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3F3F3F"/>
                </a:solidFill>
                <a:latin typeface="Candara"/>
                <a:ea typeface="Candara"/>
                <a:cs typeface="Candara"/>
                <a:sym typeface="Candara"/>
              </a:rPr>
              <a:t> Heritage assets and heritage activities play a fundamental role in reshaping our landscapes, cityscapes and identities. Our research explains how citizens, organisations, businesses and different tiers of government can use the potential of heritage to sustain distinct local identities and support places to thrive and prosper. </a:t>
            </a:r>
            <a:endParaRPr sz="1600" b="0" i="0" u="none" strike="noStrike" cap="none">
              <a:solidFill>
                <a:srgbClr val="3F3F3F"/>
              </a:solidFill>
              <a:latin typeface="Candara"/>
              <a:ea typeface="Candara"/>
              <a:cs typeface="Candara"/>
              <a:sym typeface="Candara"/>
            </a:endParaRPr>
          </a:p>
          <a:p>
            <a:pPr marL="0" marR="0" lvl="0" indent="0" algn="l" rtl="0">
              <a:lnSpc>
                <a:spcPct val="100000"/>
              </a:lnSpc>
              <a:spcBef>
                <a:spcPts val="0"/>
              </a:spcBef>
              <a:spcAft>
                <a:spcPts val="0"/>
              </a:spcAft>
              <a:buNone/>
            </a:pPr>
            <a:endParaRPr sz="1600" b="0" i="0" u="none" strike="noStrike" cap="none">
              <a:solidFill>
                <a:srgbClr val="3F3F3F"/>
              </a:solidFill>
              <a:latin typeface="Candara"/>
              <a:ea typeface="Candara"/>
              <a:cs typeface="Candara"/>
              <a:sym typeface="Candara"/>
            </a:endParaRPr>
          </a:p>
          <a:p>
            <a:pPr marL="0" marR="0" lvl="0" indent="0" algn="l" rtl="0">
              <a:lnSpc>
                <a:spcPct val="100000"/>
              </a:lnSpc>
              <a:spcBef>
                <a:spcPts val="0"/>
              </a:spcBef>
              <a:spcAft>
                <a:spcPts val="0"/>
              </a:spcAft>
              <a:buNone/>
            </a:pPr>
            <a:r>
              <a:rPr lang="en-GB" sz="1600" b="0" i="0" u="none" strike="noStrike" cap="none">
                <a:solidFill>
                  <a:srgbClr val="3F3F3F"/>
                </a:solidFill>
                <a:latin typeface="Candara"/>
                <a:ea typeface="Candara"/>
                <a:cs typeface="Candara"/>
                <a:sym typeface="Candara"/>
              </a:rPr>
              <a:t>It is recommended that heritage organisations, large and small, become more open and better connected – both within and between organisations; within and beyond the heritage sector. This will help proactive heritage citizens to become heritage creators, participants and collaborators in the management and use of heritage – something that is already evident in many countries. We want to see a broad, inclusive and dynamic heritage model that delivers valuable, visible social impact. This is called “networked heritage”.</a:t>
            </a:r>
            <a:endParaRPr sz="1600" b="0" i="0" u="none" strike="noStrike" cap="none">
              <a:solidFill>
                <a:srgbClr val="000000"/>
              </a:solidFill>
              <a:latin typeface="Arial"/>
              <a:ea typeface="Arial"/>
              <a:cs typeface="Arial"/>
              <a:sym typeface="Arial"/>
            </a:endParaRPr>
          </a:p>
        </p:txBody>
      </p:sp>
      <p:pic>
        <p:nvPicPr>
          <p:cNvPr id="149" name="Google Shape;149;p4"/>
          <p:cNvPicPr preferRelativeResize="0"/>
          <p:nvPr/>
        </p:nvPicPr>
        <p:blipFill rotWithShape="1">
          <a:blip r:embed="rId4">
            <a:alphaModFix/>
          </a:blip>
          <a:srcRect/>
          <a:stretch/>
        </p:blipFill>
        <p:spPr>
          <a:xfrm>
            <a:off x="551384" y="2182373"/>
            <a:ext cx="1835946" cy="132761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7"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55" name="Google Shape;155;p7"/>
          <p:cNvSpPr/>
          <p:nvPr/>
        </p:nvSpPr>
        <p:spPr>
          <a:xfrm>
            <a:off x="360486" y="-1"/>
            <a:ext cx="10698811" cy="735919"/>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6" name="Google Shape;156;p7"/>
          <p:cNvSpPr/>
          <p:nvPr/>
        </p:nvSpPr>
        <p:spPr>
          <a:xfrm>
            <a:off x="0" y="0"/>
            <a:ext cx="10911016" cy="735919"/>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7" name="Google Shape;157;p7"/>
          <p:cNvSpPr txBox="1"/>
          <p:nvPr/>
        </p:nvSpPr>
        <p:spPr>
          <a:xfrm>
            <a:off x="0" y="89588"/>
            <a:ext cx="10776520" cy="64629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None/>
            </a:pPr>
            <a:r>
              <a:rPr lang="en-GB" sz="3600" b="1" i="0" u="none" strike="noStrike" cap="none">
                <a:solidFill>
                  <a:schemeClr val="lt1"/>
                </a:solidFill>
                <a:latin typeface="Candara"/>
                <a:ea typeface="Candara"/>
                <a:cs typeface="Candara"/>
                <a:sym typeface="Candara"/>
              </a:rPr>
              <a:t>THE HERITAGE AND NETWORKING</a:t>
            </a:r>
            <a:endParaRPr sz="3600" b="1" i="0" u="none" strike="noStrike" cap="none">
              <a:solidFill>
                <a:schemeClr val="lt1"/>
              </a:solidFill>
              <a:latin typeface="Candara"/>
              <a:ea typeface="Candara"/>
              <a:cs typeface="Candara"/>
              <a:sym typeface="Candara"/>
            </a:endParaRPr>
          </a:p>
        </p:txBody>
      </p:sp>
      <p:sp>
        <p:nvSpPr>
          <p:cNvPr id="158" name="Google Shape;158;p7"/>
          <p:cNvSpPr txBox="1"/>
          <p:nvPr/>
        </p:nvSpPr>
        <p:spPr>
          <a:xfrm>
            <a:off x="2639616" y="1635735"/>
            <a:ext cx="8419681" cy="477049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3F3F3F"/>
                </a:solidFill>
                <a:latin typeface="Candara"/>
                <a:ea typeface="Candara"/>
                <a:cs typeface="Candara"/>
                <a:sym typeface="Candara"/>
              </a:rPr>
              <a:t>Heritage shapes how people identify with the places they live, work and play. Yet a role for heritage is frequently missing in conversations and plans for how we want places to develop into the future.</a:t>
            </a:r>
            <a:endParaRPr/>
          </a:p>
          <a:p>
            <a:pPr marL="285750" marR="0" lvl="0" indent="-184150" algn="l" rtl="0">
              <a:lnSpc>
                <a:spcPct val="100000"/>
              </a:lnSpc>
              <a:spcBef>
                <a:spcPts val="0"/>
              </a:spcBef>
              <a:spcAft>
                <a:spcPts val="0"/>
              </a:spcAft>
              <a:buClr>
                <a:srgbClr val="000000"/>
              </a:buClr>
              <a:buSzPts val="1600"/>
              <a:buFont typeface="Noto Sans Symbols"/>
              <a:buNone/>
            </a:pPr>
            <a:endParaRPr sz="1600" b="0" i="0" u="none" strike="noStrike" cap="none">
              <a:solidFill>
                <a:srgbClr val="3F3F3F"/>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3F3F3F"/>
                </a:solidFill>
                <a:latin typeface="Candara"/>
                <a:ea typeface="Candara"/>
                <a:cs typeface="Candara"/>
                <a:sym typeface="Candara"/>
              </a:rPr>
              <a:t> At a time when government is devolving more power to cities and local authorities, heritage must be seen as a fundamental place differentiator: a strategic asset that enriches the social and economic potential of places across the COUNTRY.</a:t>
            </a:r>
            <a:endParaRPr/>
          </a:p>
          <a:p>
            <a:pPr marL="285750" marR="0" lvl="0" indent="-184150" algn="l" rtl="0">
              <a:lnSpc>
                <a:spcPct val="100000"/>
              </a:lnSpc>
              <a:spcBef>
                <a:spcPts val="0"/>
              </a:spcBef>
              <a:spcAft>
                <a:spcPts val="0"/>
              </a:spcAft>
              <a:buClr>
                <a:srgbClr val="000000"/>
              </a:buClr>
              <a:buSzPts val="1600"/>
              <a:buFont typeface="Noto Sans Symbols"/>
              <a:buNone/>
            </a:pPr>
            <a:endParaRPr sz="1600" b="0" i="0" u="none" strike="noStrike" cap="none">
              <a:solidFill>
                <a:srgbClr val="3F3F3F"/>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3F3F3F"/>
                </a:solidFill>
                <a:latin typeface="Candara"/>
                <a:ea typeface="Candara"/>
                <a:cs typeface="Candara"/>
                <a:sym typeface="Candara"/>
              </a:rPr>
              <a:t> Heritage assets and heritage activities play a fundamental role in reshaping our landscapes, cityscapes and identities. Our research explains how citizens, organisations, businesses and different tiers of government can use the potential of heritage to sustain distinct local identities and support places to thrive and prosper. </a:t>
            </a:r>
            <a:endParaRPr/>
          </a:p>
          <a:p>
            <a:pPr marL="285750" marR="0" lvl="0" indent="-184150" algn="l" rtl="0">
              <a:lnSpc>
                <a:spcPct val="100000"/>
              </a:lnSpc>
              <a:spcBef>
                <a:spcPts val="0"/>
              </a:spcBef>
              <a:spcAft>
                <a:spcPts val="0"/>
              </a:spcAft>
              <a:buClr>
                <a:srgbClr val="000000"/>
              </a:buClr>
              <a:buSzPts val="1600"/>
              <a:buFont typeface="Noto Sans Symbols"/>
              <a:buNone/>
            </a:pPr>
            <a:endParaRPr sz="1600" b="0" i="0" u="none" strike="noStrike" cap="none">
              <a:solidFill>
                <a:srgbClr val="3F3F3F"/>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1600"/>
              <a:buFont typeface="Noto Sans Symbols"/>
              <a:buChar char="⮚"/>
            </a:pPr>
            <a:r>
              <a:rPr lang="en-GB" sz="1600" b="0" i="0" u="none" strike="noStrike" cap="none">
                <a:solidFill>
                  <a:srgbClr val="3F3F3F"/>
                </a:solidFill>
                <a:latin typeface="Candara"/>
                <a:ea typeface="Candara"/>
                <a:cs typeface="Candara"/>
                <a:sym typeface="Candara"/>
              </a:rPr>
              <a:t>It is recommended that heritage organisations, large and small, become more open and better connected – both within and between organisations; within and beyond the heritage sector. This will help proactive heritage citizens to become heritage creators, participants and collaborators in the management and use of heritage – something that is already evident in many countries. We want to see a broad, inclusive and dynamic heritage model that delivers valuable, visible social impact. This is called “networked heritage”.</a:t>
            </a:r>
            <a:endParaRPr sz="1600" b="0" i="0" u="none" strike="noStrike" cap="none">
              <a:solidFill>
                <a:srgbClr val="000000"/>
              </a:solidFill>
              <a:latin typeface="Arial"/>
              <a:ea typeface="Arial"/>
              <a:cs typeface="Arial"/>
              <a:sym typeface="Arial"/>
            </a:endParaRPr>
          </a:p>
        </p:txBody>
      </p:sp>
      <p:sp>
        <p:nvSpPr>
          <p:cNvPr id="159" name="Google Shape;159;p7"/>
          <p:cNvSpPr txBox="1"/>
          <p:nvPr/>
        </p:nvSpPr>
        <p:spPr>
          <a:xfrm>
            <a:off x="2639616" y="1052736"/>
            <a:ext cx="8419681"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000" b="1" i="0" u="none" strike="noStrike" cap="none">
                <a:solidFill>
                  <a:srgbClr val="A99374"/>
                </a:solidFill>
                <a:latin typeface="Candara"/>
                <a:ea typeface="Candara"/>
                <a:cs typeface="Candara"/>
                <a:sym typeface="Candara"/>
              </a:rPr>
              <a:t>Heritage - importance for the sense and functioning of place</a:t>
            </a:r>
            <a:endParaRPr sz="2000" b="1" i="0" u="none" strike="noStrike" cap="none">
              <a:solidFill>
                <a:srgbClr val="A99374"/>
              </a:solidFill>
              <a:latin typeface="Candara"/>
              <a:ea typeface="Candara"/>
              <a:cs typeface="Candara"/>
              <a:sym typeface="Candara"/>
            </a:endParaRPr>
          </a:p>
        </p:txBody>
      </p:sp>
      <p:pic>
        <p:nvPicPr>
          <p:cNvPr id="160" name="Google Shape;160;p7"/>
          <p:cNvPicPr preferRelativeResize="0"/>
          <p:nvPr/>
        </p:nvPicPr>
        <p:blipFill rotWithShape="1">
          <a:blip r:embed="rId4">
            <a:alphaModFix/>
          </a:blip>
          <a:srcRect/>
          <a:stretch/>
        </p:blipFill>
        <p:spPr>
          <a:xfrm>
            <a:off x="547086" y="2636912"/>
            <a:ext cx="2202378" cy="214364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66" name="Google Shape;166;p8"/>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7" name="Google Shape;167;p8"/>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8" name="Google Shape;168;p8"/>
          <p:cNvSpPr txBox="1"/>
          <p:nvPr/>
        </p:nvSpPr>
        <p:spPr>
          <a:xfrm>
            <a:off x="0" y="89588"/>
            <a:ext cx="10911016" cy="64629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None/>
            </a:pPr>
            <a:r>
              <a:rPr lang="en-GB" sz="3600" b="1" i="0" u="none" strike="noStrike" cap="none">
                <a:solidFill>
                  <a:srgbClr val="FFFFFF"/>
                </a:solidFill>
                <a:latin typeface="Candara"/>
                <a:ea typeface="Candara"/>
                <a:cs typeface="Candara"/>
                <a:sym typeface="Candara"/>
              </a:rPr>
              <a:t>Best practice</a:t>
            </a:r>
            <a:endParaRPr sz="3600" b="0" i="0" u="none" strike="noStrike" cap="none">
              <a:solidFill>
                <a:schemeClr val="dk1"/>
              </a:solidFill>
              <a:latin typeface="Times New Roman"/>
              <a:ea typeface="Times New Roman"/>
              <a:cs typeface="Times New Roman"/>
              <a:sym typeface="Times New Roman"/>
            </a:endParaRPr>
          </a:p>
        </p:txBody>
      </p:sp>
      <p:sp>
        <p:nvSpPr>
          <p:cNvPr id="169" name="Google Shape;169;p8"/>
          <p:cNvSpPr txBox="1"/>
          <p:nvPr/>
        </p:nvSpPr>
        <p:spPr>
          <a:xfrm>
            <a:off x="360486" y="2448120"/>
            <a:ext cx="4817627" cy="37856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The issue of employment of surrounding rural communities, school-age children and especially youth, during the summer holidays always remains very relevant. </a:t>
            </a:r>
            <a:endParaRPr/>
          </a:p>
          <a:p>
            <a:pPr marL="0" marR="0" lvl="0" indent="0" algn="l" rtl="0">
              <a:lnSpc>
                <a:spcPct val="100000"/>
              </a:lnSpc>
              <a:spcBef>
                <a:spcPts val="0"/>
              </a:spcBef>
              <a:spcAft>
                <a:spcPts val="0"/>
              </a:spcAft>
              <a:buNone/>
            </a:pPr>
            <a:r>
              <a:rPr lang="en-GB" sz="1600" b="0" i="0" u="none" strike="noStrike" cap="none">
                <a:solidFill>
                  <a:srgbClr val="000000"/>
                </a:solidFill>
                <a:latin typeface="Candara"/>
                <a:ea typeface="Candara"/>
                <a:cs typeface="Candara"/>
                <a:sym typeface="Candara"/>
              </a:rPr>
              <a:t>The “Melkis” village eco-community association decided to undertake a project that would ensure children a meaningful vacation in nature and provide new long-term impressions and skills. It was also intended to bring together neighbouring multi-ethnic communities for one goal - to get to know each other, reveal cultural commonalities and differences, and develop love for their country and its culture. Most of the activities were carried out on a voluntary basis.</a:t>
            </a:r>
            <a:endParaRPr/>
          </a:p>
          <a:p>
            <a:pPr marL="0" marR="0" lvl="0" indent="0" algn="l" rtl="0">
              <a:lnSpc>
                <a:spcPct val="100000"/>
              </a:lnSpc>
              <a:spcBef>
                <a:spcPts val="0"/>
              </a:spcBef>
              <a:spcAft>
                <a:spcPts val="0"/>
              </a:spcAft>
              <a:buNone/>
            </a:pPr>
            <a:endParaRPr sz="18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1400" b="0" i="0" u="none" strike="noStrike" cap="none">
              <a:solidFill>
                <a:srgbClr val="000000"/>
              </a:solidFill>
              <a:latin typeface="Candara"/>
              <a:ea typeface="Candara"/>
              <a:cs typeface="Candara"/>
              <a:sym typeface="Candara"/>
            </a:endParaRPr>
          </a:p>
        </p:txBody>
      </p:sp>
      <p:sp>
        <p:nvSpPr>
          <p:cNvPr id="170" name="Google Shape;170;p8"/>
          <p:cNvSpPr txBox="1"/>
          <p:nvPr/>
        </p:nvSpPr>
        <p:spPr>
          <a:xfrm>
            <a:off x="360486" y="1124744"/>
            <a:ext cx="5087442"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000" b="1" i="0" u="none" strike="noStrike" cap="none">
                <a:solidFill>
                  <a:srgbClr val="A99374"/>
                </a:solidFill>
                <a:latin typeface="Candara"/>
                <a:ea typeface="Candara"/>
                <a:cs typeface="Candara"/>
                <a:sym typeface="Candara"/>
              </a:rPr>
              <a:t>Example 1 of creative workshops for youth, involving cultural heritage at Children's summer creative camp "I draw Lithuania"</a:t>
            </a:r>
            <a:endParaRPr/>
          </a:p>
        </p:txBody>
      </p:sp>
      <p:pic>
        <p:nvPicPr>
          <p:cNvPr id="171" name="Google Shape;171;p8"/>
          <p:cNvPicPr preferRelativeResize="0"/>
          <p:nvPr/>
        </p:nvPicPr>
        <p:blipFill rotWithShape="1">
          <a:blip r:embed="rId4">
            <a:alphaModFix/>
          </a:blip>
          <a:srcRect/>
          <a:stretch/>
        </p:blipFill>
        <p:spPr>
          <a:xfrm>
            <a:off x="7179809" y="1196752"/>
            <a:ext cx="3879488" cy="5172650"/>
          </a:xfrm>
          <a:prstGeom prst="rect">
            <a:avLst/>
          </a:prstGeom>
          <a:noFill/>
          <a:ln>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1211</Words>
  <Application>Microsoft Office PowerPoint</Application>
  <PresentationFormat>Προσαρμογή</PresentationFormat>
  <Paragraphs>79</Paragraphs>
  <Slides>11</Slides>
  <Notes>11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11</vt:i4>
      </vt:variant>
    </vt:vector>
  </HeadingPairs>
  <TitlesOfParts>
    <vt:vector size="17" baseType="lpstr">
      <vt:lpstr>Arial</vt:lpstr>
      <vt:lpstr>Candara</vt:lpstr>
      <vt:lpstr>Calibri</vt:lpstr>
      <vt:lpstr>Times New Roman</vt:lpstr>
      <vt:lpstr>Noto Sans Symbols</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1</cp:revision>
  <dcterms:created xsi:type="dcterms:W3CDTF">2024-06-10T15:48:53Z</dcterms:created>
  <dcterms:modified xsi:type="dcterms:W3CDTF">2026-05-06T16:55:09Z</dcterms:modified>
</cp:coreProperties>
</file>