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75" r:id="rId2"/>
    <p:sldId id="257" r:id="rId3"/>
    <p:sldId id="267" r:id="rId4"/>
    <p:sldId id="268" r:id="rId5"/>
    <p:sldId id="269" r:id="rId6"/>
    <p:sldId id="270" r:id="rId7"/>
    <p:sldId id="276"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DWdSIV67FRi31FuNYUdJ/vkVx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6: Networking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3200" b="1" i="0" u="none" strike="noStrike" cap="none" dirty="0">
                <a:solidFill>
                  <a:srgbClr val="FFFFFF"/>
                </a:solidFill>
                <a:latin typeface="Candara"/>
                <a:ea typeface="Candara"/>
                <a:cs typeface="Candara"/>
                <a:sym typeface="Candara"/>
              </a:rPr>
              <a:t>LESSON 2: </a:t>
            </a:r>
            <a:r>
              <a:rPr lang="en-GB" sz="3200" b="1" i="0" u="none" strike="noStrike" cap="none" dirty="0">
                <a:solidFill>
                  <a:schemeClr val="lt1"/>
                </a:solidFill>
                <a:latin typeface="Candara"/>
                <a:ea typeface="Candara"/>
                <a:cs typeface="Candara"/>
                <a:sym typeface="Candara"/>
              </a:rPr>
              <a:t>Heritage and networking as civic benefits</a:t>
            </a:r>
            <a:endParaRPr sz="3200" b="1" i="0" u="none" strike="noStrike" cap="none" dirty="0">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9"/>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Activity: EXERCISE “SOCIAL CAFE" METHOD</a:t>
            </a:r>
            <a:endParaRPr sz="3600" b="0" i="0" u="none" strike="noStrike" cap="none">
              <a:solidFill>
                <a:schemeClr val="lt1"/>
              </a:solidFill>
              <a:latin typeface="Candara"/>
              <a:ea typeface="Candara"/>
              <a:cs typeface="Candara"/>
              <a:sym typeface="Candara"/>
            </a:endParaRPr>
          </a:p>
        </p:txBody>
      </p:sp>
      <p:sp>
        <p:nvSpPr>
          <p:cNvPr id="203" name="Google Shape;203;p9"/>
          <p:cNvSpPr txBox="1"/>
          <p:nvPr/>
        </p:nvSpPr>
        <p:spPr>
          <a:xfrm>
            <a:off x="4151784" y="1556792"/>
            <a:ext cx="6907514" cy="46525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Objective</a:t>
            </a:r>
            <a:r>
              <a:rPr lang="en-GB" sz="1800" b="1" i="0" u="none" strike="noStrike" cap="none">
                <a:solidFill>
                  <a:srgbClr val="000000"/>
                </a:solidFill>
                <a:latin typeface="Candara"/>
                <a:ea typeface="Candara"/>
                <a:cs typeface="Candara"/>
                <a:sym typeface="Candara"/>
              </a:rPr>
              <a:t>: </a:t>
            </a:r>
            <a:r>
              <a:rPr lang="en-GB" sz="1600" b="0" i="0" u="none" strike="noStrike" cap="none">
                <a:solidFill>
                  <a:srgbClr val="040C28"/>
                </a:solidFill>
                <a:latin typeface="Candara"/>
                <a:ea typeface="Candara"/>
                <a:cs typeface="Candara"/>
                <a:sym typeface="Candara"/>
              </a:rPr>
              <a:t>a method which makes use of an informal cafe setting for participants to explore an issue by discussing it in small table groups. </a:t>
            </a:r>
            <a:endParaRPr sz="1600" b="0" i="0" u="none" strike="noStrike" cap="none">
              <a:solidFill>
                <a:srgbClr val="040C28"/>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40C28"/>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chemeClr val="dk1"/>
                </a:solidFill>
                <a:latin typeface="Candara"/>
                <a:ea typeface="Candara"/>
                <a:cs typeface="Candara"/>
                <a:sym typeface="Candara"/>
              </a:rPr>
              <a:t>A Philosophy of „Social Café“ has provided a safe, neutral space for different communities to share information about their beliefs in relation to themes decided by local residents.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Materials Needed: </a:t>
            </a:r>
            <a:r>
              <a:rPr lang="en-GB" sz="1600" b="0" i="0" u="none" strike="noStrike" cap="none">
                <a:solidFill>
                  <a:srgbClr val="000000"/>
                </a:solidFill>
                <a:latin typeface="Candara"/>
                <a:ea typeface="Candara"/>
                <a:cs typeface="Candara"/>
                <a:sym typeface="Candara"/>
              </a:rPr>
              <a:t>Handouts, internet access, projector and screen, paper, teoretical content if necessary</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800"/>
              </a:spcBef>
              <a:spcAft>
                <a:spcPts val="800"/>
              </a:spcAft>
              <a:buClr>
                <a:srgbClr val="000000"/>
              </a:buClr>
              <a:buSzPts val="1800"/>
              <a:buFont typeface="Noto Sans Symbols"/>
              <a:buChar char="⮚"/>
            </a:pPr>
            <a:r>
              <a:rPr lang="en-GB" sz="1800" b="0" i="0" u="none" strike="noStrike" cap="none">
                <a:solidFill>
                  <a:srgbClr val="000000"/>
                </a:solidFill>
                <a:latin typeface="Candara"/>
                <a:ea typeface="Candara"/>
                <a:cs typeface="Candara"/>
                <a:sym typeface="Candara"/>
              </a:rPr>
              <a:t>Method explanation</a:t>
            </a:r>
            <a:r>
              <a:rPr lang="en-GB" sz="1600" b="0" i="0" u="none" strike="noStrike" cap="none">
                <a:solidFill>
                  <a:srgbClr val="000000"/>
                </a:solidFill>
                <a:latin typeface="Candara"/>
                <a:ea typeface="Candara"/>
                <a:cs typeface="Candara"/>
                <a:sym typeface="Candara"/>
              </a:rPr>
              <a:t>: „A Social Cafe“ is a structured conversational process for knowledge sharing in which groups of people discuss a topic at several small tables like those in a cafe. Some degree of formality may be retain to make sure that everyone gets a chance to speak. Although pre-defined questions should be agreed upon at the beginning, outcomes or solutions are not decided in advance. The assumption is that collective discussion can shift people's conceptions and encourage collective action Events need to have at least twelve participants, but there is no upper limit. </a:t>
            </a:r>
            <a:endParaRPr sz="1600" b="0" i="0" u="none" strike="noStrike" cap="none">
              <a:solidFill>
                <a:srgbClr val="000000"/>
              </a:solidFill>
              <a:latin typeface="Candara"/>
              <a:ea typeface="Candara"/>
              <a:cs typeface="Candara"/>
              <a:sym typeface="Candara"/>
            </a:endParaRPr>
          </a:p>
        </p:txBody>
      </p:sp>
      <p:pic>
        <p:nvPicPr>
          <p:cNvPr id="204" name="Google Shape;204;p9"/>
          <p:cNvPicPr preferRelativeResize="0"/>
          <p:nvPr/>
        </p:nvPicPr>
        <p:blipFill rotWithShape="1">
          <a:blip r:embed="rId4">
            <a:alphaModFix/>
          </a:blip>
          <a:srcRect/>
          <a:stretch/>
        </p:blipFill>
        <p:spPr>
          <a:xfrm>
            <a:off x="695400" y="3717032"/>
            <a:ext cx="2880320" cy="208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0" name="Google Shape;210;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0"/>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Activity: EXERCISE “SOCIAL CAFE" METHOD</a:t>
            </a:r>
            <a:endParaRPr sz="3600" b="0" i="0" u="none" strike="noStrike" cap="none">
              <a:solidFill>
                <a:schemeClr val="lt1"/>
              </a:solidFill>
              <a:latin typeface="Candara"/>
              <a:ea typeface="Candara"/>
              <a:cs typeface="Candara"/>
              <a:sym typeface="Candara"/>
            </a:endParaRPr>
          </a:p>
        </p:txBody>
      </p:sp>
      <p:sp>
        <p:nvSpPr>
          <p:cNvPr id="213" name="Google Shape;213;p10"/>
          <p:cNvSpPr txBox="1"/>
          <p:nvPr/>
        </p:nvSpPr>
        <p:spPr>
          <a:xfrm>
            <a:off x="6528048" y="1556792"/>
            <a:ext cx="4531249"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To play Social Cafe, organize the entire group of players into smaller groups of three or four members. Then, assign each group a specific topic to discuss or problem to solve. This might be a concept that relates to networking a hypothetical scenario or a question about personal experience. After each group has a topic of conversation, allow 20 minutes for group discussions to take place.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Once the time ends, instruct players to mix up their groups and sit with different people, then repeat the process as many times as you want to allow players to get to know everyone taking part.</a:t>
            </a:r>
            <a:endParaRPr sz="1600" b="0" i="0" u="none" strike="noStrike" cap="none">
              <a:solidFill>
                <a:srgbClr val="000000"/>
              </a:solidFill>
              <a:latin typeface="Candara"/>
              <a:ea typeface="Candara"/>
              <a:cs typeface="Candara"/>
              <a:sym typeface="Candara"/>
            </a:endParaRPr>
          </a:p>
        </p:txBody>
      </p:sp>
      <p:pic>
        <p:nvPicPr>
          <p:cNvPr id="214" name="Google Shape;214;p10"/>
          <p:cNvPicPr preferRelativeResize="0"/>
          <p:nvPr/>
        </p:nvPicPr>
        <p:blipFill rotWithShape="1">
          <a:blip r:embed="rId4">
            <a:alphaModFix/>
          </a:blip>
          <a:srcRect/>
          <a:stretch/>
        </p:blipFill>
        <p:spPr>
          <a:xfrm>
            <a:off x="839416" y="2060848"/>
            <a:ext cx="4968552" cy="3592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23" name="Google Shape;223;p11"/>
          <p:cNvSpPr txBox="1"/>
          <p:nvPr/>
        </p:nvSpPr>
        <p:spPr>
          <a:xfrm>
            <a:off x="4511824" y="1628800"/>
            <a:ext cx="6547473" cy="4678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GB" sz="1800" b="1" i="0" u="none" strike="noStrike" cap="none">
                <a:solidFill>
                  <a:srgbClr val="C55A11"/>
                </a:solidFill>
                <a:latin typeface="Candara"/>
                <a:ea typeface="Candara"/>
                <a:cs typeface="Candara"/>
                <a:sym typeface="Candara"/>
              </a:rPr>
              <a:t>Questions for Group Discussion:</a:t>
            </a:r>
            <a:endParaRPr sz="1800" b="1" i="0" u="none" strike="noStrike" cap="none">
              <a:solidFill>
                <a:srgbClr val="C55A11"/>
              </a:solidFill>
              <a:latin typeface="Candara"/>
              <a:ea typeface="Candara"/>
              <a:cs typeface="Candara"/>
              <a:sym typeface="Candara"/>
            </a:endParaRPr>
          </a:p>
          <a:p>
            <a:pPr marL="0" marR="0" lvl="0" indent="0" algn="just"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342900" marR="0" lvl="0" indent="-342900" algn="just" rtl="0">
              <a:lnSpc>
                <a:spcPct val="100000"/>
              </a:lnSpc>
              <a:spcBef>
                <a:spcPts val="60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What measures might be taken at the individual, community, or governmental level to guarantee the sustainability of heritage sites? </a:t>
            </a: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rgbClr val="000000"/>
                </a:solidFill>
                <a:latin typeface="Candara"/>
                <a:ea typeface="Candara"/>
                <a:cs typeface="Candara"/>
                <a:sym typeface="Candara"/>
              </a:rPr>
              <a:t>2. What methods can be used to leverage technologies for heritage preservation and protection .</a:t>
            </a:r>
            <a:endParaRPr/>
          </a:p>
          <a:p>
            <a:pPr marL="0" marR="0" lvl="0" indent="0" algn="just" rtl="0">
              <a:lnSpc>
                <a:spcPct val="100000"/>
              </a:lnSpc>
              <a:spcBef>
                <a:spcPts val="60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chemeClr val="dk1"/>
                </a:solidFill>
                <a:latin typeface="Candara"/>
                <a:ea typeface="Candara"/>
                <a:cs typeface="Candara"/>
                <a:sym typeface="Candara"/>
              </a:rPr>
              <a:t>3. </a:t>
            </a:r>
            <a:r>
              <a:rPr lang="en-GB" sz="1600" b="0" i="0" u="none" strike="noStrike" cap="none">
                <a:solidFill>
                  <a:srgbClr val="1F1F1F"/>
                </a:solidFill>
                <a:latin typeface="Candara"/>
                <a:ea typeface="Candara"/>
                <a:cs typeface="Candara"/>
                <a:sym typeface="Candara"/>
              </a:rPr>
              <a:t>What should be the relationship between communities and state institutions in creating and promoting heritage value.</a:t>
            </a:r>
            <a:endParaRPr/>
          </a:p>
          <a:p>
            <a:pPr marL="0" marR="0" lvl="0" indent="0" algn="just" rtl="0">
              <a:lnSpc>
                <a:spcPct val="100000"/>
              </a:lnSpc>
              <a:spcBef>
                <a:spcPts val="600"/>
              </a:spcBef>
              <a:spcAft>
                <a:spcPts val="0"/>
              </a:spcAft>
              <a:buNone/>
            </a:pPr>
            <a:endParaRPr sz="1600" b="0" i="0" u="none" strike="noStrike" cap="none">
              <a:solidFill>
                <a:srgbClr val="1F1F1F"/>
              </a:solidFill>
              <a:latin typeface="Candara"/>
              <a:ea typeface="Candara"/>
              <a:cs typeface="Candara"/>
              <a:sym typeface="Candara"/>
            </a:endParaRPr>
          </a:p>
          <a:p>
            <a:pPr marL="0" marR="0" lvl="0" indent="0" algn="just" rtl="0">
              <a:lnSpc>
                <a:spcPct val="100000"/>
              </a:lnSpc>
              <a:spcBef>
                <a:spcPts val="600"/>
              </a:spcBef>
              <a:spcAft>
                <a:spcPts val="0"/>
              </a:spcAft>
              <a:buNone/>
            </a:pPr>
            <a:r>
              <a:rPr lang="en-GB" sz="1600" b="0" i="0" u="none" strike="noStrike" cap="none">
                <a:solidFill>
                  <a:srgbClr val="1F1F1F"/>
                </a:solidFill>
                <a:latin typeface="Candara"/>
                <a:ea typeface="Candara"/>
                <a:cs typeface="Candara"/>
                <a:sym typeface="Candara"/>
              </a:rPr>
              <a:t>Please summarize the main points in this lesson.</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None/>
            </a:pPr>
            <a:endParaRPr sz="12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600"/>
              </a:spcAft>
              <a:buNone/>
            </a:pPr>
            <a:endParaRPr sz="1600" b="0" i="0" u="none" strike="noStrike" cap="none">
              <a:solidFill>
                <a:srgbClr val="C00000"/>
              </a:solidFill>
              <a:latin typeface="Candara"/>
              <a:ea typeface="Candara"/>
              <a:cs typeface="Candara"/>
              <a:sym typeface="Candara"/>
            </a:endParaRPr>
          </a:p>
        </p:txBody>
      </p:sp>
      <p:pic>
        <p:nvPicPr>
          <p:cNvPr id="224" name="Google Shape;224;p11"/>
          <p:cNvPicPr preferRelativeResize="0"/>
          <p:nvPr/>
        </p:nvPicPr>
        <p:blipFill rotWithShape="1">
          <a:blip r:embed="rId4">
            <a:alphaModFix/>
          </a:blip>
          <a:srcRect/>
          <a:stretch/>
        </p:blipFill>
        <p:spPr>
          <a:xfrm>
            <a:off x="983432" y="3068960"/>
            <a:ext cx="1801372" cy="259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3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33" name="Google Shape;233;p31"/>
          <p:cNvSpPr txBox="1"/>
          <p:nvPr/>
        </p:nvSpPr>
        <p:spPr>
          <a:xfrm>
            <a:off x="4583832" y="973651"/>
            <a:ext cx="6475464" cy="5586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n-GB" sz="2000" b="1" i="0" u="none" strike="noStrike" cap="none">
                <a:solidFill>
                  <a:srgbClr val="833C0B"/>
                </a:solidFill>
                <a:latin typeface="Candara"/>
                <a:ea typeface="Candara"/>
                <a:cs typeface="Candara"/>
                <a:sym typeface="Candara"/>
              </a:rPr>
              <a:t>Conclusions:</a:t>
            </a:r>
            <a:endParaRPr sz="2000" b="0" i="0" u="none" strike="noStrike" cap="none">
              <a:solidFill>
                <a:srgbClr val="833C0B"/>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aim of this presentation is to familiarize with the concept of heritage, to explore the significance of ethno-cultural and natural heritage, highlighting their role in shaping the collective identity of regions, preserving historical and environmental context.</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The learners understood that the preservation of valuable heritage sites and traditions for future generations depends on the implementation of sustainable practices in building connections between community members and with other communities.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Learners presented creative works that highlighted the problems faced by their chosen heritage sites and proposed thoughtful and realistic solutions. They demonstrated an understanding of how challenges such as lack of communication between community members, lack of connections between different generations, different social classes and ethnic communities, and lack of awareness can affect heritage preservation.</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 Without sustainable practices, there is a high risk that heritage areas will not develop further, will degrade or even disappear.</a:t>
            </a:r>
            <a:endParaRPr/>
          </a:p>
          <a:p>
            <a:pPr marL="285750" marR="0" lvl="0" indent="-184150" algn="l" rtl="0">
              <a:lnSpc>
                <a:spcPct val="100000"/>
              </a:lnSpc>
              <a:spcBef>
                <a:spcPts val="60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31"/>
          <p:cNvPicPr preferRelativeResize="0"/>
          <p:nvPr/>
        </p:nvPicPr>
        <p:blipFill rotWithShape="1">
          <a:blip r:embed="rId4">
            <a:alphaModFix/>
          </a:blip>
          <a:srcRect/>
          <a:stretch/>
        </p:blipFill>
        <p:spPr>
          <a:xfrm>
            <a:off x="1631504" y="1916832"/>
            <a:ext cx="1303107" cy="3300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Προσαρμογή</PresentationFormat>
  <Paragraphs>37</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2026-05-06T16:56:01Z</dcterms:modified>
</cp:coreProperties>
</file>