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75" r:id="rId2"/>
    <p:sldId id="257" r:id="rId3"/>
    <p:sldId id="258" r:id="rId4"/>
    <p:sldId id="259" r:id="rId5"/>
    <p:sldId id="260" r:id="rId6"/>
    <p:sldId id="261" r:id="rId7"/>
    <p:sldId id="262" r:id="rId8"/>
    <p:sldId id="263" r:id="rId9"/>
    <p:sldId id="264" r:id="rId10"/>
    <p:sldId id="265" r:id="rId11"/>
    <p:sldId id="266" r:id="rId12"/>
    <p:sldId id="276" r:id="rId13"/>
  </p:sldIdLst>
  <p:sldSz cx="12192000" cy="6858000"/>
  <p:notesSz cx="6858000" cy="9144000"/>
  <p:embeddedFontLst>
    <p:embeddedFont>
      <p:font typeface="Candara" pitchFamily="34" charset="0"/>
      <p:regular r:id="rId15"/>
      <p:bold r:id="rId16"/>
      <p:italic r:id="rId17"/>
      <p:boldItalic r:id="rId18"/>
    </p:embeddedFont>
    <p:embeddedFont>
      <p:font typeface="Calibri"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DWdSIV67FRi31FuNYUdJ/vkVx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png"/><Relationship Id="rId3" Type="http://schemas.openxmlformats.org/officeDocument/2006/relationships/notesSlide" Target="../notesSlides/notesSlide12.xml"/><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LEARNING UNIT 6: Networking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xmlns:lc="http://schemas.openxmlformats.org/drawingml/2006/lockedCanva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xmlns:lc="http://schemas.openxmlformats.org/drawingml/2006/lockedCanva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9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8" name="Google Shape;178;p29"/>
          <p:cNvSpPr/>
          <p:nvPr/>
        </p:nvSpPr>
        <p:spPr>
          <a:xfrm>
            <a:off x="360486" y="-1"/>
            <a:ext cx="10698811" cy="119675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29"/>
          <p:cNvSpPr/>
          <p:nvPr/>
        </p:nvSpPr>
        <p:spPr>
          <a:xfrm>
            <a:off x="0" y="0"/>
            <a:ext cx="10911016" cy="119675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29"/>
          <p:cNvSpPr txBox="1"/>
          <p:nvPr/>
        </p:nvSpPr>
        <p:spPr>
          <a:xfrm>
            <a:off x="0" y="89588"/>
            <a:ext cx="11280576" cy="107717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200" b="1" i="0" u="none" strike="noStrike" cap="none">
                <a:solidFill>
                  <a:schemeClr val="lt1"/>
                </a:solidFill>
                <a:latin typeface="Candara"/>
                <a:ea typeface="Candara"/>
                <a:cs typeface="Candara"/>
                <a:sym typeface="Candara"/>
              </a:rPr>
              <a:t>HERITAGE CONTRIBUTION </a:t>
            </a:r>
            <a:endParaRPr sz="32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None/>
            </a:pPr>
            <a:r>
              <a:rPr lang="en-GB" sz="3200" b="1" i="0" u="none" strike="noStrike" cap="none">
                <a:solidFill>
                  <a:schemeClr val="lt1"/>
                </a:solidFill>
                <a:latin typeface="Candara"/>
                <a:ea typeface="Candara"/>
                <a:cs typeface="Candara"/>
                <a:sym typeface="Candara"/>
              </a:rPr>
              <a:t>SHAPING PLACE-BASED IDENTITY</a:t>
            </a:r>
            <a:endParaRPr sz="3200" b="1" i="0" u="none" strike="noStrike" cap="none">
              <a:solidFill>
                <a:schemeClr val="lt1"/>
              </a:solidFill>
              <a:latin typeface="Candara"/>
              <a:ea typeface="Candara"/>
              <a:cs typeface="Candara"/>
              <a:sym typeface="Candara"/>
            </a:endParaRPr>
          </a:p>
        </p:txBody>
      </p:sp>
      <p:sp>
        <p:nvSpPr>
          <p:cNvPr id="181" name="Google Shape;181;p29"/>
          <p:cNvSpPr txBox="1"/>
          <p:nvPr/>
        </p:nvSpPr>
        <p:spPr>
          <a:xfrm>
            <a:off x="3431704" y="2204864"/>
            <a:ext cx="7627594" cy="40318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The potential for networked heritage is crucial in the context of decentralisation. Decentralisation requires a networked heritage to fulfill the promise of enabling places to make locally informed decisions about their future and to create a stronger local identity.</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The transfer of powers from central government to local government and the creation of new connected authorities means that citizens of city-regions or rural areas are entering a new identity – a new geography of governance in many local communities.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Because you can’t take politics out of heritage decisions, communities need to ensure that the politics of heritage decision-making are active and inclusive. For heritage groups and organisations, this means that political activism needs to be achieved everywhere, from the places where people live to the schools and communities where people live.In an era of increasing global competition for people and investment, local distinctiveness becomes essential.</a:t>
            </a:r>
            <a:endParaRPr sz="1600" b="0" i="0" u="none" strike="noStrike" cap="none">
              <a:solidFill>
                <a:srgbClr val="000000"/>
              </a:solidFill>
              <a:latin typeface="Arial"/>
              <a:ea typeface="Arial"/>
              <a:cs typeface="Arial"/>
              <a:sym typeface="Arial"/>
            </a:endParaRPr>
          </a:p>
        </p:txBody>
      </p:sp>
      <p:sp>
        <p:nvSpPr>
          <p:cNvPr id="182" name="Google Shape;182;p29"/>
          <p:cNvSpPr txBox="1"/>
          <p:nvPr/>
        </p:nvSpPr>
        <p:spPr>
          <a:xfrm>
            <a:off x="2207568" y="1628800"/>
            <a:ext cx="885172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rgbClr val="833C0B"/>
                </a:solidFill>
                <a:latin typeface="Candara"/>
                <a:ea typeface="Candara"/>
                <a:cs typeface="Candara"/>
                <a:sym typeface="Candara"/>
              </a:rPr>
              <a:t>The potential for heritage transfer</a:t>
            </a:r>
            <a:endParaRPr/>
          </a:p>
        </p:txBody>
      </p:sp>
      <p:pic>
        <p:nvPicPr>
          <p:cNvPr id="183" name="Google Shape;183;p29"/>
          <p:cNvPicPr preferRelativeResize="0"/>
          <p:nvPr/>
        </p:nvPicPr>
        <p:blipFill rotWithShape="1">
          <a:blip r:embed="rId4">
            <a:alphaModFix/>
          </a:blip>
          <a:srcRect/>
          <a:stretch/>
        </p:blipFill>
        <p:spPr>
          <a:xfrm>
            <a:off x="479376" y="3356992"/>
            <a:ext cx="2375537" cy="24979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9" name="Google Shape;189;p3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3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30"/>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rgbClr val="FFFFFF"/>
                </a:solidFill>
                <a:latin typeface="Candara"/>
                <a:ea typeface="Candara"/>
                <a:cs typeface="Candara"/>
                <a:sym typeface="Candara"/>
              </a:rPr>
              <a:t>Best practices</a:t>
            </a:r>
            <a:endParaRPr sz="3600" b="0" i="0" u="none" strike="noStrike" cap="none">
              <a:solidFill>
                <a:schemeClr val="dk1"/>
              </a:solidFill>
              <a:latin typeface="Times New Roman"/>
              <a:ea typeface="Times New Roman"/>
              <a:cs typeface="Times New Roman"/>
              <a:sym typeface="Times New Roman"/>
            </a:endParaRPr>
          </a:p>
        </p:txBody>
      </p:sp>
      <p:sp>
        <p:nvSpPr>
          <p:cNvPr id="192" name="Google Shape;192;p30"/>
          <p:cNvSpPr txBox="1"/>
          <p:nvPr/>
        </p:nvSpPr>
        <p:spPr>
          <a:xfrm>
            <a:off x="2495600" y="1697098"/>
            <a:ext cx="8562599" cy="45242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To mark the International Eldery Day, Third Age University (U3A) in Vilnius with Moletai local community invited the Vilnius university's young students to celebrate Eldery day together and participate in a very specific "brainstorming session".</a:t>
            </a:r>
            <a:endParaRPr sz="1600" b="0" i="0" u="none" strike="noStrike" cap="none">
              <a:solidFill>
                <a:srgbClr val="000000"/>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Need to be noted that Lithuanian  territory is divided into five ethnographic regions: Aukštaitija (Highlands), Žemaitija (Samogitia), Dzūkija, Suvalkija and Lithuania Minor with a slightly different dialect, specific food, customs, different national costume elements, songs, proverbs, ect.</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Four mixed teams of youth and seniors were formed. The questions were prepared in advance and asked to both teams. It was fun to watch how the young people could not guess what the proverb or what the ancient dialect words meant. Not everyone could sing old ethnographic Lithuanian songs. On the other hand, seniors could not guess modern singers and their songs and words‘abbreviations used by youth. It was very fun and interesting. </a:t>
            </a:r>
            <a:endParaRPr sz="1600" b="0" i="0" u="none" strike="noStrike" cap="none">
              <a:solidFill>
                <a:srgbClr val="000000"/>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All participants concluded that generations need to communicate and cooperate to better understand each other, not to forget their roots,local heritage, and to preserve the identity of their people.</a:t>
            </a:r>
            <a:endParaRPr sz="1600" b="0" i="0" u="none" strike="noStrike" cap="none">
              <a:solidFill>
                <a:srgbClr val="000000"/>
              </a:solidFill>
              <a:latin typeface="Candara"/>
              <a:ea typeface="Candara"/>
              <a:cs typeface="Candara"/>
              <a:sym typeface="Candara"/>
            </a:endParaRPr>
          </a:p>
        </p:txBody>
      </p:sp>
      <p:sp>
        <p:nvSpPr>
          <p:cNvPr id="193" name="Google Shape;193;p30"/>
          <p:cNvSpPr txBox="1"/>
          <p:nvPr/>
        </p:nvSpPr>
        <p:spPr>
          <a:xfrm>
            <a:off x="2279576" y="1052961"/>
            <a:ext cx="877972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A99374"/>
                </a:solidFill>
                <a:latin typeface="Candara"/>
                <a:ea typeface="Candara"/>
                <a:cs typeface="Candara"/>
                <a:sym typeface="Candara"/>
              </a:rPr>
              <a:t>Creative workshops</a:t>
            </a:r>
            <a:endParaRPr sz="2000" b="1" i="0" u="none" strike="noStrike" cap="none">
              <a:solidFill>
                <a:srgbClr val="A99374"/>
              </a:solidFill>
              <a:latin typeface="Candara"/>
              <a:ea typeface="Candara"/>
              <a:cs typeface="Candara"/>
              <a:sym typeface="Candara"/>
            </a:endParaRPr>
          </a:p>
        </p:txBody>
      </p:sp>
      <p:pic>
        <p:nvPicPr>
          <p:cNvPr id="194" name="Google Shape;194;p30"/>
          <p:cNvPicPr preferRelativeResize="0"/>
          <p:nvPr/>
        </p:nvPicPr>
        <p:blipFill rotWithShape="1">
          <a:blip r:embed="rId4">
            <a:alphaModFix/>
          </a:blip>
          <a:srcRect/>
          <a:stretch/>
        </p:blipFill>
        <p:spPr>
          <a:xfrm>
            <a:off x="119336" y="3949600"/>
            <a:ext cx="2268884" cy="15583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n-GB" sz="3200" b="1" i="0" u="none" strike="noStrike" cap="none" dirty="0">
                <a:solidFill>
                  <a:srgbClr val="FFFFFF"/>
                </a:solidFill>
                <a:latin typeface="Candara"/>
                <a:ea typeface="Candara"/>
                <a:cs typeface="Candara"/>
                <a:sym typeface="Candara"/>
              </a:rPr>
              <a:t>LESSON 2: </a:t>
            </a:r>
            <a:r>
              <a:rPr lang="en-GB" sz="3200" b="1" i="0" u="none" strike="noStrike" cap="none" dirty="0">
                <a:solidFill>
                  <a:schemeClr val="lt1"/>
                </a:solidFill>
                <a:latin typeface="Candara"/>
                <a:ea typeface="Candara"/>
                <a:cs typeface="Candara"/>
                <a:sym typeface="Candara"/>
              </a:rPr>
              <a:t>Heritage and networking as civic benefits</a:t>
            </a:r>
            <a:endParaRPr sz="32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24"/>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 name="Google Shape;102;p24"/>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 name="Google Shape;103;p24"/>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CREATIVE POTENTIAL OF COMMUNITIES AND CITIZENS </a:t>
            </a:r>
            <a:endParaRPr sz="2800" b="1" i="0" u="none" strike="noStrike" cap="none">
              <a:solidFill>
                <a:srgbClr val="FFFFFF"/>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USING LOCAL HERITAGE</a:t>
            </a:r>
            <a:endParaRPr sz="2800" b="1" i="0" u="none" strike="noStrike" cap="none">
              <a:solidFill>
                <a:srgbClr val="FFFFFF"/>
              </a:solidFill>
              <a:latin typeface="Candara"/>
              <a:ea typeface="Candara"/>
              <a:cs typeface="Candara"/>
              <a:sym typeface="Candara"/>
            </a:endParaRPr>
          </a:p>
        </p:txBody>
      </p:sp>
      <p:sp>
        <p:nvSpPr>
          <p:cNvPr id="104" name="Google Shape;104;p24"/>
          <p:cNvSpPr txBox="1"/>
          <p:nvPr/>
        </p:nvSpPr>
        <p:spPr>
          <a:xfrm>
            <a:off x="4727847" y="1916832"/>
            <a:ext cx="6331500" cy="3355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Heritage -  features belonging </a:t>
            </a:r>
            <a:r>
              <a:rPr lang="en-GB" sz="1800" b="0" i="0" u="none" strike="noStrike" cap="none">
                <a:solidFill>
                  <a:schemeClr val="dk1"/>
                </a:solidFill>
                <a:latin typeface="Candara"/>
                <a:ea typeface="Candara"/>
                <a:cs typeface="Candara"/>
                <a:sym typeface="Candara"/>
              </a:rPr>
              <a:t> to the culture of a particular society, such as traditions languages, art,or buildings, that were created in the past and still have historical importance.</a:t>
            </a:r>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chemeClr val="dk1"/>
                </a:solidFill>
                <a:latin typeface="Candara"/>
                <a:ea typeface="Candara"/>
                <a:cs typeface="Candara"/>
                <a:sym typeface="Candara"/>
              </a:rPr>
              <a:t>Heritage - </a:t>
            </a:r>
            <a:r>
              <a:rPr lang="en-GB" sz="1800" b="0" i="0" u="none" strike="noStrike" cap="none">
                <a:solidFill>
                  <a:srgbClr val="474747"/>
                </a:solidFill>
                <a:latin typeface="Candara"/>
                <a:ea typeface="Candara"/>
                <a:cs typeface="Candara"/>
                <a:sym typeface="Candara"/>
              </a:rPr>
              <a:t> </a:t>
            </a:r>
            <a:r>
              <a:rPr lang="en-GB" sz="1800" b="0" i="0" u="none" strike="noStrike" cap="none">
                <a:solidFill>
                  <a:srgbClr val="040C28"/>
                </a:solidFill>
                <a:latin typeface="Candara"/>
                <a:ea typeface="Candara"/>
                <a:cs typeface="Candara"/>
                <a:sym typeface="Candara"/>
              </a:rPr>
              <a:t>the traditions, values, cultural practices, and artefacts that are passed down from previous generations</a:t>
            </a:r>
            <a:r>
              <a:rPr lang="en-GB" sz="1800" b="0" i="0" u="none" strike="noStrike" cap="none">
                <a:solidFill>
                  <a:srgbClr val="474747"/>
                </a:solidFill>
                <a:latin typeface="Candara"/>
                <a:ea typeface="Candara"/>
                <a:cs typeface="Candara"/>
                <a:sym typeface="Candara"/>
              </a:rPr>
              <a:t>. </a:t>
            </a:r>
            <a:endParaRPr sz="1800" b="0" i="0" u="none" strike="noStrike" cap="none">
              <a:solidFill>
                <a:srgbClr val="474747"/>
              </a:solidFill>
              <a:latin typeface="Candara"/>
              <a:ea typeface="Candara"/>
              <a:cs typeface="Candara"/>
              <a:sym typeface="Candara"/>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474747"/>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1" i="0" u="none" strike="noStrike" cap="none">
                <a:solidFill>
                  <a:srgbClr val="000000"/>
                </a:solidFill>
                <a:latin typeface="Candara"/>
                <a:ea typeface="Candara"/>
                <a:cs typeface="Candara"/>
                <a:sym typeface="Candara"/>
              </a:rPr>
              <a:t>Cultural heritage</a:t>
            </a:r>
            <a:r>
              <a:rPr lang="en-GB" sz="1800" b="0" i="0" u="none" strike="noStrike" cap="none">
                <a:solidFill>
                  <a:srgbClr val="000000"/>
                </a:solidFill>
                <a:latin typeface="Candara"/>
                <a:ea typeface="Candara"/>
                <a:cs typeface="Candara"/>
                <a:sym typeface="Candara"/>
              </a:rPr>
              <a:t> is the heritage of tangible and intangible heritage assets of a group or society that is inherited from past generations.</a:t>
            </a:r>
            <a:endParaRPr sz="18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chemeClr val="dk1"/>
              </a:solidFill>
              <a:latin typeface="Candara"/>
              <a:ea typeface="Candara"/>
              <a:cs typeface="Candara"/>
              <a:sym typeface="Candara"/>
            </a:endParaRPr>
          </a:p>
        </p:txBody>
      </p:sp>
      <p:sp>
        <p:nvSpPr>
          <p:cNvPr id="105" name="Google Shape;105;p24"/>
          <p:cNvSpPr txBox="1"/>
          <p:nvPr/>
        </p:nvSpPr>
        <p:spPr>
          <a:xfrm>
            <a:off x="4727848" y="1340768"/>
            <a:ext cx="633144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833C0B"/>
                </a:solidFill>
                <a:latin typeface="Candara"/>
                <a:ea typeface="Candara"/>
                <a:cs typeface="Candara"/>
                <a:sym typeface="Candara"/>
              </a:rPr>
              <a:t>Heritage definition</a:t>
            </a:r>
            <a:endParaRPr sz="2000" b="1" i="0" u="none" strike="noStrike" cap="none">
              <a:solidFill>
                <a:srgbClr val="833C0B"/>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pic>
        <p:nvPicPr>
          <p:cNvPr id="106" name="Google Shape;106;p24"/>
          <p:cNvPicPr preferRelativeResize="0"/>
          <p:nvPr/>
        </p:nvPicPr>
        <p:blipFill rotWithShape="1">
          <a:blip r:embed="rId4">
            <a:alphaModFix/>
          </a:blip>
          <a:srcRect/>
          <a:stretch/>
        </p:blipFill>
        <p:spPr>
          <a:xfrm>
            <a:off x="695400" y="2780928"/>
            <a:ext cx="3619234" cy="2640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25"/>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p25"/>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 name="Google Shape;114;p25"/>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CREATIVE POTENTIAL OF COMMUNITIES AND CITIZENS </a:t>
            </a:r>
            <a:endParaRPr sz="2800" b="1" i="0" u="none" strike="noStrike" cap="none">
              <a:solidFill>
                <a:srgbClr val="FFFFFF"/>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USING LOCAL HERITAGE</a:t>
            </a:r>
            <a:endParaRPr sz="2800" b="1" i="0" u="none" strike="noStrike" cap="none">
              <a:solidFill>
                <a:srgbClr val="FFFFFF"/>
              </a:solidFill>
              <a:latin typeface="Candara"/>
              <a:ea typeface="Candara"/>
              <a:cs typeface="Candara"/>
              <a:sym typeface="Candara"/>
            </a:endParaRPr>
          </a:p>
        </p:txBody>
      </p:sp>
      <p:sp>
        <p:nvSpPr>
          <p:cNvPr id="115" name="Google Shape;115;p25"/>
          <p:cNvSpPr txBox="1"/>
          <p:nvPr/>
        </p:nvSpPr>
        <p:spPr>
          <a:xfrm>
            <a:off x="4799856" y="1916832"/>
            <a:ext cx="6259440" cy="35393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Start with People.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Embed your work where people live daily life.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Heritage is what you choose to make it.</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Use assets in new ways and identify new assets.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Go beyond yesterday’s battles.</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Make the offer, rather than the ask.</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Open up and lead the change.</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Think critically about power and leadership.</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Help make heritage your local USP.</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And don’t rely on a strategy.</a:t>
            </a:r>
            <a:endParaRPr sz="1600" b="0" i="0" u="none" strike="noStrike" cap="none">
              <a:solidFill>
                <a:srgbClr val="000000"/>
              </a:solidFill>
              <a:latin typeface="Candara"/>
              <a:ea typeface="Candara"/>
              <a:cs typeface="Candara"/>
              <a:sym typeface="Candara"/>
            </a:endParaRPr>
          </a:p>
        </p:txBody>
      </p:sp>
      <p:sp>
        <p:nvSpPr>
          <p:cNvPr id="116" name="Google Shape;116;p25"/>
          <p:cNvSpPr txBox="1"/>
          <p:nvPr/>
        </p:nvSpPr>
        <p:spPr>
          <a:xfrm>
            <a:off x="4799856" y="1340768"/>
            <a:ext cx="625944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833C0B"/>
                </a:solidFill>
                <a:latin typeface="Candara"/>
                <a:ea typeface="Candara"/>
                <a:cs typeface="Candara"/>
                <a:sym typeface="Candara"/>
              </a:rPr>
              <a:t>Principles for networked heritage</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pic>
        <p:nvPicPr>
          <p:cNvPr id="117" name="Google Shape;117;p25"/>
          <p:cNvPicPr preferRelativeResize="0"/>
          <p:nvPr/>
        </p:nvPicPr>
        <p:blipFill rotWithShape="1">
          <a:blip r:embed="rId4">
            <a:alphaModFix/>
          </a:blip>
          <a:srcRect/>
          <a:stretch/>
        </p:blipFill>
        <p:spPr>
          <a:xfrm>
            <a:off x="1775520" y="3140968"/>
            <a:ext cx="1801372" cy="25938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26"/>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26"/>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6"/>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800" b="1" i="0" u="none" strike="noStrike" cap="none">
                <a:solidFill>
                  <a:schemeClr val="lt1"/>
                </a:solidFill>
                <a:latin typeface="Candara"/>
                <a:ea typeface="Candara"/>
                <a:cs typeface="Candara"/>
                <a:sym typeface="Candara"/>
              </a:rPr>
              <a:t>CREATIVE POTENTIAL OF COMMUNITIES AND CITIZENS </a:t>
            </a:r>
            <a:endParaRPr sz="28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None/>
            </a:pPr>
            <a:r>
              <a:rPr lang="en-GB" sz="2800" b="1" i="0" u="none" strike="noStrike" cap="none">
                <a:solidFill>
                  <a:schemeClr val="lt1"/>
                </a:solidFill>
                <a:latin typeface="Candara"/>
                <a:ea typeface="Candara"/>
                <a:cs typeface="Candara"/>
                <a:sym typeface="Candara"/>
              </a:rPr>
              <a:t>USING LOCAL HERITAGE</a:t>
            </a:r>
            <a:endParaRPr sz="2800" b="1" i="0" u="none" strike="noStrike" cap="none">
              <a:solidFill>
                <a:schemeClr val="lt1"/>
              </a:solidFill>
              <a:latin typeface="Candara"/>
              <a:ea typeface="Candara"/>
              <a:cs typeface="Candara"/>
              <a:sym typeface="Candara"/>
            </a:endParaRPr>
          </a:p>
        </p:txBody>
      </p:sp>
      <p:sp>
        <p:nvSpPr>
          <p:cNvPr id="126" name="Google Shape;126;p26"/>
          <p:cNvSpPr txBox="1"/>
          <p:nvPr/>
        </p:nvSpPr>
        <p:spPr>
          <a:xfrm>
            <a:off x="4643937" y="1916832"/>
            <a:ext cx="6415359" cy="28007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Networked heritage means that organisations are linked to the everyday structures that determine the functioning of a place; for example, those related to planning consultation, neighbourhood planning, adult education provision, employment support, youth services and local media activities.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At a local level, deep, broad and collaborative networks help projects and organisations achieve more than they could alone. Such networks are strengthened when heritage activists, volunteers and community leaders have a voice and influence in the decisions of professionalised institutions.</a:t>
            </a:r>
            <a:endParaRPr sz="1600" b="0" i="0" u="none" strike="noStrike" cap="none">
              <a:solidFill>
                <a:srgbClr val="000000"/>
              </a:solidFill>
              <a:latin typeface="Candara"/>
              <a:ea typeface="Candara"/>
              <a:cs typeface="Candara"/>
              <a:sym typeface="Candara"/>
            </a:endParaRPr>
          </a:p>
        </p:txBody>
      </p:sp>
      <p:sp>
        <p:nvSpPr>
          <p:cNvPr id="127" name="Google Shape;127;p26"/>
          <p:cNvSpPr txBox="1"/>
          <p:nvPr/>
        </p:nvSpPr>
        <p:spPr>
          <a:xfrm>
            <a:off x="4655840" y="1340768"/>
            <a:ext cx="640345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833C0B"/>
                </a:solidFill>
                <a:latin typeface="Candara"/>
                <a:ea typeface="Candara"/>
                <a:cs typeface="Candara"/>
                <a:sym typeface="Candara"/>
              </a:rPr>
              <a:t>Locally extensive and collaborative networks</a:t>
            </a:r>
            <a:endParaRPr sz="2000" b="1" i="0" u="none" strike="noStrike" cap="none">
              <a:solidFill>
                <a:srgbClr val="A99374"/>
              </a:solidFill>
              <a:latin typeface="Candara"/>
              <a:ea typeface="Candara"/>
              <a:cs typeface="Candara"/>
              <a:sym typeface="Candara"/>
            </a:endParaRPr>
          </a:p>
        </p:txBody>
      </p:sp>
      <p:pic>
        <p:nvPicPr>
          <p:cNvPr id="128" name="Google Shape;128;p26"/>
          <p:cNvPicPr preferRelativeResize="0"/>
          <p:nvPr/>
        </p:nvPicPr>
        <p:blipFill rotWithShape="1">
          <a:blip r:embed="rId4">
            <a:alphaModFix/>
          </a:blip>
          <a:srcRect/>
          <a:stretch/>
        </p:blipFill>
        <p:spPr>
          <a:xfrm>
            <a:off x="911424" y="3143233"/>
            <a:ext cx="3234913" cy="3148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4" name="Google Shape;134;p27"/>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27"/>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27"/>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800" b="1" i="0" u="none" strike="noStrike" cap="none">
                <a:solidFill>
                  <a:schemeClr val="lt1"/>
                </a:solidFill>
                <a:latin typeface="Candara"/>
                <a:ea typeface="Candara"/>
                <a:cs typeface="Candara"/>
                <a:sym typeface="Candara"/>
              </a:rPr>
              <a:t>CREATIVE POTENTIAL OF COMMUNITIES AND CITIZENS </a:t>
            </a:r>
            <a:endParaRPr sz="28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None/>
            </a:pPr>
            <a:r>
              <a:rPr lang="en-GB" sz="2800" b="1" i="0" u="none" strike="noStrike" cap="none">
                <a:solidFill>
                  <a:schemeClr val="lt1"/>
                </a:solidFill>
                <a:latin typeface="Candara"/>
                <a:ea typeface="Candara"/>
                <a:cs typeface="Candara"/>
                <a:sym typeface="Candara"/>
              </a:rPr>
              <a:t>USING LOCAL HERITAGE</a:t>
            </a:r>
            <a:endParaRPr sz="2800" b="1" i="0" u="none" strike="noStrike" cap="none">
              <a:solidFill>
                <a:schemeClr val="lt1"/>
              </a:solidFill>
              <a:latin typeface="Candara"/>
              <a:ea typeface="Candara"/>
              <a:cs typeface="Candara"/>
              <a:sym typeface="Candara"/>
            </a:endParaRPr>
          </a:p>
        </p:txBody>
      </p:sp>
      <p:sp>
        <p:nvSpPr>
          <p:cNvPr id="137" name="Google Shape;137;p27"/>
          <p:cNvSpPr txBox="1"/>
          <p:nvPr/>
        </p:nvSpPr>
        <p:spPr>
          <a:xfrm>
            <a:off x="4583832" y="1916832"/>
            <a:ext cx="6475465" cy="28007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The concept of networked heritage corresponds to the reality that we hold personal identities at different scales, belong to networks, and feel associations at different levels.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Neighbourhoods are the building blocks that make up a town, the site of everyday institutions and our personal history. We are simultaneously ‘local’ on the street we live on and citizens of wider communities. And it is at the urban and regional scale – by extension rural areas – that we share cultural experiences, civic amenities and acquire a lived economic logic that dominates the development of places.</a:t>
            </a:r>
            <a:endParaRPr sz="1600" b="0" i="0" u="none" strike="noStrike" cap="none">
              <a:solidFill>
                <a:srgbClr val="000000"/>
              </a:solidFill>
              <a:latin typeface="Candara"/>
              <a:ea typeface="Candara"/>
              <a:cs typeface="Candara"/>
              <a:sym typeface="Candara"/>
            </a:endParaRPr>
          </a:p>
        </p:txBody>
      </p:sp>
      <p:sp>
        <p:nvSpPr>
          <p:cNvPr id="138" name="Google Shape;138;p27"/>
          <p:cNvSpPr txBox="1"/>
          <p:nvPr/>
        </p:nvSpPr>
        <p:spPr>
          <a:xfrm>
            <a:off x="4583832" y="1340768"/>
            <a:ext cx="647546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A99374"/>
                </a:solidFill>
                <a:latin typeface="Candara"/>
                <a:ea typeface="Candara"/>
                <a:cs typeface="Candara"/>
                <a:sym typeface="Candara"/>
              </a:rPr>
              <a:t>Networks between heritage organizations</a:t>
            </a:r>
            <a:endParaRPr sz="2000" b="1" i="0" u="none" strike="noStrike" cap="none">
              <a:solidFill>
                <a:srgbClr val="A99374"/>
              </a:solidFill>
              <a:latin typeface="Candara"/>
              <a:ea typeface="Candara"/>
              <a:cs typeface="Candara"/>
              <a:sym typeface="Candara"/>
            </a:endParaRPr>
          </a:p>
        </p:txBody>
      </p:sp>
      <p:pic>
        <p:nvPicPr>
          <p:cNvPr id="139" name="Google Shape;139;p27"/>
          <p:cNvPicPr preferRelativeResize="0"/>
          <p:nvPr/>
        </p:nvPicPr>
        <p:blipFill rotWithShape="1">
          <a:blip r:embed="rId4">
            <a:alphaModFix/>
          </a:blip>
          <a:srcRect/>
          <a:stretch/>
        </p:blipFill>
        <p:spPr>
          <a:xfrm>
            <a:off x="479376" y="2924944"/>
            <a:ext cx="4054435" cy="28953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5" name="Google Shape;145;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5"/>
          <p:cNvSpPr txBox="1"/>
          <p:nvPr/>
        </p:nvSpPr>
        <p:spPr>
          <a:xfrm>
            <a:off x="0" y="89588"/>
            <a:ext cx="12192000"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200" b="1" i="0" u="none" strike="noStrike" cap="none">
                <a:solidFill>
                  <a:schemeClr val="lt1"/>
                </a:solidFill>
                <a:latin typeface="Candara"/>
                <a:ea typeface="Candara"/>
                <a:cs typeface="Candara"/>
                <a:sym typeface="Candara"/>
              </a:rPr>
              <a:t>LOCAL CULTURAL HERITAGE - PLACE AND AUTHENTICITY</a:t>
            </a:r>
            <a:endParaRPr sz="3200" b="1" i="0" u="none" strike="noStrike" cap="none">
              <a:solidFill>
                <a:schemeClr val="lt1"/>
              </a:solidFill>
              <a:latin typeface="Candara"/>
              <a:ea typeface="Candara"/>
              <a:cs typeface="Candara"/>
              <a:sym typeface="Candara"/>
            </a:endParaRPr>
          </a:p>
        </p:txBody>
      </p:sp>
      <p:sp>
        <p:nvSpPr>
          <p:cNvPr id="148" name="Google Shape;148;p5"/>
          <p:cNvSpPr txBox="1"/>
          <p:nvPr/>
        </p:nvSpPr>
        <p:spPr>
          <a:xfrm>
            <a:off x="4655840" y="1772816"/>
            <a:ext cx="6403457"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Broader and deeper civic engagement, bringing disengaged communities together to have an influence over how the memory of their local area is taken forward; and at its most ambitious, creating a sense of meaning, belonging and healing social divides.</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Achievement of social outcomes in heritage settings, such as improving learning outcomes in schools, or offering heritage activities as social prescriptions for social isolation or poor mental health.</a:t>
            </a:r>
            <a:endParaRPr sz="1600" b="0" i="0" u="none" strike="noStrike" cap="none">
              <a:solidFill>
                <a:srgbClr val="000000"/>
              </a:solidFill>
              <a:latin typeface="Arial"/>
              <a:ea typeface="Arial"/>
              <a:cs typeface="Arial"/>
              <a:sym typeface="Arial"/>
            </a:endParaRPr>
          </a:p>
        </p:txBody>
      </p:sp>
      <p:sp>
        <p:nvSpPr>
          <p:cNvPr id="149" name="Google Shape;149;p5"/>
          <p:cNvSpPr txBox="1"/>
          <p:nvPr/>
        </p:nvSpPr>
        <p:spPr>
          <a:xfrm>
            <a:off x="4655840" y="1124744"/>
            <a:ext cx="640345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A99374"/>
                </a:solidFill>
                <a:latin typeface="Candara"/>
                <a:ea typeface="Candara"/>
                <a:cs typeface="Candara"/>
                <a:sym typeface="Candara"/>
              </a:rPr>
              <a:t>Broader and deeper civic engagement</a:t>
            </a:r>
            <a:endParaRPr sz="2000" b="1" i="0" u="none" strike="noStrike" cap="none">
              <a:solidFill>
                <a:srgbClr val="833C0B"/>
              </a:solidFill>
              <a:latin typeface="Candara"/>
              <a:ea typeface="Candara"/>
              <a:cs typeface="Candara"/>
              <a:sym typeface="Candara"/>
            </a:endParaRPr>
          </a:p>
        </p:txBody>
      </p:sp>
      <p:pic>
        <p:nvPicPr>
          <p:cNvPr id="150" name="Google Shape;150;p5"/>
          <p:cNvPicPr preferRelativeResize="0"/>
          <p:nvPr/>
        </p:nvPicPr>
        <p:blipFill rotWithShape="1">
          <a:blip r:embed="rId4">
            <a:alphaModFix/>
          </a:blip>
          <a:srcRect/>
          <a:stretch/>
        </p:blipFill>
        <p:spPr>
          <a:xfrm>
            <a:off x="767408" y="2132856"/>
            <a:ext cx="3539963" cy="37223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6" name="Google Shape;156;p2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2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28"/>
          <p:cNvSpPr txBox="1"/>
          <p:nvPr/>
        </p:nvSpPr>
        <p:spPr>
          <a:xfrm>
            <a:off x="0" y="89588"/>
            <a:ext cx="12192000"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200" b="1" i="0" u="none" strike="noStrike" cap="none">
                <a:solidFill>
                  <a:schemeClr val="lt1"/>
                </a:solidFill>
                <a:latin typeface="Candara"/>
                <a:ea typeface="Candara"/>
                <a:cs typeface="Candara"/>
                <a:sym typeface="Candara"/>
              </a:rPr>
              <a:t>LOCAL CULTURAL HERITAGE - PLACE AND AUTHENTICITY</a:t>
            </a:r>
            <a:endParaRPr sz="3200" b="1" i="0" u="none" strike="noStrike" cap="none">
              <a:solidFill>
                <a:schemeClr val="lt1"/>
              </a:solidFill>
              <a:latin typeface="Candara"/>
              <a:ea typeface="Candara"/>
              <a:cs typeface="Candara"/>
              <a:sym typeface="Candara"/>
            </a:endParaRPr>
          </a:p>
        </p:txBody>
      </p:sp>
      <p:sp>
        <p:nvSpPr>
          <p:cNvPr id="159" name="Google Shape;159;p28"/>
          <p:cNvSpPr txBox="1"/>
          <p:nvPr/>
        </p:nvSpPr>
        <p:spPr>
          <a:xfrm>
            <a:off x="3215680" y="1772816"/>
            <a:ext cx="7843617" cy="42780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Networked heritage means having sufficient connections on the ground so that heritage is understood and treated as a shared public resource, supported and enhanced by the full diversity of citizens and organisations.</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 The role of the heritage sector will still include facilitating access to heritage assets, but it is by empowering others to integrate heritage into their thinking and actions that networked heritage can have a transformative impact on people and places, helping communities create heritage for themselves.</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The heritage sector needs to have a clear understanding of what factors lead to success, the necessary tools to attract the attention of local authorities and the support of national institutions. Networked heritage is an excellent tool to overcome these challenges.</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There are also benefits to be gained from networked heritage at a national level. Many national heritage organisations have regional offices but lack the capacity to engage in local dialogue with other national organisations in those cities and counties.</a:t>
            </a:r>
            <a:endParaRPr sz="1600" b="0" i="0" u="none" strike="noStrike" cap="none">
              <a:solidFill>
                <a:srgbClr val="000000"/>
              </a:solidFill>
              <a:latin typeface="Candara"/>
              <a:ea typeface="Candara"/>
              <a:cs typeface="Candara"/>
              <a:sym typeface="Candara"/>
            </a:endParaRPr>
          </a:p>
        </p:txBody>
      </p:sp>
      <p:sp>
        <p:nvSpPr>
          <p:cNvPr id="160" name="Google Shape;160;p28"/>
          <p:cNvSpPr txBox="1"/>
          <p:nvPr/>
        </p:nvSpPr>
        <p:spPr>
          <a:xfrm>
            <a:off x="3215680" y="1124744"/>
            <a:ext cx="784361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A99374"/>
                </a:solidFill>
                <a:latin typeface="Candara"/>
                <a:ea typeface="Candara"/>
                <a:cs typeface="Candara"/>
                <a:sym typeface="Candara"/>
              </a:rPr>
              <a:t>Networked heritage</a:t>
            </a:r>
            <a:endParaRPr sz="2000" b="1" i="0" u="none" strike="noStrike" cap="none">
              <a:solidFill>
                <a:srgbClr val="833C0B"/>
              </a:solidFill>
              <a:latin typeface="Candara"/>
              <a:ea typeface="Candara"/>
              <a:cs typeface="Candara"/>
              <a:sym typeface="Candara"/>
            </a:endParaRPr>
          </a:p>
        </p:txBody>
      </p:sp>
      <p:pic>
        <p:nvPicPr>
          <p:cNvPr id="161" name="Google Shape;161;p28"/>
          <p:cNvPicPr preferRelativeResize="0"/>
          <p:nvPr/>
        </p:nvPicPr>
        <p:blipFill rotWithShape="1">
          <a:blip r:embed="rId4">
            <a:alphaModFix/>
          </a:blip>
          <a:srcRect/>
          <a:stretch/>
        </p:blipFill>
        <p:spPr>
          <a:xfrm>
            <a:off x="479376" y="3356992"/>
            <a:ext cx="2375537" cy="24979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7" name="Google Shape;167;p6"/>
          <p:cNvSpPr/>
          <p:nvPr/>
        </p:nvSpPr>
        <p:spPr>
          <a:xfrm>
            <a:off x="360486" y="-1"/>
            <a:ext cx="10698811" cy="119675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6"/>
          <p:cNvSpPr/>
          <p:nvPr/>
        </p:nvSpPr>
        <p:spPr>
          <a:xfrm>
            <a:off x="0" y="0"/>
            <a:ext cx="10911016" cy="119675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6"/>
          <p:cNvSpPr txBox="1"/>
          <p:nvPr/>
        </p:nvSpPr>
        <p:spPr>
          <a:xfrm>
            <a:off x="0" y="89588"/>
            <a:ext cx="11280576" cy="107717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200" b="1" i="0" u="none" strike="noStrike" cap="none">
                <a:solidFill>
                  <a:schemeClr val="lt1"/>
                </a:solidFill>
                <a:latin typeface="Candara"/>
                <a:ea typeface="Candara"/>
                <a:cs typeface="Candara"/>
                <a:sym typeface="Candara"/>
              </a:rPr>
              <a:t>HERITAGE CONTRIBUTION </a:t>
            </a:r>
            <a:endParaRPr sz="32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None/>
            </a:pPr>
            <a:r>
              <a:rPr lang="en-GB" sz="3200" b="1" i="0" u="none" strike="noStrike" cap="none">
                <a:solidFill>
                  <a:schemeClr val="lt1"/>
                </a:solidFill>
                <a:latin typeface="Candara"/>
                <a:ea typeface="Candara"/>
                <a:cs typeface="Candara"/>
                <a:sym typeface="Candara"/>
              </a:rPr>
              <a:t>SHAPING PLACE-BASED IDENTITY</a:t>
            </a:r>
            <a:endParaRPr sz="3200" b="1" i="0" u="none" strike="noStrike" cap="none">
              <a:solidFill>
                <a:schemeClr val="lt1"/>
              </a:solidFill>
              <a:latin typeface="Candara"/>
              <a:ea typeface="Candara"/>
              <a:cs typeface="Candara"/>
              <a:sym typeface="Candara"/>
            </a:endParaRPr>
          </a:p>
        </p:txBody>
      </p:sp>
      <p:sp>
        <p:nvSpPr>
          <p:cNvPr id="170" name="Google Shape;170;p6"/>
          <p:cNvSpPr txBox="1"/>
          <p:nvPr/>
        </p:nvSpPr>
        <p:spPr>
          <a:xfrm>
            <a:off x="3863752" y="2204864"/>
            <a:ext cx="7195545"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Without local heritage, the local product can only be shared, not individualized. This includes differences between generations, between national groups, between different religious groups, and so on. The contribution that citizens can make by creating connections as an added value is significant.</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The contribution of official institutions is necessary. And providing real support for the promotion of informal networks and cooperation should in itself be considered a transformative local development strategy that relies on the contribution of various segments of society.</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Our lived experience of material reality in the places we live, and our connection to those who lived there before, is a deep and powerful bond. Strengthening community and place identity in newly created community territories is a vital contribution to the successful development of the country.</a:t>
            </a:r>
            <a:endParaRPr sz="1600" b="0" i="0" u="none" strike="noStrike" cap="none">
              <a:solidFill>
                <a:srgbClr val="000000"/>
              </a:solidFill>
              <a:latin typeface="Arial"/>
              <a:ea typeface="Arial"/>
              <a:cs typeface="Arial"/>
              <a:sym typeface="Arial"/>
            </a:endParaRPr>
          </a:p>
        </p:txBody>
      </p:sp>
      <p:sp>
        <p:nvSpPr>
          <p:cNvPr id="171" name="Google Shape;171;p6"/>
          <p:cNvSpPr txBox="1"/>
          <p:nvPr/>
        </p:nvSpPr>
        <p:spPr>
          <a:xfrm>
            <a:off x="3863752" y="1628800"/>
            <a:ext cx="719554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A99374"/>
                </a:solidFill>
                <a:latin typeface="Candara"/>
                <a:ea typeface="Candara"/>
                <a:cs typeface="Candara"/>
                <a:sym typeface="Candara"/>
              </a:rPr>
              <a:t>Strengthening community and local identity</a:t>
            </a:r>
            <a:endParaRPr sz="2000" b="1" i="0" u="none" strike="noStrike" cap="none">
              <a:solidFill>
                <a:srgbClr val="A99374"/>
              </a:solidFill>
              <a:latin typeface="Candara"/>
              <a:ea typeface="Candara"/>
              <a:cs typeface="Candara"/>
              <a:sym typeface="Candara"/>
            </a:endParaRPr>
          </a:p>
        </p:txBody>
      </p:sp>
      <p:pic>
        <p:nvPicPr>
          <p:cNvPr id="172" name="Google Shape;172;p6"/>
          <p:cNvPicPr preferRelativeResize="0"/>
          <p:nvPr/>
        </p:nvPicPr>
        <p:blipFill rotWithShape="1">
          <a:blip r:embed="rId4">
            <a:alphaModFix/>
          </a:blip>
          <a:srcRect/>
          <a:stretch/>
        </p:blipFill>
        <p:spPr>
          <a:xfrm>
            <a:off x="767408" y="3356992"/>
            <a:ext cx="2375537" cy="2497918"/>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1237</Words>
  <Application>Microsoft Office PowerPoint</Application>
  <PresentationFormat>Προσαρμογή</PresentationFormat>
  <Paragraphs>86</Paragraphs>
  <Slides>12</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Candara</vt:lpstr>
      <vt:lpstr>Times New Roman</vt:lpstr>
      <vt:lpstr>Calibri</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2</cp:revision>
  <dcterms:created xsi:type="dcterms:W3CDTF">2024-06-10T15:48:53Z</dcterms:created>
  <dcterms:modified xsi:type="dcterms:W3CDTF">2026-05-06T16:57:35Z</dcterms:modified>
</cp:coreProperties>
</file>