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65" r:id="rId4"/>
    <p:sldId id="266" r:id="rId5"/>
    <p:sldId id="267" r:id="rId6"/>
    <p:sldId id="268"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EexPFHQiv7Wtm4ZzSp5QHhiXMG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4"/>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LEARNING UNIT 7: Digital Competencies </a:t>
            </a:r>
            <a:endParaRPr/>
          </a:p>
        </p:txBody>
      </p:sp>
      <p:sp>
        <p:nvSpPr>
          <p:cNvPr id="86" name="Google Shape;86;p2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79131" y="2074783"/>
            <a:ext cx="12192000" cy="13541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LESSON 1: </a:t>
            </a:r>
            <a:r>
              <a:rPr lang="en-GB" sz="3600" b="1" i="0" u="none" strike="noStrike" cap="none">
                <a:solidFill>
                  <a:srgbClr val="FFFFFF"/>
                </a:solidFill>
                <a:latin typeface="Candara"/>
                <a:ea typeface="Candara"/>
                <a:cs typeface="Candara"/>
                <a:sym typeface="Candara"/>
              </a:rPr>
              <a:t>Introduction to Digital Tools for Heritage Documentation</a:t>
            </a:r>
            <a:endParaRPr sz="3600" b="1" i="0" u="none" strike="noStrike" cap="none">
              <a:solidFill>
                <a:srgbClr val="FFFFFF"/>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7" name="Google Shape;177;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9"/>
          <p:cNvSpPr txBox="1"/>
          <p:nvPr/>
        </p:nvSpPr>
        <p:spPr>
          <a:xfrm>
            <a:off x="-457200" y="89588"/>
            <a:ext cx="12288714" cy="923289"/>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Candara"/>
                <a:ea typeface="Candara"/>
                <a:cs typeface="Candara"/>
                <a:sym typeface="Candara"/>
              </a:rPr>
              <a:t>Interactive Activity: Exploring Heritage Sites with Google Earth</a:t>
            </a:r>
            <a:endParaRPr/>
          </a:p>
          <a:p>
            <a:pPr marL="457200" marR="0" lvl="1" indent="0" algn="l"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Candara"/>
              <a:ea typeface="Candara"/>
              <a:cs typeface="Candara"/>
              <a:sym typeface="Candara"/>
            </a:endParaRPr>
          </a:p>
        </p:txBody>
      </p:sp>
      <p:sp>
        <p:nvSpPr>
          <p:cNvPr id="180" name="Google Shape;180;p9"/>
          <p:cNvSpPr txBox="1"/>
          <p:nvPr/>
        </p:nvSpPr>
        <p:spPr>
          <a:xfrm>
            <a:off x="484053" y="1006308"/>
            <a:ext cx="10911016"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andara"/>
                <a:ea typeface="Candara"/>
                <a:cs typeface="Candara"/>
                <a:sym typeface="Candara"/>
              </a:rPr>
              <a:t>Objective:</a:t>
            </a:r>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Use Google Earth to explore and document a local heritage site.</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Learn how to annotate the significance of cultural, historical, or ecological sites.</a:t>
            </a:r>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andara"/>
                <a:ea typeface="Candara"/>
                <a:cs typeface="Candara"/>
                <a:sym typeface="Candara"/>
              </a:rPr>
              <a:t>Materials Needed:</a:t>
            </a:r>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1" i="0" u="none" strike="noStrike" cap="none">
                <a:solidFill>
                  <a:srgbClr val="000000"/>
                </a:solidFill>
                <a:latin typeface="Candara"/>
                <a:ea typeface="Candara"/>
                <a:cs typeface="Candara"/>
                <a:sym typeface="Candara"/>
              </a:rPr>
              <a:t>    </a:t>
            </a:r>
            <a:r>
              <a:rPr lang="en-GB" sz="1600" b="0" i="0" u="none" strike="noStrike" cap="none">
                <a:solidFill>
                  <a:srgbClr val="000000"/>
                </a:solidFill>
                <a:latin typeface="Candara"/>
                <a:ea typeface="Candara"/>
                <a:cs typeface="Candara"/>
                <a:sym typeface="Candara"/>
              </a:rPr>
              <a:t>Computers or tablets with Google Earth (or access to the web version).</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Local heritage sites to explore </a:t>
            </a:r>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andara"/>
                <a:ea typeface="Candara"/>
                <a:cs typeface="Candara"/>
                <a:sym typeface="Candara"/>
              </a:rPr>
              <a:t>Procedure:</a:t>
            </a:r>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1" i="0" u="none" strike="noStrike" cap="none">
                <a:solidFill>
                  <a:srgbClr val="000000"/>
                </a:solidFill>
                <a:latin typeface="Candara"/>
                <a:ea typeface="Candara"/>
                <a:cs typeface="Candara"/>
                <a:sym typeface="Candara"/>
              </a:rPr>
              <a:t>  </a:t>
            </a:r>
            <a:r>
              <a:rPr lang="en-GB" sz="1600" b="0" i="0" u="none" strike="noStrike" cap="none">
                <a:solidFill>
                  <a:srgbClr val="000000"/>
                </a:solidFill>
                <a:latin typeface="Candara"/>
                <a:ea typeface="Candara"/>
                <a:cs typeface="Candara"/>
                <a:sym typeface="Candara"/>
              </a:rPr>
              <a:t>Open Google Earth and search for a local heritage site or use the site suggested by your instructor.</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Zoom in to explore the site in detail, using the available tools.</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Add annotations to the site, describing its historical, cultural, or ecological significance. You can include any interesting facts or details you find important.</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Share your findings with the group, discussing what you learned and how digital tools like Google Earth can help document and preserve heritage.</a:t>
            </a: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6" name="Google Shape;186;p1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p1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p10"/>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Interactive Activity: Reflection </a:t>
            </a:r>
            <a:endParaRPr sz="3600" b="0" i="0" u="none" strike="noStrike" cap="none">
              <a:solidFill>
                <a:schemeClr val="lt1"/>
              </a:solidFill>
              <a:latin typeface="Candara"/>
              <a:ea typeface="Candara"/>
              <a:cs typeface="Candara"/>
              <a:sym typeface="Candara"/>
            </a:endParaRPr>
          </a:p>
        </p:txBody>
      </p:sp>
      <p:sp>
        <p:nvSpPr>
          <p:cNvPr id="189" name="Google Shape;189;p10"/>
          <p:cNvSpPr txBox="1"/>
          <p:nvPr/>
        </p:nvSpPr>
        <p:spPr>
          <a:xfrm>
            <a:off x="501637" y="1305342"/>
            <a:ext cx="10911016"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andara"/>
                <a:ea typeface="Candara"/>
                <a:cs typeface="Candara"/>
                <a:sym typeface="Candara"/>
              </a:rPr>
              <a:t>Objective:</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Reflect on how digital tools like Google Earth can be used to engage with and preserve heritage.</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Materials Needed:</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Discussion prompts (provided by the instructor).</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Procedure / Reflection:</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Write a short reflection on how you can use digital tools like Google Earth in your own work or community projects.</a:t>
            </a: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5" name="Google Shape;195;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Discussion and Reflection</a:t>
            </a:r>
            <a:endParaRPr sz="3600" b="0" i="0" u="none" strike="noStrike" cap="none">
              <a:solidFill>
                <a:schemeClr val="lt1"/>
              </a:solidFill>
              <a:latin typeface="Candara"/>
              <a:ea typeface="Candara"/>
              <a:cs typeface="Candara"/>
              <a:sym typeface="Candara"/>
            </a:endParaRPr>
          </a:p>
        </p:txBody>
      </p:sp>
      <p:sp>
        <p:nvSpPr>
          <p:cNvPr id="198" name="Google Shape;198;p11"/>
          <p:cNvSpPr txBox="1"/>
          <p:nvPr/>
        </p:nvSpPr>
        <p:spPr>
          <a:xfrm>
            <a:off x="484053" y="973651"/>
            <a:ext cx="10911016" cy="56014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1" i="0" u="none" strike="noStrike" cap="none">
                <a:solidFill>
                  <a:srgbClr val="000000"/>
                </a:solidFill>
                <a:latin typeface="Candara"/>
                <a:ea typeface="Candara"/>
                <a:cs typeface="Candara"/>
                <a:sym typeface="Candara"/>
              </a:rPr>
              <a:t>Questions for Group Discussion:</a:t>
            </a:r>
            <a:endParaRPr/>
          </a:p>
          <a:p>
            <a:pPr marL="0" marR="0" lvl="0" indent="0" algn="l" rtl="0">
              <a:lnSpc>
                <a:spcPct val="100000"/>
              </a:lnSpc>
              <a:spcBef>
                <a:spcPts val="600"/>
              </a:spcBef>
              <a:spcAft>
                <a:spcPts val="0"/>
              </a:spcAft>
              <a:buClr>
                <a:srgbClr val="000000"/>
              </a:buClr>
              <a:buSzPts val="1600"/>
              <a:buFont typeface="Arial"/>
              <a:buNone/>
            </a:pPr>
            <a:endParaRPr sz="1600" b="1" i="0" u="none" strike="noStrike" cap="none">
              <a:solidFill>
                <a:srgbClr val="000000"/>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 typeface="Arial"/>
              <a:buChar char="•"/>
            </a:pPr>
            <a:r>
              <a:rPr lang="en-GB" sz="1600" b="1" i="0" u="none" strike="noStrike" cap="none">
                <a:solidFill>
                  <a:srgbClr val="000000"/>
                </a:solidFill>
                <a:latin typeface="Candara"/>
                <a:ea typeface="Candara"/>
                <a:cs typeface="Candara"/>
                <a:sym typeface="Candara"/>
              </a:rPr>
              <a:t>    </a:t>
            </a:r>
            <a:r>
              <a:rPr lang="en-GB" sz="1600" b="0" i="0" u="none" strike="noStrike" cap="none">
                <a:solidFill>
                  <a:srgbClr val="000000"/>
                </a:solidFill>
                <a:latin typeface="Candara"/>
                <a:ea typeface="Candara"/>
                <a:cs typeface="Candara"/>
                <a:sym typeface="Candara"/>
              </a:rPr>
              <a:t>How can digital tools help engage communities in preserving heritage?</a:t>
            </a:r>
            <a:endParaRPr/>
          </a:p>
          <a:p>
            <a:pPr marL="285750" marR="0" lvl="0" indent="-285750" algn="l" rtl="0">
              <a:lnSpc>
                <a:spcPct val="100000"/>
              </a:lnSpc>
              <a:spcBef>
                <a:spcPts val="60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What are the barriers to using digital tools for heritage documentation, especially in disadvantaged communities?</a:t>
            </a:r>
            <a:endParaRPr/>
          </a:p>
          <a:p>
            <a:pPr marL="285750" marR="0" lvl="0" indent="-285750" algn="l" rtl="0">
              <a:lnSpc>
                <a:spcPct val="100000"/>
              </a:lnSpc>
              <a:spcBef>
                <a:spcPts val="60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In what ways can digital storytelling influence public understanding of local heritage?</a:t>
            </a:r>
            <a:endParaRPr/>
          </a:p>
          <a:p>
            <a:pPr marL="285750" marR="0" lvl="0" indent="-285750" algn="l" rtl="0">
              <a:lnSpc>
                <a:spcPct val="100000"/>
              </a:lnSpc>
              <a:spcBef>
                <a:spcPts val="60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How might the use of GIS mapping or Google Earth enhance a community’s connection to its heritage sites?</a:t>
            </a:r>
            <a:endParaRPr/>
          </a:p>
          <a:p>
            <a:pPr marL="285750" marR="0" lvl="0" indent="-285750" algn="l" rtl="0">
              <a:lnSpc>
                <a:spcPct val="100000"/>
              </a:lnSpc>
              <a:spcBef>
                <a:spcPts val="60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What are some ethical considerations when using digital tools for cultural and natural heritage documentation?</a:t>
            </a:r>
            <a:endParaRPr/>
          </a:p>
          <a:p>
            <a:pPr marL="285750" marR="0" lvl="0" indent="-285750" algn="l" rtl="0">
              <a:lnSpc>
                <a:spcPct val="100000"/>
              </a:lnSpc>
              <a:spcBef>
                <a:spcPts val="60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How can digital platforms help reach younger generations in heritage preservation efforts?</a:t>
            </a:r>
            <a:endParaRPr/>
          </a:p>
          <a:p>
            <a:pPr marL="0" marR="0" lvl="0" indent="0" algn="l" rtl="0">
              <a:lnSpc>
                <a:spcPct val="100000"/>
              </a:lnSpc>
              <a:spcBef>
                <a:spcPts val="600"/>
              </a:spcBef>
              <a:spcAft>
                <a:spcPts val="0"/>
              </a:spcAft>
              <a:buClr>
                <a:srgbClr val="000000"/>
              </a:buClr>
              <a:buSzPts val="1600"/>
              <a:buFont typeface="Arial"/>
              <a:buNone/>
            </a:pPr>
            <a:endParaRPr sz="1600" b="1"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1" i="0" u="none" strike="noStrike" cap="none">
                <a:solidFill>
                  <a:srgbClr val="000000"/>
                </a:solidFill>
                <a:latin typeface="Candara"/>
                <a:ea typeface="Candara"/>
                <a:cs typeface="Candara"/>
                <a:sym typeface="Candara"/>
              </a:rPr>
              <a:t>Conclusion:</a:t>
            </a:r>
            <a:endParaRPr/>
          </a:p>
          <a:p>
            <a:pPr marL="0" marR="0" lvl="0" indent="0" algn="l" rtl="0">
              <a:lnSpc>
                <a:spcPct val="100000"/>
              </a:lnSpc>
              <a:spcBef>
                <a:spcPts val="600"/>
              </a:spcBef>
              <a:spcAft>
                <a:spcPts val="0"/>
              </a:spcAft>
              <a:buClr>
                <a:srgbClr val="000000"/>
              </a:buClr>
              <a:buSzPts val="1600"/>
              <a:buFont typeface="Arial"/>
              <a:buNone/>
            </a:pPr>
            <a:endParaRPr sz="1600" b="1" i="0" u="none" strike="noStrike" cap="none">
              <a:solidFill>
                <a:srgbClr val="000000"/>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 typeface="Arial"/>
              <a:buChar char="•"/>
            </a:pPr>
            <a:r>
              <a:rPr lang="en-GB" sz="1600" b="1" i="0" u="none" strike="noStrike" cap="none">
                <a:solidFill>
                  <a:srgbClr val="000000"/>
                </a:solidFill>
                <a:latin typeface="Candara"/>
                <a:ea typeface="Candara"/>
                <a:cs typeface="Candara"/>
                <a:sym typeface="Candara"/>
              </a:rPr>
              <a:t> </a:t>
            </a:r>
            <a:r>
              <a:rPr lang="en-GB" sz="1600" b="0" i="0" u="none" strike="noStrike" cap="none">
                <a:solidFill>
                  <a:srgbClr val="000000"/>
                </a:solidFill>
                <a:latin typeface="Candara"/>
                <a:ea typeface="Candara"/>
                <a:cs typeface="Candara"/>
                <a:sym typeface="Candara"/>
              </a:rPr>
              <a:t>Digital tools offer innovative ways to document, share, and preserve heritage, but their application must be mindful of local contexts and community needs.</a:t>
            </a:r>
            <a:endParaRPr/>
          </a:p>
          <a:p>
            <a:pPr marL="285750" marR="0" lvl="0" indent="-285750" algn="l" rtl="0">
              <a:lnSpc>
                <a:spcPct val="100000"/>
              </a:lnSpc>
              <a:spcBef>
                <a:spcPts val="60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Engaging with digital storytelling and mapping can foster a deeper connection between individuals and their cultural heritage.</a:t>
            </a:r>
            <a:endParaRPr/>
          </a:p>
          <a:p>
            <a:pPr marL="285750" marR="0" lvl="0" indent="-285750" algn="l" rtl="0">
              <a:lnSpc>
                <a:spcPct val="100000"/>
              </a:lnSpc>
              <a:spcBef>
                <a:spcPts val="60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Challenges remain, but with collaboration and creativity, digital tools can play a key role in sustainable heritage preservation.</a:t>
            </a:r>
            <a:endParaRPr sz="1600" b="0" i="0" u="none" strike="noStrike" cap="none">
              <a:solidFill>
                <a:srgbClr val="FF0000"/>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516</Words>
  <Application>Microsoft Office PowerPoint</Application>
  <PresentationFormat>Προσαρμογή</PresentationFormat>
  <Paragraphs>54</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2026-05-06T17:26:48Z</dcterms:modified>
</cp:coreProperties>
</file>