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embeddedFontLst>
    <p:embeddedFont>
      <p:font typeface="Candara" pitchFamily="34" charset="0"/>
      <p:regular r:id="rId13"/>
      <p:bold r:id="rId14"/>
      <p:italic r:id="rId15"/>
      <p:boldItalic r:id="rId16"/>
    </p:embeddedFont>
    <p:embeddedFont>
      <p:font typeface="Calibri"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jEexPFHQiv7Wtm4ZzSp5QHhiXMGA=="/>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96" y="-18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 name="Google Shape;11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1" name="Google Shape;13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1" name="Google Shape;14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1" name="Google Shape;15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4" name="Google Shape;16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png"/><Relationship Id="rId3" Type="http://schemas.openxmlformats.org/officeDocument/2006/relationships/notesSlide" Target="../notesSlides/notesSlide10.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earth.google.com/web" TargetMode="Externa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24"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24"/>
          <p:cNvSpPr txBox="1"/>
          <p:nvPr/>
        </p:nvSpPr>
        <p:spPr>
          <a:xfrm>
            <a:off x="-3" y="2724029"/>
            <a:ext cx="12192000" cy="1384954"/>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rgbClr val="FFFFFF"/>
                </a:solidFill>
                <a:latin typeface="Candara"/>
                <a:ea typeface="Candara"/>
                <a:cs typeface="Candara"/>
                <a:sym typeface="Candara"/>
              </a:rPr>
              <a:t>TRAINING PROGRAMME</a:t>
            </a:r>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rgbClr val="FFFFFF"/>
              </a:solidFill>
              <a:latin typeface="Candara"/>
              <a:ea typeface="Candara"/>
              <a:cs typeface="Candara"/>
              <a:sym typeface="Candara"/>
            </a:endParaRPr>
          </a:p>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rgbClr val="FFFFFF"/>
                </a:solidFill>
                <a:latin typeface="Candara"/>
                <a:ea typeface="Candara"/>
                <a:cs typeface="Candara"/>
                <a:sym typeface="Candara"/>
              </a:rPr>
              <a:t>LEARNING UNIT 7: Digital Competencies </a:t>
            </a:r>
            <a:endParaRPr/>
          </a:p>
        </p:txBody>
      </p:sp>
      <p:sp>
        <p:nvSpPr>
          <p:cNvPr id="86" name="Google Shape;86;p24"/>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rgbClr val="7F7F7F"/>
                </a:solidFill>
                <a:latin typeface="Calibri"/>
                <a:ea typeface="Calibri"/>
                <a:cs typeface="Calibri"/>
                <a:sym typeface="Calibri"/>
              </a:rPr>
              <a:t>2023-1-EE01-KA220-ADU-000150753</a:t>
            </a:r>
            <a:endParaRPr sz="1400" b="0" i="0" u="none" strike="noStrike" cap="none">
              <a:solidFill>
                <a:schemeClr val="dk1"/>
              </a:solidFill>
              <a:latin typeface="Times New Roman"/>
              <a:ea typeface="Times New Roman"/>
              <a:cs typeface="Times New Roman"/>
              <a:sym typeface="Times New Roman"/>
            </a:endParaRPr>
          </a:p>
        </p:txBody>
      </p:sp>
      <p:sp>
        <p:nvSpPr>
          <p:cNvPr id="9" name="Google Shape;87;p1">
            <a:extLst>
              <a:ext uri="{FF2B5EF4-FFF2-40B4-BE49-F238E27FC236}">
                <a16:creationId xmlns="" xmlns:a16="http://schemas.microsoft.com/office/drawing/2014/main" id="{9FFF2E58-2E28-BE29-B86E-1A0B409A2824}"/>
              </a:ext>
            </a:extLst>
          </p:cNvPr>
          <p:cNvSpPr txBox="1"/>
          <p:nvPr/>
        </p:nvSpPr>
        <p:spPr>
          <a:xfrm>
            <a:off x="2630158" y="6221372"/>
            <a:ext cx="8031924"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a:solidFill>
                  <a:srgbClr val="222222"/>
                </a:solidFill>
                <a:effectLst/>
                <a:latin typeface="Calibri" panose="020F0502020204030204" pitchFamily="34" charset="0"/>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10" name="Google Shape;88;p1" descr="Blue text on a black background&#10;&#10;Description automatically generated">
            <a:extLst>
              <a:ext uri="{FF2B5EF4-FFF2-40B4-BE49-F238E27FC236}">
                <a16:creationId xmlns="" xmlns:a16="http://schemas.microsoft.com/office/drawing/2014/main" id="{1A6FCB7D-DF7E-D91D-D207-871084954BEA}"/>
              </a:ext>
            </a:extLst>
          </p:cNvPr>
          <p:cNvPicPr preferRelativeResize="0"/>
          <p:nvPr/>
        </p:nvPicPr>
        <p:blipFill rotWithShape="1">
          <a:blip r:embed="rId4">
            <a:alphaModFix/>
          </a:blip>
          <a:srcRect/>
          <a:stretch/>
        </p:blipFill>
        <p:spPr>
          <a:xfrm>
            <a:off x="311501" y="6221372"/>
            <a:ext cx="2127367" cy="465397"/>
          </a:xfrm>
          <a:prstGeom prst="rect">
            <a:avLst/>
          </a:prstGeom>
          <a:noFill/>
          <a:ln>
            <a:noFill/>
          </a:ln>
        </p:spPr>
      </p:pic>
      <p:pic>
        <p:nvPicPr>
          <p:cNvPr id="11" name="10 - Εικόνα" descr="cc-brand-1.png"/>
          <p:cNvPicPr>
            <a:picLocks noChangeAspect="1"/>
          </p:cNvPicPr>
          <p:nvPr/>
        </p:nvPicPr>
        <p:blipFill>
          <a:blip r:embed="rId5"/>
          <a:stretch>
            <a:fillRect/>
          </a:stretch>
        </p:blipFill>
        <p:spPr>
          <a:xfrm>
            <a:off x="10688715" y="6078746"/>
            <a:ext cx="1503285" cy="7792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n-US" sz="2800" b="1" dirty="0" smtClean="0">
                <a:solidFill>
                  <a:schemeClr val="bg1"/>
                </a:solidFill>
                <a:latin typeface="Candara" pitchFamily="34" charset="0"/>
              </a:rPr>
              <a:t>Thank you for your attention</a:t>
            </a: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2800" b="1" i="0" u="none" strike="noStrike" cap="none" dirty="0" smtClean="0">
                <a:solidFill>
                  <a:srgbClr val="7F7F7F"/>
                </a:solidFill>
                <a:latin typeface="Calibri"/>
                <a:ea typeface="Calibri"/>
                <a:cs typeface="Calibri"/>
                <a:sym typeface="Calibri"/>
              </a:rPr>
              <a:t>PARTNERS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Google Shape;87;p1">
            <a:extLst>
              <a:ext uri="{FF2B5EF4-FFF2-40B4-BE49-F238E27FC236}">
                <a16:creationId xmlns="" xmlns:a16="http://schemas.microsoft.com/office/drawing/2014/main" id="{9FFF2E58-2E28-BE29-B86E-1A0B409A2824}"/>
              </a:ext>
            </a:extLst>
          </p:cNvPr>
          <p:cNvSpPr txBox="1"/>
          <p:nvPr/>
        </p:nvSpPr>
        <p:spPr>
          <a:xfrm>
            <a:off x="2630158" y="6221372"/>
            <a:ext cx="8031924"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a:solidFill>
                  <a:srgbClr val="222222"/>
                </a:solidFill>
                <a:effectLst/>
                <a:latin typeface="Calibri" panose="020F0502020204030204" pitchFamily="34" charset="0"/>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19" name="Google Shape;88;p1" descr="Blue text on a black background&#10;&#10;Description automatically generated">
            <a:extLst>
              <a:ext uri="{FF2B5EF4-FFF2-40B4-BE49-F238E27FC236}">
                <a16:creationId xmlns="" xmlns:a16="http://schemas.microsoft.com/office/drawing/2014/main" id="{1A6FCB7D-DF7E-D91D-D207-871084954BEA}"/>
              </a:ext>
            </a:extLst>
          </p:cNvPr>
          <p:cNvPicPr preferRelativeResize="0"/>
          <p:nvPr/>
        </p:nvPicPr>
        <p:blipFill rotWithShape="1">
          <a:blip r:embed="rId12">
            <a:alphaModFix/>
          </a:blip>
          <a:srcRect/>
          <a:stretch/>
        </p:blipFill>
        <p:spPr>
          <a:xfrm>
            <a:off x="311501" y="6221372"/>
            <a:ext cx="2127367" cy="465397"/>
          </a:xfrm>
          <a:prstGeom prst="rect">
            <a:avLst/>
          </a:prstGeom>
          <a:noFill/>
          <a:ln>
            <a:noFill/>
          </a:ln>
        </p:spPr>
      </p:pic>
      <p:pic>
        <p:nvPicPr>
          <p:cNvPr id="20" name="19 - Εικόνα" descr="cc-brand-1.png"/>
          <p:cNvPicPr>
            <a:picLocks noChangeAspect="1"/>
          </p:cNvPicPr>
          <p:nvPr/>
        </p:nvPicPr>
        <p:blipFill>
          <a:blip r:embed="rId13"/>
          <a:stretch>
            <a:fillRect/>
          </a:stretch>
        </p:blipFill>
        <p:spPr>
          <a:xfrm>
            <a:off x="10688715" y="6078746"/>
            <a:ext cx="1503285" cy="779254"/>
          </a:xfrm>
          <a:prstGeom prst="rect">
            <a:avLst/>
          </a:prstGeom>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6" name="Google Shape;96;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2"/>
          <p:cNvSpPr txBox="1"/>
          <p:nvPr/>
        </p:nvSpPr>
        <p:spPr>
          <a:xfrm>
            <a:off x="-79131" y="2074783"/>
            <a:ext cx="12192000" cy="135417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Clr>
                <a:srgbClr val="000000"/>
              </a:buClr>
              <a:buSzPts val="2800"/>
              <a:buFont typeface="Arial"/>
              <a:buNone/>
            </a:pPr>
            <a:r>
              <a:rPr lang="en-GB" sz="2800" b="1" i="0" u="none" strike="noStrike" cap="none">
                <a:solidFill>
                  <a:srgbClr val="FFFFFF"/>
                </a:solidFill>
                <a:latin typeface="Candara"/>
                <a:ea typeface="Candara"/>
                <a:cs typeface="Candara"/>
                <a:sym typeface="Candara"/>
              </a:rPr>
              <a:t>LESSON 1: </a:t>
            </a:r>
            <a:r>
              <a:rPr lang="en-GB" sz="3600" b="1" i="0" u="none" strike="noStrike" cap="none">
                <a:solidFill>
                  <a:srgbClr val="FFFFFF"/>
                </a:solidFill>
                <a:latin typeface="Candara"/>
                <a:ea typeface="Candara"/>
                <a:cs typeface="Candara"/>
                <a:sym typeface="Candara"/>
              </a:rPr>
              <a:t>Introduction to Digital Tools for Heritage Documentation</a:t>
            </a:r>
            <a:endParaRPr sz="3600" b="1" i="0" u="none" strike="noStrike" cap="none">
              <a:solidFill>
                <a:srgbClr val="FFFFFF"/>
              </a:solidFill>
              <a:latin typeface="Candara"/>
              <a:ea typeface="Candara"/>
              <a:cs typeface="Candara"/>
              <a:sym typeface="Candar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3" name="Google Shape;103;p3"/>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 name="Google Shape;104;p3"/>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 name="Google Shape;105;p3"/>
          <p:cNvSpPr txBox="1"/>
          <p:nvPr/>
        </p:nvSpPr>
        <p:spPr>
          <a:xfrm>
            <a:off x="0" y="89588"/>
            <a:ext cx="9646508" cy="1200288"/>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rgbClr val="FFFFFF"/>
                </a:solidFill>
                <a:latin typeface="Candara"/>
                <a:ea typeface="Candara"/>
                <a:cs typeface="Candara"/>
                <a:sym typeface="Candara"/>
              </a:rPr>
              <a:t>Introduction to Digital Tools for Heritage Documentation</a:t>
            </a:r>
            <a:endParaRPr sz="3600" b="0" i="0" u="none" strike="noStrike" cap="none">
              <a:solidFill>
                <a:schemeClr val="dk1"/>
              </a:solidFill>
              <a:latin typeface="Times New Roman"/>
              <a:ea typeface="Times New Roman"/>
              <a:cs typeface="Times New Roman"/>
              <a:sym typeface="Times New Roman"/>
            </a:endParaRPr>
          </a:p>
        </p:txBody>
      </p:sp>
      <p:sp>
        <p:nvSpPr>
          <p:cNvPr id="106" name="Google Shape;106;p3"/>
          <p:cNvSpPr txBox="1"/>
          <p:nvPr/>
        </p:nvSpPr>
        <p:spPr>
          <a:xfrm>
            <a:off x="451396" y="1575996"/>
            <a:ext cx="10206681" cy="50167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3F3F3F"/>
                </a:solidFill>
                <a:latin typeface="Candara"/>
                <a:ea typeface="Candara"/>
                <a:cs typeface="Candara"/>
                <a:sym typeface="Candara"/>
              </a:rPr>
              <a:t>Objectives of the course: </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3F3F3F"/>
              </a:solidFill>
              <a:latin typeface="Candara"/>
              <a:ea typeface="Candara"/>
              <a:cs typeface="Candara"/>
              <a:sym typeface="Candara"/>
            </a:endParaRPr>
          </a:p>
          <a:p>
            <a:pPr marL="285750" marR="0" lvl="1" indent="-285750" algn="l" rtl="0">
              <a:lnSpc>
                <a:spcPct val="150000"/>
              </a:lnSpc>
              <a:spcBef>
                <a:spcPts val="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Learn how digital tools can preserve cultural and natural heritage.</a:t>
            </a:r>
            <a:endParaRPr/>
          </a:p>
          <a:p>
            <a:pPr marL="285750" marR="0" lvl="1" indent="-285750" algn="l" rtl="0">
              <a:lnSpc>
                <a:spcPct val="150000"/>
              </a:lnSpc>
              <a:spcBef>
                <a:spcPts val="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Explore tools like Google Earth, Canva, and GIS Mapping.</a:t>
            </a:r>
            <a:endParaRPr/>
          </a:p>
          <a:p>
            <a:pPr marL="285750" marR="0" lvl="1" indent="-285750" algn="l" rtl="0">
              <a:lnSpc>
                <a:spcPct val="150000"/>
              </a:lnSpc>
              <a:spcBef>
                <a:spcPts val="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Understand how these tools help make heritage sites more accessible and engaging.</a:t>
            </a:r>
            <a:endParaRPr/>
          </a:p>
          <a:p>
            <a:pPr marL="285750" marR="0" lvl="1" indent="-285750" algn="l" rtl="0">
              <a:lnSpc>
                <a:spcPct val="150000"/>
              </a:lnSpc>
              <a:spcBef>
                <a:spcPts val="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The outcome: create a simple digital project to showcase cultural and natural heritage.</a:t>
            </a:r>
            <a:endParaRPr sz="1800" b="0" i="0" u="none" strike="noStrike" cap="none">
              <a:solidFill>
                <a:srgbClr val="3F3F3F"/>
              </a:solidFill>
              <a:latin typeface="Candara"/>
              <a:ea typeface="Candara"/>
              <a:cs typeface="Candara"/>
              <a:sym typeface="Candara"/>
            </a:endParaRPr>
          </a:p>
          <a:p>
            <a:pPr marL="285750" marR="0" lvl="1" indent="-171450" algn="l" rtl="0">
              <a:lnSpc>
                <a:spcPct val="150000"/>
              </a:lnSpc>
              <a:spcBef>
                <a:spcPts val="0"/>
              </a:spcBef>
              <a:spcAft>
                <a:spcPts val="0"/>
              </a:spcAft>
              <a:buClr>
                <a:srgbClr val="000000"/>
              </a:buClr>
              <a:buSzPts val="1800"/>
              <a:buFont typeface="Arial"/>
              <a:buNone/>
            </a:pPr>
            <a:endParaRPr sz="1800" b="0" i="0" u="none" strike="noStrike" cap="none">
              <a:solidFill>
                <a:srgbClr val="3F3F3F"/>
              </a:solidFill>
              <a:latin typeface="Candara"/>
              <a:ea typeface="Candara"/>
              <a:cs typeface="Candara"/>
              <a:sym typeface="Candara"/>
            </a:endParaRPr>
          </a:p>
          <a:p>
            <a:pPr marL="0" marR="0" lvl="1" indent="0" algn="l" rtl="0">
              <a:lnSpc>
                <a:spcPct val="150000"/>
              </a:lnSpc>
              <a:spcBef>
                <a:spcPts val="0"/>
              </a:spcBef>
              <a:spcAft>
                <a:spcPts val="0"/>
              </a:spcAft>
              <a:buNone/>
            </a:pPr>
            <a:r>
              <a:rPr lang="en-GB" sz="1800" b="0" i="0" u="none" strike="noStrike" cap="none">
                <a:solidFill>
                  <a:srgbClr val="3F3F3F"/>
                </a:solidFill>
                <a:latin typeface="Candara"/>
                <a:ea typeface="Candara"/>
                <a:cs typeface="Candara"/>
                <a:sym typeface="Candara"/>
              </a:rPr>
              <a:t>Digital tools play a crucial role in preserving cultural and natural heritage for future generations.</a:t>
            </a:r>
            <a:endParaRPr/>
          </a:p>
          <a:p>
            <a:pPr marL="0" marR="0" lvl="1" indent="0" algn="l" rtl="0">
              <a:lnSpc>
                <a:spcPct val="150000"/>
              </a:lnSpc>
              <a:spcBef>
                <a:spcPts val="0"/>
              </a:spcBef>
              <a:spcAft>
                <a:spcPts val="0"/>
              </a:spcAft>
              <a:buNone/>
            </a:pPr>
            <a:r>
              <a:rPr lang="en-GB" sz="1800" b="0" i="0" u="none" strike="noStrike" cap="none">
                <a:solidFill>
                  <a:srgbClr val="3F3F3F"/>
                </a:solidFill>
                <a:latin typeface="Candara"/>
                <a:ea typeface="Candara"/>
                <a:cs typeface="Candara"/>
                <a:sym typeface="Candara"/>
              </a:rPr>
              <a:t>These tools help document, preserve, and share heritage in new, interactive ways.</a:t>
            </a:r>
            <a:endParaRPr/>
          </a:p>
          <a:p>
            <a:pPr marL="0" marR="0" lvl="1" indent="0" algn="l" rtl="0">
              <a:lnSpc>
                <a:spcPct val="150000"/>
              </a:lnSpc>
              <a:spcBef>
                <a:spcPts val="0"/>
              </a:spcBef>
              <a:spcAft>
                <a:spcPts val="0"/>
              </a:spcAft>
              <a:buNone/>
            </a:pPr>
            <a:r>
              <a:rPr lang="en-GB" sz="1800" b="0" i="0" u="none" strike="noStrike" cap="none">
                <a:solidFill>
                  <a:srgbClr val="3F3F3F"/>
                </a:solidFill>
                <a:latin typeface="Candara"/>
                <a:ea typeface="Candara"/>
                <a:cs typeface="Candara"/>
                <a:sym typeface="Candara"/>
              </a:rPr>
              <a:t>In this lesson, we will explore Google Earth, Canva, and GIS Mapping, and understand how they support heritage education and preservation.</a:t>
            </a:r>
            <a:endParaRPr sz="1800" b="0" i="0" u="none" strike="noStrike" cap="none">
              <a:solidFill>
                <a:srgbClr val="3F3F3F"/>
              </a:solidFill>
              <a:latin typeface="Candara"/>
              <a:ea typeface="Candara"/>
              <a:cs typeface="Candara"/>
              <a:sym typeface="Candara"/>
            </a:endParaRPr>
          </a:p>
          <a:p>
            <a:pPr marL="285750" marR="0" lvl="1" indent="-171450" algn="l" rtl="0">
              <a:lnSpc>
                <a:spcPct val="150000"/>
              </a:lnSpc>
              <a:spcBef>
                <a:spcPts val="0"/>
              </a:spcBef>
              <a:spcAft>
                <a:spcPts val="0"/>
              </a:spcAft>
              <a:buClr>
                <a:srgbClr val="000000"/>
              </a:buClr>
              <a:buSzPts val="1800"/>
              <a:buFont typeface="Arial"/>
              <a:buNone/>
            </a:pPr>
            <a:endParaRPr sz="1800" b="0" i="0" u="none" strike="noStrike" cap="none">
              <a:solidFill>
                <a:srgbClr val="3F3F3F"/>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3"/>
          <p:cNvSpPr txBox="1"/>
          <p:nvPr/>
        </p:nvSpPr>
        <p:spPr>
          <a:xfrm>
            <a:off x="598803" y="972237"/>
            <a:ext cx="6098100"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A99374"/>
                </a:solidFill>
                <a:latin typeface="Candara"/>
                <a:ea typeface="Candara"/>
                <a:cs typeface="Candara"/>
                <a:sym typeface="Candara"/>
              </a:rPr>
              <a:t>How Technology Can Help Preserve Our Heritage</a:t>
            </a:r>
            <a:endParaRPr sz="2000" b="1" i="0" u="none" strike="noStrike" cap="none">
              <a:solidFill>
                <a:srgbClr val="A99374"/>
              </a:solidFill>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13" name="Google Shape;113;p4"/>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4"/>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 name="Google Shape;115;p4"/>
          <p:cNvSpPr txBox="1"/>
          <p:nvPr/>
        </p:nvSpPr>
        <p:spPr>
          <a:xfrm>
            <a:off x="-1" y="89588"/>
            <a:ext cx="13313229" cy="156962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200"/>
              <a:buFont typeface="Arial"/>
              <a:buNone/>
            </a:pPr>
            <a:r>
              <a:rPr lang="en-GB" sz="3200" b="1" i="0" u="none" strike="noStrike" cap="none">
                <a:solidFill>
                  <a:srgbClr val="FFFFFF"/>
                </a:solidFill>
                <a:latin typeface="Candara"/>
                <a:ea typeface="Candara"/>
                <a:cs typeface="Candara"/>
                <a:sym typeface="Candara"/>
              </a:rPr>
              <a:t>What is Google Earth? - Exploring Heritage Sites Worldwide</a:t>
            </a:r>
            <a:endParaRPr/>
          </a:p>
          <a:p>
            <a:pPr marL="457200" marR="0" lvl="1" indent="0" algn="l" rtl="0">
              <a:lnSpc>
                <a:spcPct val="100000"/>
              </a:lnSpc>
              <a:spcBef>
                <a:spcPts val="0"/>
              </a:spcBef>
              <a:spcAft>
                <a:spcPts val="0"/>
              </a:spcAft>
              <a:buClr>
                <a:srgbClr val="000000"/>
              </a:buClr>
              <a:buSzPts val="3200"/>
              <a:buFont typeface="Arial"/>
              <a:buNone/>
            </a:pPr>
            <a:r>
              <a:rPr lang="en-GB" sz="3200" b="1" i="0" u="none" strike="noStrike" cap="none">
                <a:solidFill>
                  <a:srgbClr val="FFFFFF"/>
                </a:solidFill>
                <a:latin typeface="Candara"/>
                <a:ea typeface="Candara"/>
                <a:cs typeface="Candara"/>
                <a:sym typeface="Candara"/>
              </a:rPr>
              <a:t>Mapping Heritage Sites</a:t>
            </a:r>
            <a:endParaRPr/>
          </a:p>
          <a:p>
            <a:pPr marL="457200" marR="0" lvl="1"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Times New Roman"/>
              <a:ea typeface="Times New Roman"/>
              <a:cs typeface="Times New Roman"/>
              <a:sym typeface="Times New Roman"/>
            </a:endParaRPr>
          </a:p>
        </p:txBody>
      </p:sp>
      <p:sp>
        <p:nvSpPr>
          <p:cNvPr id="116" name="Google Shape;116;p4"/>
          <p:cNvSpPr txBox="1"/>
          <p:nvPr/>
        </p:nvSpPr>
        <p:spPr>
          <a:xfrm>
            <a:off x="484053" y="1608653"/>
            <a:ext cx="10206681" cy="300078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Google Earth is a digital mapping tool that allows you to explore the world virtually.</a:t>
            </a:r>
            <a:endParaRPr/>
          </a:p>
          <a:p>
            <a:pPr marL="285750" marR="0" lvl="0" indent="-285750" algn="l" rtl="0">
              <a:lnSpc>
                <a:spcPct val="150000"/>
              </a:lnSpc>
              <a:spcBef>
                <a:spcPts val="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You can view satellite images, 3D models, and maps of historical landmarks, cultural sites, and natural features.</a:t>
            </a:r>
            <a:endParaRPr/>
          </a:p>
          <a:p>
            <a:pPr marL="285750" marR="0" lvl="0" indent="-285750" algn="l" rtl="0">
              <a:lnSpc>
                <a:spcPct val="150000"/>
              </a:lnSpc>
              <a:spcBef>
                <a:spcPts val="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Google Earth enables users to annotate and share information about these sites, creating virtual tours that educate others about their significance.</a:t>
            </a:r>
            <a:endParaRPr/>
          </a:p>
          <a:p>
            <a:pPr marL="285750" marR="0" lvl="0" indent="-285750" algn="l" rtl="0">
              <a:lnSpc>
                <a:spcPct val="150000"/>
              </a:lnSpc>
              <a:spcBef>
                <a:spcPts val="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It helps document heritage sites by mapping their locations, offering a broader view of the global heritage landscape.</a:t>
            </a:r>
            <a:endParaRPr sz="1400" b="0" i="0" u="none" strike="noStrike" cap="none">
              <a:solidFill>
                <a:srgbClr val="000000"/>
              </a:solidFill>
              <a:latin typeface="Arial"/>
              <a:ea typeface="Arial"/>
              <a:cs typeface="Arial"/>
              <a:sym typeface="Arial"/>
            </a:endParaRPr>
          </a:p>
        </p:txBody>
      </p:sp>
      <p:sp>
        <p:nvSpPr>
          <p:cNvPr id="117" name="Google Shape;117;p4"/>
          <p:cNvSpPr txBox="1"/>
          <p:nvPr/>
        </p:nvSpPr>
        <p:spPr>
          <a:xfrm>
            <a:off x="484053" y="918849"/>
            <a:ext cx="6098058"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A99374"/>
                </a:solidFill>
                <a:latin typeface="Candara"/>
                <a:ea typeface="Candara"/>
                <a:cs typeface="Candara"/>
                <a:sym typeface="Candara"/>
              </a:rPr>
              <a:t>Mapping and Visualizing Cultural Heritage</a:t>
            </a:r>
            <a:endParaRPr sz="2000" b="1" i="0" u="none" strike="noStrike" cap="none">
              <a:solidFill>
                <a:srgbClr val="A99374"/>
              </a:solidFill>
              <a:latin typeface="Candara"/>
              <a:ea typeface="Candara"/>
              <a:cs typeface="Candara"/>
              <a:sym typeface="Candar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23" name="Google Shape;123;p5"/>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 name="Google Shape;124;p5"/>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p5"/>
          <p:cNvSpPr txBox="1"/>
          <p:nvPr/>
        </p:nvSpPr>
        <p:spPr>
          <a:xfrm>
            <a:off x="0" y="89588"/>
            <a:ext cx="12192000" cy="64629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rgbClr val="FFFFFF"/>
                </a:solidFill>
                <a:latin typeface="Candara"/>
                <a:ea typeface="Candara"/>
                <a:cs typeface="Candara"/>
                <a:sym typeface="Candara"/>
              </a:rPr>
              <a:t>What is Canva? Visual Storytelling with Digital Design</a:t>
            </a:r>
            <a:endParaRPr sz="3600" b="0" i="0" u="none" strike="noStrike" cap="none">
              <a:solidFill>
                <a:schemeClr val="dk1"/>
              </a:solidFill>
              <a:latin typeface="Times New Roman"/>
              <a:ea typeface="Times New Roman"/>
              <a:cs typeface="Times New Roman"/>
              <a:sym typeface="Times New Roman"/>
            </a:endParaRPr>
          </a:p>
        </p:txBody>
      </p:sp>
      <p:sp>
        <p:nvSpPr>
          <p:cNvPr id="126" name="Google Shape;126;p5"/>
          <p:cNvSpPr txBox="1"/>
          <p:nvPr/>
        </p:nvSpPr>
        <p:spPr>
          <a:xfrm>
            <a:off x="484051" y="1608650"/>
            <a:ext cx="6649500" cy="45252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Canva is a graphic design tool that allows users to create visually appealing content such as posters, photo stories, and presentations.</a:t>
            </a:r>
            <a:endParaRPr/>
          </a:p>
          <a:p>
            <a:pPr marL="285750" marR="0" lvl="0" indent="-285750" algn="l" rtl="0">
              <a:lnSpc>
                <a:spcPct val="150000"/>
              </a:lnSpc>
              <a:spcBef>
                <a:spcPts val="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You can combine images, text, and design elements to tell a compelling story about cultural or natural heritage.</a:t>
            </a:r>
            <a:endParaRPr/>
          </a:p>
          <a:p>
            <a:pPr marL="285750" marR="0" lvl="0" indent="-285750" algn="l" rtl="0">
              <a:lnSpc>
                <a:spcPct val="150000"/>
              </a:lnSpc>
              <a:spcBef>
                <a:spcPts val="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It’s easy to use and allows non-designers to create professional-looking materials that can help share the stories and significance of heritage sites or traditions.</a:t>
            </a:r>
            <a:endParaRPr/>
          </a:p>
          <a:p>
            <a:pPr marL="285750" marR="0" lvl="0" indent="-285750" algn="l" rtl="0">
              <a:lnSpc>
                <a:spcPct val="150000"/>
              </a:lnSpc>
              <a:spcBef>
                <a:spcPts val="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Visual storytelling using tools like Canva helps engage a wider audience, including younger generations, by making heritage content more interactive and visually stimulating.</a:t>
            </a:r>
            <a:endParaRPr sz="1400" b="0" i="0" u="none" strike="noStrike" cap="none">
              <a:solidFill>
                <a:srgbClr val="000000"/>
              </a:solidFill>
              <a:latin typeface="Arial"/>
              <a:ea typeface="Arial"/>
              <a:cs typeface="Arial"/>
              <a:sym typeface="Arial"/>
            </a:endParaRPr>
          </a:p>
        </p:txBody>
      </p:sp>
      <p:sp>
        <p:nvSpPr>
          <p:cNvPr id="127" name="Google Shape;127;p5"/>
          <p:cNvSpPr txBox="1"/>
          <p:nvPr/>
        </p:nvSpPr>
        <p:spPr>
          <a:xfrm>
            <a:off x="484052" y="918849"/>
            <a:ext cx="9356633"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A99374"/>
                </a:solidFill>
                <a:latin typeface="Candara"/>
                <a:ea typeface="Candara"/>
                <a:cs typeface="Candara"/>
                <a:sym typeface="Candara"/>
              </a:rPr>
              <a:t>Making Heritage Stories Accessible and Engaging</a:t>
            </a:r>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A99374"/>
              </a:solidFill>
              <a:latin typeface="Candara"/>
              <a:ea typeface="Candara"/>
              <a:cs typeface="Candara"/>
              <a:sym typeface="Candara"/>
            </a:endParaRPr>
          </a:p>
        </p:txBody>
      </p:sp>
      <p:pic>
        <p:nvPicPr>
          <p:cNvPr id="128" name="Google Shape;128;p5"/>
          <p:cNvPicPr preferRelativeResize="0"/>
          <p:nvPr/>
        </p:nvPicPr>
        <p:blipFill>
          <a:blip r:embed="rId4">
            <a:alphaModFix/>
          </a:blip>
          <a:stretch>
            <a:fillRect/>
          </a:stretch>
        </p:blipFill>
        <p:spPr>
          <a:xfrm>
            <a:off x="6990975" y="2104100"/>
            <a:ext cx="4969724" cy="2811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34" name="Google Shape;134;p6"/>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5" name="Google Shape;135;p6"/>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6" name="Google Shape;136;p6"/>
          <p:cNvSpPr txBox="1"/>
          <p:nvPr/>
        </p:nvSpPr>
        <p:spPr>
          <a:xfrm>
            <a:off x="-1" y="89588"/>
            <a:ext cx="13051971" cy="584735"/>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200"/>
              <a:buFont typeface="Arial"/>
              <a:buNone/>
            </a:pPr>
            <a:r>
              <a:rPr lang="en-GB" sz="3200" b="1" i="0" u="none" strike="noStrike" cap="none">
                <a:solidFill>
                  <a:srgbClr val="FFFFFF"/>
                </a:solidFill>
                <a:latin typeface="Candara"/>
                <a:ea typeface="Candara"/>
                <a:cs typeface="Candara"/>
                <a:sym typeface="Candara"/>
              </a:rPr>
              <a:t>What is GIS Mapping? Understanding Heritage in Space</a:t>
            </a:r>
            <a:endParaRPr/>
          </a:p>
        </p:txBody>
      </p:sp>
      <p:sp>
        <p:nvSpPr>
          <p:cNvPr id="137" name="Google Shape;137;p6"/>
          <p:cNvSpPr txBox="1"/>
          <p:nvPr/>
        </p:nvSpPr>
        <p:spPr>
          <a:xfrm>
            <a:off x="484053" y="1608653"/>
            <a:ext cx="10206681" cy="258528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GIS (Geographic Information Systems) is a tool that maps data and helps analyze the spatial relationships between cultural and natural heritage sites.</a:t>
            </a:r>
            <a:endParaRPr/>
          </a:p>
          <a:p>
            <a:pPr marL="285750" marR="0" lvl="0" indent="-285750" algn="l" rtl="0">
              <a:lnSpc>
                <a:spcPct val="150000"/>
              </a:lnSpc>
              <a:spcBef>
                <a:spcPts val="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GIS maps provide a detailed view of heritage locations and their surrounding environment, helping researchers and educators understand how heritage sites interact with their surroundings.</a:t>
            </a:r>
            <a:endParaRPr/>
          </a:p>
          <a:p>
            <a:pPr marL="285750" marR="0" lvl="0" indent="-285750" algn="l" rtl="0">
              <a:lnSpc>
                <a:spcPct val="150000"/>
              </a:lnSpc>
              <a:spcBef>
                <a:spcPts val="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It can be used to track changes over time, identify patterns, and plan for the conservation of sites by overlaying different data layers (e.g., historical maps, current land use, environmental data).</a:t>
            </a:r>
            <a:endParaRPr sz="1400" b="0" i="0" u="none" strike="noStrike" cap="none">
              <a:solidFill>
                <a:srgbClr val="000000"/>
              </a:solidFill>
              <a:latin typeface="Arial"/>
              <a:ea typeface="Arial"/>
              <a:cs typeface="Arial"/>
              <a:sym typeface="Arial"/>
            </a:endParaRPr>
          </a:p>
        </p:txBody>
      </p:sp>
      <p:sp>
        <p:nvSpPr>
          <p:cNvPr id="138" name="Google Shape;138;p6"/>
          <p:cNvSpPr txBox="1"/>
          <p:nvPr/>
        </p:nvSpPr>
        <p:spPr>
          <a:xfrm>
            <a:off x="484052" y="918849"/>
            <a:ext cx="10118633"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A99374"/>
                </a:solidFill>
                <a:latin typeface="Candara"/>
                <a:ea typeface="Candara"/>
                <a:cs typeface="Candara"/>
                <a:sym typeface="Candara"/>
              </a:rPr>
              <a:t>Using Geographic Information Systems for Heritage Preservation</a:t>
            </a:r>
            <a:endParaRPr sz="2000" b="1" i="0" u="none" strike="noStrike" cap="none">
              <a:solidFill>
                <a:srgbClr val="A99374"/>
              </a:solidFill>
              <a:latin typeface="Candara"/>
              <a:ea typeface="Candara"/>
              <a:cs typeface="Candara"/>
              <a:sym typeface="Candar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7"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44" name="Google Shape;144;p7"/>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5" name="Google Shape;145;p7"/>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7"/>
          <p:cNvSpPr txBox="1"/>
          <p:nvPr/>
        </p:nvSpPr>
        <p:spPr>
          <a:xfrm>
            <a:off x="0" y="89588"/>
            <a:ext cx="12279086" cy="584735"/>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200"/>
              <a:buFont typeface="Arial"/>
              <a:buNone/>
            </a:pPr>
            <a:r>
              <a:rPr lang="en-GB" sz="3200" b="1" i="0" u="none" strike="noStrike" cap="none">
                <a:solidFill>
                  <a:srgbClr val="FFFFFF"/>
                </a:solidFill>
                <a:latin typeface="Candara"/>
                <a:ea typeface="Candara"/>
                <a:cs typeface="Candara"/>
                <a:sym typeface="Candara"/>
              </a:rPr>
              <a:t>Digital Archives and Multimedia for Heritage Preservation</a:t>
            </a:r>
            <a:endParaRPr/>
          </a:p>
        </p:txBody>
      </p:sp>
      <p:sp>
        <p:nvSpPr>
          <p:cNvPr id="147" name="Google Shape;147;p7"/>
          <p:cNvSpPr txBox="1"/>
          <p:nvPr/>
        </p:nvSpPr>
        <p:spPr>
          <a:xfrm>
            <a:off x="484053" y="1608653"/>
            <a:ext cx="10206681" cy="341627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Digital archives store digital versions of cultural materials (e.g., books, photos, audio recordings, videos), making them accessible to a wider audience.</a:t>
            </a:r>
            <a:endParaRPr/>
          </a:p>
          <a:p>
            <a:pPr marL="285750" marR="0" lvl="0" indent="-285750" algn="l" rtl="0">
              <a:lnSpc>
                <a:spcPct val="150000"/>
              </a:lnSpc>
              <a:spcBef>
                <a:spcPts val="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 Multimedia tools, like videos, podcasts, and interactive maps, are used to bring heritage to life by combining various forms of media.</a:t>
            </a:r>
            <a:endParaRPr/>
          </a:p>
          <a:p>
            <a:pPr marL="285750" marR="0" lvl="0" indent="-285750" algn="l" rtl="0">
              <a:lnSpc>
                <a:spcPct val="150000"/>
              </a:lnSpc>
              <a:spcBef>
                <a:spcPts val="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 These tools allow for deeper engagement, providing audiences with an immersive experience of heritage that goes beyond traditional methods of learning.</a:t>
            </a:r>
            <a:endParaRPr/>
          </a:p>
          <a:p>
            <a:pPr marL="285750" marR="0" lvl="0" indent="-285750" algn="l" rtl="0">
              <a:lnSpc>
                <a:spcPct val="150000"/>
              </a:lnSpc>
              <a:spcBef>
                <a:spcPts val="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 Digital archives and multimedia platforms make heritage available online, accessible to anyone, anywhere, while preserving it for the future.</a:t>
            </a:r>
            <a:endParaRPr sz="1400" b="0" i="0" u="none" strike="noStrike" cap="none">
              <a:solidFill>
                <a:srgbClr val="000000"/>
              </a:solidFill>
              <a:latin typeface="Arial"/>
              <a:ea typeface="Arial"/>
              <a:cs typeface="Arial"/>
              <a:sym typeface="Arial"/>
            </a:endParaRPr>
          </a:p>
        </p:txBody>
      </p:sp>
      <p:sp>
        <p:nvSpPr>
          <p:cNvPr id="148" name="Google Shape;148;p7"/>
          <p:cNvSpPr txBox="1"/>
          <p:nvPr/>
        </p:nvSpPr>
        <p:spPr>
          <a:xfrm>
            <a:off x="484052" y="918849"/>
            <a:ext cx="9051833"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A99374"/>
                </a:solidFill>
                <a:latin typeface="Candara"/>
                <a:ea typeface="Candara"/>
                <a:cs typeface="Candara"/>
                <a:sym typeface="Candara"/>
              </a:rPr>
              <a:t>Preserving and Sharing Heritage through Technology</a:t>
            </a:r>
            <a:endParaRPr sz="2000" b="1" i="0" u="none" strike="noStrike" cap="none">
              <a:solidFill>
                <a:srgbClr val="A99374"/>
              </a:solidFill>
              <a:latin typeface="Candara"/>
              <a:ea typeface="Candara"/>
              <a:cs typeface="Candara"/>
              <a:sym typeface="Candar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2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54" name="Google Shape;154;p25"/>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5" name="Google Shape;155;p25"/>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6" name="Google Shape;156;p25"/>
          <p:cNvSpPr txBox="1"/>
          <p:nvPr/>
        </p:nvSpPr>
        <p:spPr>
          <a:xfrm>
            <a:off x="0" y="89588"/>
            <a:ext cx="12279086" cy="584735"/>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200"/>
              <a:buFont typeface="Arial"/>
              <a:buNone/>
            </a:pPr>
            <a:r>
              <a:rPr lang="en-GB" sz="3200" b="1" i="0" u="none" strike="noStrike" cap="none">
                <a:solidFill>
                  <a:srgbClr val="FFFFFF"/>
                </a:solidFill>
                <a:latin typeface="Candara"/>
                <a:ea typeface="Candara"/>
                <a:cs typeface="Candara"/>
                <a:sym typeface="Candara"/>
              </a:rPr>
              <a:t>Practical Application of Digital Tools in Heritage Projects</a:t>
            </a:r>
            <a:endParaRPr/>
          </a:p>
        </p:txBody>
      </p:sp>
      <p:sp>
        <p:nvSpPr>
          <p:cNvPr id="157" name="Google Shape;157;p25"/>
          <p:cNvSpPr txBox="1"/>
          <p:nvPr/>
        </p:nvSpPr>
        <p:spPr>
          <a:xfrm>
            <a:off x="484051" y="1608650"/>
            <a:ext cx="6468900" cy="32784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Use tools like Google Earth, Canva, and GIS to create your own digital projects related to cultural and natural heritage.</a:t>
            </a:r>
            <a:endParaRPr/>
          </a:p>
          <a:p>
            <a:pPr marL="285750" marR="0" lvl="0" indent="-285750" algn="l" rtl="0">
              <a:lnSpc>
                <a:spcPct val="150000"/>
              </a:lnSpc>
              <a:spcBef>
                <a:spcPts val="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 These projects might include creating heritage maps, photo stories, or multimedia presentations that highlight the significance of local heritage.</a:t>
            </a:r>
            <a:endParaRPr/>
          </a:p>
          <a:p>
            <a:pPr marL="285750" marR="0" lvl="0" indent="-285750" algn="l" rtl="0">
              <a:lnSpc>
                <a:spcPct val="150000"/>
              </a:lnSpc>
              <a:spcBef>
                <a:spcPts val="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 By using digital tools, you can contribute to preserving and sharing heritage, making it accessible to a broader audience and future generations.</a:t>
            </a:r>
            <a:endParaRPr sz="1400" b="0" i="0" u="none" strike="noStrike" cap="none">
              <a:solidFill>
                <a:srgbClr val="000000"/>
              </a:solidFill>
              <a:latin typeface="Arial"/>
              <a:ea typeface="Arial"/>
              <a:cs typeface="Arial"/>
              <a:sym typeface="Arial"/>
            </a:endParaRPr>
          </a:p>
        </p:txBody>
      </p:sp>
      <p:sp>
        <p:nvSpPr>
          <p:cNvPr id="158" name="Google Shape;158;p25"/>
          <p:cNvSpPr txBox="1"/>
          <p:nvPr/>
        </p:nvSpPr>
        <p:spPr>
          <a:xfrm>
            <a:off x="484052" y="918849"/>
            <a:ext cx="9051833"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A99374"/>
                </a:solidFill>
                <a:latin typeface="Candara"/>
                <a:ea typeface="Candara"/>
                <a:cs typeface="Candara"/>
                <a:sym typeface="Candara"/>
              </a:rPr>
              <a:t>Bringing Heritage to Life through Technology</a:t>
            </a:r>
            <a:endParaRPr/>
          </a:p>
        </p:txBody>
      </p:sp>
      <p:pic>
        <p:nvPicPr>
          <p:cNvPr id="159" name="Google Shape;159;p25"/>
          <p:cNvPicPr preferRelativeResize="0"/>
          <p:nvPr/>
        </p:nvPicPr>
        <p:blipFill>
          <a:blip r:embed="rId4">
            <a:alphaModFix/>
          </a:blip>
          <a:stretch>
            <a:fillRect/>
          </a:stretch>
        </p:blipFill>
        <p:spPr>
          <a:xfrm>
            <a:off x="6877401" y="1608643"/>
            <a:ext cx="4934248" cy="2596810"/>
          </a:xfrm>
          <a:prstGeom prst="rect">
            <a:avLst/>
          </a:prstGeom>
          <a:noFill/>
          <a:ln>
            <a:noFill/>
          </a:ln>
        </p:spPr>
      </p:pic>
      <p:sp>
        <p:nvSpPr>
          <p:cNvPr id="160" name="Google Shape;160;p25"/>
          <p:cNvSpPr txBox="1"/>
          <p:nvPr/>
        </p:nvSpPr>
        <p:spPr>
          <a:xfrm>
            <a:off x="6877400" y="449517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a:solidFill>
                  <a:schemeClr val="hlink"/>
                </a:solidFill>
                <a:hlinkClick r:id="rId5"/>
              </a:rPr>
              <a:t>https://earth.google.com/web</a:t>
            </a:r>
            <a:endParaRPr/>
          </a:p>
        </p:txBody>
      </p:sp>
      <p:pic>
        <p:nvPicPr>
          <p:cNvPr id="161" name="Google Shape;161;p25"/>
          <p:cNvPicPr preferRelativeResize="0"/>
          <p:nvPr/>
        </p:nvPicPr>
        <p:blipFill>
          <a:blip r:embed="rId6">
            <a:alphaModFix/>
          </a:blip>
          <a:stretch>
            <a:fillRect/>
          </a:stretch>
        </p:blipFill>
        <p:spPr>
          <a:xfrm>
            <a:off x="636850" y="4887050"/>
            <a:ext cx="4046366" cy="16661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8"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67" name="Google Shape;167;p8"/>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8" name="Google Shape;168;p8"/>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9" name="Google Shape;169;p8"/>
          <p:cNvSpPr txBox="1"/>
          <p:nvPr/>
        </p:nvSpPr>
        <p:spPr>
          <a:xfrm>
            <a:off x="-495300" y="46712"/>
            <a:ext cx="13182600" cy="954067"/>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800"/>
              <a:buFont typeface="Arial"/>
              <a:buNone/>
            </a:pPr>
            <a:r>
              <a:rPr lang="en-GB" sz="2800" b="1" i="0" u="none" strike="noStrike" cap="none">
                <a:solidFill>
                  <a:srgbClr val="FFFFFF"/>
                </a:solidFill>
                <a:latin typeface="Candara"/>
                <a:ea typeface="Candara"/>
                <a:cs typeface="Candara"/>
                <a:sym typeface="Candara"/>
              </a:rPr>
              <a:t>Best practice on GIS-Based Heritage Documentation in Kavala, Greece</a:t>
            </a:r>
            <a:endParaRPr/>
          </a:p>
          <a:p>
            <a:pPr marL="457200" marR="0" lvl="1"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sp>
        <p:nvSpPr>
          <p:cNvPr id="170" name="Google Shape;170;p8"/>
          <p:cNvSpPr txBox="1"/>
          <p:nvPr/>
        </p:nvSpPr>
        <p:spPr>
          <a:xfrm>
            <a:off x="484053" y="1742765"/>
            <a:ext cx="10206681" cy="397027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Noto Sans Symbols"/>
              <a:buChar char="▪"/>
            </a:pPr>
            <a:r>
              <a:rPr lang="en-GB" sz="1800" b="1" i="0" u="none" strike="noStrike" cap="none">
                <a:solidFill>
                  <a:srgbClr val="3F3F3F"/>
                </a:solidFill>
                <a:latin typeface="Candara"/>
                <a:ea typeface="Candara"/>
                <a:cs typeface="Candara"/>
                <a:sym typeface="Candara"/>
              </a:rPr>
              <a:t>Overview: </a:t>
            </a:r>
            <a:r>
              <a:rPr lang="en-GB" sz="1800" b="0" i="0" u="none" strike="noStrike" cap="none">
                <a:solidFill>
                  <a:srgbClr val="3F3F3F"/>
                </a:solidFill>
                <a:latin typeface="Candara"/>
                <a:ea typeface="Candara"/>
                <a:cs typeface="Candara"/>
                <a:sym typeface="Candara"/>
              </a:rPr>
              <a:t>The GIS-based heritage documentation project in Kavala, Greece, focuses on mapping and analyzing the Saint John the Baptist Historical Complex.</a:t>
            </a:r>
            <a:endParaRPr/>
          </a:p>
          <a:p>
            <a:pPr marL="0" marR="0" lvl="0" indent="0" algn="l" rtl="0">
              <a:lnSpc>
                <a:spcPct val="100000"/>
              </a:lnSpc>
              <a:spcBef>
                <a:spcPts val="0"/>
              </a:spcBef>
              <a:spcAft>
                <a:spcPts val="0"/>
              </a:spcAft>
              <a:buNone/>
            </a:pPr>
            <a:endParaRPr sz="1800" b="0" i="0" u="none" strike="noStrike" cap="none">
              <a:solidFill>
                <a:srgbClr val="3F3F3F"/>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800"/>
              <a:buFont typeface="Arial"/>
              <a:buChar char="•"/>
            </a:pPr>
            <a:r>
              <a:rPr lang="en-GB" sz="1800" b="1" i="0" u="none" strike="noStrike" cap="none">
                <a:solidFill>
                  <a:srgbClr val="3F3F3F"/>
                </a:solidFill>
                <a:latin typeface="Candara"/>
                <a:ea typeface="Candara"/>
                <a:cs typeface="Candara"/>
                <a:sym typeface="Candara"/>
              </a:rPr>
              <a:t>Method:</a:t>
            </a:r>
            <a:r>
              <a:rPr lang="en-GB" sz="1800" b="0" i="0" u="none" strike="noStrike" cap="none">
                <a:solidFill>
                  <a:srgbClr val="3F3F3F"/>
                </a:solidFill>
                <a:latin typeface="Candara"/>
                <a:ea typeface="Candara"/>
                <a:cs typeface="Candara"/>
                <a:sym typeface="Candara"/>
              </a:rPr>
              <a:t> The project used GIS tools to create detailed maps, 3D models, and overlays of historical and current data to understand the evolution of the site.</a:t>
            </a:r>
            <a:endParaRPr/>
          </a:p>
          <a:p>
            <a:pPr marL="0" marR="0" lvl="0" indent="0" algn="l" rtl="0">
              <a:lnSpc>
                <a:spcPct val="100000"/>
              </a:lnSpc>
              <a:spcBef>
                <a:spcPts val="0"/>
              </a:spcBef>
              <a:spcAft>
                <a:spcPts val="0"/>
              </a:spcAft>
              <a:buNone/>
            </a:pPr>
            <a:r>
              <a:rPr lang="en-GB" sz="1800" b="0" i="0" u="none" strike="noStrike" cap="none">
                <a:solidFill>
                  <a:srgbClr val="3F3F3F"/>
                </a:solidFill>
                <a:latin typeface="Candara"/>
                <a:ea typeface="Candara"/>
                <a:cs typeface="Candara"/>
                <a:sym typeface="Candara"/>
              </a:rPr>
              <a:t>   </a:t>
            </a:r>
            <a:endParaRPr/>
          </a:p>
          <a:p>
            <a:pPr marL="285750" marR="0" lvl="0" indent="-285750" algn="l" rtl="0">
              <a:lnSpc>
                <a:spcPct val="100000"/>
              </a:lnSpc>
              <a:spcBef>
                <a:spcPts val="0"/>
              </a:spcBef>
              <a:spcAft>
                <a:spcPts val="0"/>
              </a:spcAft>
              <a:buClr>
                <a:srgbClr val="000000"/>
              </a:buClr>
              <a:buSzPts val="1800"/>
              <a:buFont typeface="Arial"/>
              <a:buChar char="•"/>
            </a:pPr>
            <a:r>
              <a:rPr lang="en-GB" sz="1800" b="1" i="0" u="none" strike="noStrike" cap="none">
                <a:solidFill>
                  <a:srgbClr val="3F3F3F"/>
                </a:solidFill>
                <a:latin typeface="Candara"/>
                <a:ea typeface="Candara"/>
                <a:cs typeface="Candara"/>
                <a:sym typeface="Candara"/>
              </a:rPr>
              <a:t>Impact</a:t>
            </a:r>
            <a:r>
              <a:rPr lang="en-GB" sz="1800" b="0" i="0" u="none" strike="noStrike" cap="none">
                <a:solidFill>
                  <a:srgbClr val="3F3F3F"/>
                </a:solidFill>
                <a:latin typeface="Candara"/>
                <a:ea typeface="Candara"/>
                <a:cs typeface="Candara"/>
                <a:sym typeface="Candara"/>
              </a:rPr>
              <a:t>: GIS enabled the documentation of the architectural and cultural significance of the complex, supporting conservation efforts and making the heritage site more accessible to the public.</a:t>
            </a:r>
            <a:endParaRPr/>
          </a:p>
          <a:p>
            <a:pPr marL="0" marR="0" lvl="0" indent="0" algn="l" rtl="0">
              <a:lnSpc>
                <a:spcPct val="100000"/>
              </a:lnSpc>
              <a:spcBef>
                <a:spcPts val="0"/>
              </a:spcBef>
              <a:spcAft>
                <a:spcPts val="0"/>
              </a:spcAft>
              <a:buNone/>
            </a:pPr>
            <a:endParaRPr sz="1800" b="0" i="0" u="none" strike="noStrike" cap="none">
              <a:solidFill>
                <a:srgbClr val="3F3F3F"/>
              </a:solidFill>
              <a:latin typeface="Candara"/>
              <a:ea typeface="Candara"/>
              <a:cs typeface="Candara"/>
              <a:sym typeface="Candara"/>
            </a:endParaRPr>
          </a:p>
          <a:p>
            <a:pPr marL="0" marR="0" lvl="0" indent="0" algn="l" rtl="0">
              <a:lnSpc>
                <a:spcPct val="100000"/>
              </a:lnSpc>
              <a:spcBef>
                <a:spcPts val="0"/>
              </a:spcBef>
              <a:spcAft>
                <a:spcPts val="0"/>
              </a:spcAft>
              <a:buNone/>
            </a:pPr>
            <a:r>
              <a:rPr lang="en-GB" sz="1800" b="1" i="0" u="none" strike="noStrike" cap="none">
                <a:solidFill>
                  <a:srgbClr val="3F3F3F"/>
                </a:solidFill>
                <a:latin typeface="Candara"/>
                <a:ea typeface="Candara"/>
                <a:cs typeface="Candara"/>
                <a:sym typeface="Candara"/>
              </a:rPr>
              <a:t>Key Takeaways:</a:t>
            </a:r>
            <a:endParaRPr/>
          </a:p>
          <a:p>
            <a:pPr marL="285750" marR="0" lvl="0" indent="-285750" algn="l" rtl="0">
              <a:lnSpc>
                <a:spcPct val="100000"/>
              </a:lnSpc>
              <a:spcBef>
                <a:spcPts val="0"/>
              </a:spcBef>
              <a:spcAft>
                <a:spcPts val="0"/>
              </a:spcAft>
              <a:buClr>
                <a:srgbClr val="000000"/>
              </a:buClr>
              <a:buSzPts val="1800"/>
              <a:buFont typeface="Noto Sans Symbols"/>
              <a:buChar char="✔"/>
            </a:pPr>
            <a:r>
              <a:rPr lang="en-GB" sz="1800" b="0" i="0" u="none" strike="noStrike" cap="none">
                <a:solidFill>
                  <a:srgbClr val="3F3F3F"/>
                </a:solidFill>
                <a:latin typeface="Candara"/>
                <a:ea typeface="Candara"/>
                <a:cs typeface="Candara"/>
                <a:sym typeface="Candara"/>
              </a:rPr>
              <a:t>        GIS allows for better visualization and analysis of heritage sites.</a:t>
            </a:r>
            <a:endParaRPr/>
          </a:p>
          <a:p>
            <a:pPr marL="285750" marR="0" lvl="0" indent="-285750" algn="l" rtl="0">
              <a:lnSpc>
                <a:spcPct val="100000"/>
              </a:lnSpc>
              <a:spcBef>
                <a:spcPts val="0"/>
              </a:spcBef>
              <a:spcAft>
                <a:spcPts val="0"/>
              </a:spcAft>
              <a:buClr>
                <a:srgbClr val="000000"/>
              </a:buClr>
              <a:buSzPts val="1800"/>
              <a:buFont typeface="Noto Sans Symbols"/>
              <a:buChar char="✔"/>
            </a:pPr>
            <a:r>
              <a:rPr lang="en-GB" sz="1800" b="0" i="0" u="none" strike="noStrike" cap="none">
                <a:solidFill>
                  <a:srgbClr val="3F3F3F"/>
                </a:solidFill>
                <a:latin typeface="Candara"/>
                <a:ea typeface="Candara"/>
                <a:cs typeface="Candara"/>
                <a:sym typeface="Candara"/>
              </a:rPr>
              <a:t>        Helps identify preservation needs and track changes over time.</a:t>
            </a:r>
            <a:endParaRPr/>
          </a:p>
          <a:p>
            <a:pPr marL="285750" marR="0" lvl="0" indent="-285750" algn="l" rtl="0">
              <a:lnSpc>
                <a:spcPct val="100000"/>
              </a:lnSpc>
              <a:spcBef>
                <a:spcPts val="0"/>
              </a:spcBef>
              <a:spcAft>
                <a:spcPts val="0"/>
              </a:spcAft>
              <a:buClr>
                <a:srgbClr val="000000"/>
              </a:buClr>
              <a:buSzPts val="1800"/>
              <a:buFont typeface="Noto Sans Symbols"/>
              <a:buChar char="✔"/>
            </a:pPr>
            <a:r>
              <a:rPr lang="en-GB" sz="1800" b="0" i="0" u="none" strike="noStrike" cap="none">
                <a:solidFill>
                  <a:srgbClr val="3F3F3F"/>
                </a:solidFill>
                <a:latin typeface="Candara"/>
                <a:ea typeface="Candara"/>
                <a:cs typeface="Candara"/>
                <a:sym typeface="Candara"/>
              </a:rPr>
              <a:t>        Community involvement and collaboration with local experts played a significant role in the project.</a:t>
            </a:r>
            <a:endParaRPr sz="1400" b="0" i="0" u="none" strike="noStrike" cap="none">
              <a:solidFill>
                <a:srgbClr val="000000"/>
              </a:solidFill>
              <a:latin typeface="Arial"/>
              <a:ea typeface="Arial"/>
              <a:cs typeface="Arial"/>
              <a:sym typeface="Arial"/>
            </a:endParaRPr>
          </a:p>
        </p:txBody>
      </p:sp>
      <p:sp>
        <p:nvSpPr>
          <p:cNvPr id="171" name="Google Shape;171;p8"/>
          <p:cNvSpPr txBox="1"/>
          <p:nvPr/>
        </p:nvSpPr>
        <p:spPr>
          <a:xfrm>
            <a:off x="484052" y="1052961"/>
            <a:ext cx="8888547"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A99374"/>
                </a:solidFill>
                <a:latin typeface="Candara"/>
                <a:ea typeface="Candara"/>
                <a:cs typeface="Candara"/>
                <a:sym typeface="Candara"/>
              </a:rPr>
              <a:t>A Case Study on the Saint John the Baptist Historical Complex</a:t>
            </a:r>
            <a:endParaRPr sz="2000" b="1" i="0" u="none" strike="noStrike" cap="none">
              <a:solidFill>
                <a:srgbClr val="A99374"/>
              </a:solidFill>
              <a:latin typeface="Candara"/>
              <a:ea typeface="Candara"/>
              <a:cs typeface="Candara"/>
              <a:sym typeface="Candara"/>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920</Words>
  <Application>Microsoft Office PowerPoint</Application>
  <PresentationFormat>Προσαρμογή</PresentationFormat>
  <Paragraphs>64</Paragraphs>
  <Slides>10</Slides>
  <Notes>10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10</vt:i4>
      </vt:variant>
    </vt:vector>
  </HeadingPairs>
  <TitlesOfParts>
    <vt:vector size="16" baseType="lpstr">
      <vt:lpstr>Arial</vt:lpstr>
      <vt:lpstr>Candara</vt:lpstr>
      <vt:lpstr>Calibri</vt:lpstr>
      <vt:lpstr>Times New Roman</vt:lpstr>
      <vt:lpstr>Noto Sans Symbols</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1</cp:revision>
  <dcterms:created xsi:type="dcterms:W3CDTF">2024-06-10T15:48:53Z</dcterms:created>
  <dcterms:modified xsi:type="dcterms:W3CDTF">2026-05-06T17:27:38Z</dcterms:modified>
</cp:coreProperties>
</file>