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ndara" pitchFamily="34" charset="0"/>
      <p:regular r:id="rId13"/>
      <p:bold r:id="rId14"/>
      <p:italic r:id="rId15"/>
      <p:boldItalic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XsUjX57d2rdUeXBCScYeINqk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7a65b3379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g37a65b337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artsandculture.google.com/partner/the-british-museum"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nationaltrust.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LEARNING UNIT 7: Digital Competencies </a:t>
            </a:r>
            <a:endParaRPr/>
          </a:p>
        </p:txBody>
      </p:sp>
      <p:sp>
        <p:nvSpPr>
          <p:cNvPr id="86" name="Google Shape;86;p2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1404257" y="2074783"/>
            <a:ext cx="9339943" cy="21851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None/>
            </a:pPr>
            <a:r>
              <a:rPr lang="en-GB" sz="3600" b="1" i="0" u="none" strike="noStrike" cap="none">
                <a:solidFill>
                  <a:srgbClr val="FFFFFF"/>
                </a:solidFill>
                <a:latin typeface="Candara"/>
                <a:ea typeface="Candara"/>
                <a:cs typeface="Candara"/>
                <a:sym typeface="Candara"/>
              </a:rPr>
              <a:t>LESSON 2: Digital Storytelling for Heritage Promotion</a:t>
            </a:r>
            <a:endParaRPr/>
          </a:p>
          <a:p>
            <a:pPr marL="0" marR="0" lvl="0" indent="0" algn="ctr" rtl="0">
              <a:lnSpc>
                <a:spcPct val="100000"/>
              </a:lnSpc>
              <a:spcBef>
                <a:spcPts val="1200"/>
              </a:spcBef>
              <a:spcAft>
                <a:spcPts val="0"/>
              </a:spcAft>
              <a:buClr>
                <a:srgbClr val="000000"/>
              </a:buClr>
              <a:buSzPts val="4400"/>
              <a:buFont typeface="Arial"/>
              <a:buNone/>
            </a:pPr>
            <a:endParaRPr sz="4400" b="1" i="0" u="none" strike="noStrike" cap="none">
              <a:solidFill>
                <a:srgbClr val="FFFFFF"/>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588"/>
            <a:ext cx="9646508" cy="1200288"/>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Introduction to Digital Tools for Heritage Documentation</a:t>
            </a:r>
            <a:endParaRPr sz="3600" b="0" i="0" u="none" strike="noStrike" cap="none">
              <a:solidFill>
                <a:schemeClr val="dk1"/>
              </a:solidFill>
              <a:latin typeface="Times New Roman"/>
              <a:ea typeface="Times New Roman"/>
              <a:cs typeface="Times New Roman"/>
              <a:sym typeface="Times New Roman"/>
            </a:endParaRPr>
          </a:p>
        </p:txBody>
      </p:sp>
      <p:sp>
        <p:nvSpPr>
          <p:cNvPr id="106" name="Google Shape;106;p3"/>
          <p:cNvSpPr txBox="1"/>
          <p:nvPr/>
        </p:nvSpPr>
        <p:spPr>
          <a:xfrm>
            <a:off x="451396" y="1575996"/>
            <a:ext cx="10206681"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F3F3F"/>
                </a:solidFill>
                <a:latin typeface="Candara"/>
                <a:ea typeface="Candara"/>
                <a:cs typeface="Candara"/>
                <a:sym typeface="Candara"/>
              </a:rPr>
              <a:t>Objectives of the course: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285750" marR="0" lvl="1"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Learn how digital tools can preserve cultural and natural heritage.</a:t>
            </a:r>
            <a:endParaRPr/>
          </a:p>
          <a:p>
            <a:pPr marL="285750" marR="0" lvl="1"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Explore tools like Canva, Clipchamp, and online resources for creating engaging stories.</a:t>
            </a:r>
            <a:endParaRPr/>
          </a:p>
          <a:p>
            <a:pPr marL="285750" marR="0" lvl="1"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Understand how digital storytelling enhances accessibility and community pride.</a:t>
            </a:r>
            <a:endParaRPr/>
          </a:p>
          <a:p>
            <a:pPr marL="285750" marR="0" lvl="1"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Outcome: Create a simple digital storytelling project showcasing heritage.</a:t>
            </a:r>
            <a:endParaRPr sz="1800" b="0" i="0" u="none" strike="noStrike" cap="none">
              <a:solidFill>
                <a:srgbClr val="3F3F3F"/>
              </a:solidFill>
              <a:latin typeface="Candara"/>
              <a:ea typeface="Candara"/>
              <a:cs typeface="Candara"/>
              <a:sym typeface="Candara"/>
            </a:endParaRPr>
          </a:p>
          <a:p>
            <a:pPr marL="0" marR="0" lvl="1" indent="0" algn="l" rtl="0">
              <a:lnSpc>
                <a:spcPct val="150000"/>
              </a:lnSpc>
              <a:spcBef>
                <a:spcPts val="0"/>
              </a:spcBef>
              <a:spcAft>
                <a:spcPts val="0"/>
              </a:spcAft>
              <a:buNone/>
            </a:pPr>
            <a:endParaRPr sz="1800" b="0" i="0" u="none" strike="noStrike" cap="none">
              <a:solidFill>
                <a:srgbClr val="3F3F3F"/>
              </a:solidFill>
              <a:latin typeface="Candara"/>
              <a:ea typeface="Candara"/>
              <a:cs typeface="Candara"/>
              <a:sym typeface="Candara"/>
            </a:endParaRPr>
          </a:p>
          <a:p>
            <a:pPr marL="0" marR="0" lvl="1" indent="0" algn="l" rtl="0">
              <a:lnSpc>
                <a:spcPct val="150000"/>
              </a:lnSpc>
              <a:spcBef>
                <a:spcPts val="0"/>
              </a:spcBef>
              <a:spcAft>
                <a:spcPts val="0"/>
              </a:spcAft>
              <a:buNone/>
            </a:pPr>
            <a:r>
              <a:rPr lang="en-GB" sz="1800" b="0" i="0" u="none" strike="noStrike" cap="none">
                <a:solidFill>
                  <a:srgbClr val="3F3F3F"/>
                </a:solidFill>
                <a:latin typeface="Candara"/>
                <a:ea typeface="Candara"/>
                <a:cs typeface="Candara"/>
                <a:sym typeface="Candara"/>
              </a:rPr>
              <a:t>Digital storytelling plays a crucial role in preserving cultural and natural heritage for future generations. By integrating multimedia elements, such as visuals, audio, and narratives, we can document, share, and celebrate heritage in new, interactive ways. </a:t>
            </a:r>
            <a:endParaRPr/>
          </a:p>
          <a:p>
            <a:pPr marL="0" marR="0" lvl="1" indent="0" algn="l" rtl="0">
              <a:lnSpc>
                <a:spcPct val="150000"/>
              </a:lnSpc>
              <a:spcBef>
                <a:spcPts val="0"/>
              </a:spcBef>
              <a:spcAft>
                <a:spcPts val="0"/>
              </a:spcAft>
              <a:buNone/>
            </a:pPr>
            <a:r>
              <a:rPr lang="en-GB" sz="1800" b="0" i="0" u="none" strike="noStrike" cap="none">
                <a:solidFill>
                  <a:srgbClr val="3F3F3F"/>
                </a:solidFill>
                <a:latin typeface="Candara"/>
                <a:ea typeface="Candara"/>
                <a:cs typeface="Candara"/>
                <a:sym typeface="Candara"/>
              </a:rPr>
              <a:t>In this lesson, we will explore tools like </a:t>
            </a:r>
            <a:r>
              <a:rPr lang="en-GB" sz="1800" b="1" i="0" u="none" strike="noStrike" cap="none">
                <a:solidFill>
                  <a:srgbClr val="3F3F3F"/>
                </a:solidFill>
                <a:latin typeface="Candara"/>
                <a:ea typeface="Candara"/>
                <a:cs typeface="Candara"/>
                <a:sym typeface="Candara"/>
              </a:rPr>
              <a:t>Canva, Clipchamp, and various online platforms </a:t>
            </a:r>
            <a:r>
              <a:rPr lang="en-GB" sz="1800" b="0" i="0" u="none" strike="noStrike" cap="none">
                <a:solidFill>
                  <a:srgbClr val="3F3F3F"/>
                </a:solidFill>
                <a:latin typeface="Candara"/>
                <a:ea typeface="Candara"/>
                <a:cs typeface="Candara"/>
                <a:sym typeface="Candara"/>
              </a:rPr>
              <a:t>to understand their potential for education and preservation.</a:t>
            </a:r>
            <a:endParaRPr sz="18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txBox="1"/>
          <p:nvPr/>
        </p:nvSpPr>
        <p:spPr>
          <a:xfrm>
            <a:off x="598803" y="972237"/>
            <a:ext cx="7739654"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Introduction to Digital Storytelling for Heritage Promotion</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4"/>
          <p:cNvSpPr txBox="1"/>
          <p:nvPr/>
        </p:nvSpPr>
        <p:spPr>
          <a:xfrm>
            <a:off x="-1" y="89588"/>
            <a:ext cx="13313229" cy="156962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What is Digital Storytelling?</a:t>
            </a:r>
            <a:endParaRPr/>
          </a:p>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Mapping Heritage Sites</a:t>
            </a:r>
            <a:endParaRPr/>
          </a:p>
          <a:p>
            <a:pPr marL="457200" marR="0" lvl="1"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Times New Roman"/>
              <a:ea typeface="Times New Roman"/>
              <a:cs typeface="Times New Roman"/>
              <a:sym typeface="Times New Roman"/>
            </a:endParaRPr>
          </a:p>
        </p:txBody>
      </p:sp>
      <p:sp>
        <p:nvSpPr>
          <p:cNvPr id="116" name="Google Shape;116;p4"/>
          <p:cNvSpPr txBox="1"/>
          <p:nvPr/>
        </p:nvSpPr>
        <p:spPr>
          <a:xfrm>
            <a:off x="484053" y="1608653"/>
            <a:ext cx="10206681" cy="30007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1" i="0" u="none" strike="noStrike" cap="none">
                <a:solidFill>
                  <a:srgbClr val="3F3F3F"/>
                </a:solidFill>
                <a:latin typeface="Candara"/>
                <a:ea typeface="Candara"/>
                <a:cs typeface="Candara"/>
                <a:sym typeface="Candara"/>
              </a:rPr>
              <a:t>Digital storytelling </a:t>
            </a:r>
            <a:r>
              <a:rPr lang="en-GB" sz="1800" b="0" i="0" u="none" strike="noStrike" cap="none">
                <a:solidFill>
                  <a:srgbClr val="3F3F3F"/>
                </a:solidFill>
                <a:latin typeface="Candara"/>
                <a:ea typeface="Candara"/>
                <a:cs typeface="Candara"/>
                <a:sym typeface="Candara"/>
              </a:rPr>
              <a:t>is the art of combining multimedia elements such as visuals, audio, and narrative to craft compelling stories. It provides an innovative way to share knowledge, culture, and traditions.</a:t>
            </a:r>
            <a:endParaRPr/>
          </a:p>
          <a:p>
            <a:pPr marL="0" marR="0" lvl="0" indent="0" algn="l" rtl="0">
              <a:lnSpc>
                <a:spcPct val="150000"/>
              </a:lnSpc>
              <a:spcBef>
                <a:spcPts val="0"/>
              </a:spcBef>
              <a:spcAft>
                <a:spcPts val="0"/>
              </a:spcAft>
              <a:buNone/>
            </a:pPr>
            <a:endParaRPr sz="1800" b="0" i="0" u="none" strike="noStrike" cap="none">
              <a:solidFill>
                <a:srgbClr val="3F3F3F"/>
              </a:solidFill>
              <a:latin typeface="Candara"/>
              <a:ea typeface="Candara"/>
              <a:cs typeface="Candara"/>
              <a:sym typeface="Candara"/>
            </a:endParaRPr>
          </a:p>
          <a:p>
            <a:pPr marL="0" marR="0" lvl="0" indent="0" algn="l" rtl="0">
              <a:lnSpc>
                <a:spcPct val="150000"/>
              </a:lnSpc>
              <a:spcBef>
                <a:spcPts val="0"/>
              </a:spcBef>
              <a:spcAft>
                <a:spcPts val="0"/>
              </a:spcAft>
              <a:buNone/>
            </a:pPr>
            <a:r>
              <a:rPr lang="en-GB" sz="1800" b="1" i="0" u="none" strike="noStrike" cap="none">
                <a:solidFill>
                  <a:srgbClr val="3F3F3F"/>
                </a:solidFill>
                <a:latin typeface="Candara"/>
                <a:ea typeface="Candara"/>
                <a:cs typeface="Candara"/>
                <a:sym typeface="Candara"/>
              </a:rPr>
              <a:t>Key Features:</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Integrates multimedia tools like videos, images, and audio.</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Focuses on audience engagement through emotional and visual impact.</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Makes cultural and natural heritage accessible to wider audiences.</a:t>
            </a:r>
            <a:endParaRPr sz="1800" b="0" i="0" u="none" strike="noStrike" cap="none">
              <a:solidFill>
                <a:srgbClr val="3F3F3F"/>
              </a:solidFill>
              <a:latin typeface="Candara"/>
              <a:ea typeface="Candara"/>
              <a:cs typeface="Candara"/>
              <a:sym typeface="Candara"/>
            </a:endParaRPr>
          </a:p>
        </p:txBody>
      </p:sp>
      <p:sp>
        <p:nvSpPr>
          <p:cNvPr id="117" name="Google Shape;117;p4"/>
          <p:cNvSpPr txBox="1"/>
          <p:nvPr/>
        </p:nvSpPr>
        <p:spPr>
          <a:xfrm>
            <a:off x="484053" y="918849"/>
            <a:ext cx="9062718"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Transforming Heritage Narratives into Engaging Digital Experiences</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3" name="Google Shape;123;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5"/>
          <p:cNvSpPr txBox="1"/>
          <p:nvPr/>
        </p:nvSpPr>
        <p:spPr>
          <a:xfrm>
            <a:off x="0" y="89588"/>
            <a:ext cx="121920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Principles of Digital Storytelling</a:t>
            </a:r>
            <a:endParaRPr sz="3600" b="0" i="0" u="none" strike="noStrike" cap="none">
              <a:solidFill>
                <a:schemeClr val="dk1"/>
              </a:solidFill>
              <a:latin typeface="Times New Roman"/>
              <a:ea typeface="Times New Roman"/>
              <a:cs typeface="Times New Roman"/>
              <a:sym typeface="Times New Roman"/>
            </a:endParaRPr>
          </a:p>
        </p:txBody>
      </p:sp>
      <p:sp>
        <p:nvSpPr>
          <p:cNvPr id="126" name="Google Shape;126;p5"/>
          <p:cNvSpPr txBox="1"/>
          <p:nvPr/>
        </p:nvSpPr>
        <p:spPr>
          <a:xfrm>
            <a:off x="484053" y="1608653"/>
            <a:ext cx="10206681"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Clr>
                <a:srgbClr val="000000"/>
              </a:buClr>
              <a:buSzPts val="1800"/>
              <a:buFont typeface="Arial"/>
              <a:buChar char="•"/>
            </a:pPr>
            <a:r>
              <a:rPr lang="en-GB" sz="1800" b="1" i="0" u="none" strike="noStrike" cap="none">
                <a:solidFill>
                  <a:srgbClr val="3F3F3F"/>
                </a:solidFill>
                <a:latin typeface="Candara"/>
                <a:ea typeface="Candara"/>
                <a:cs typeface="Candara"/>
                <a:sym typeface="Candara"/>
              </a:rPr>
              <a:t>Narrative Structure</a:t>
            </a:r>
            <a:r>
              <a:rPr lang="en-GB" sz="1800" b="0" i="0" u="none" strike="noStrike" cap="none">
                <a:solidFill>
                  <a:srgbClr val="3F3F3F"/>
                </a:solidFill>
                <a:latin typeface="Candara"/>
                <a:ea typeface="Candara"/>
                <a:cs typeface="Candara"/>
                <a:sym typeface="Candara"/>
              </a:rPr>
              <a:t>: Start with a strong introduction, build a meaningful story, and conclude with a clear message.</a:t>
            </a:r>
            <a:endParaRPr/>
          </a:p>
          <a:p>
            <a:pPr marL="285750" marR="0" lvl="0" indent="-285750" algn="l" rtl="0">
              <a:lnSpc>
                <a:spcPct val="200000"/>
              </a:lnSpc>
              <a:spcBef>
                <a:spcPts val="0"/>
              </a:spcBef>
              <a:spcAft>
                <a:spcPts val="0"/>
              </a:spcAft>
              <a:buClr>
                <a:srgbClr val="000000"/>
              </a:buClr>
              <a:buSzPts val="1800"/>
              <a:buFont typeface="Arial"/>
              <a:buChar char="•"/>
            </a:pPr>
            <a:r>
              <a:rPr lang="en-GB" sz="1800" b="1" i="0" u="none" strike="noStrike" cap="none">
                <a:solidFill>
                  <a:srgbClr val="3F3F3F"/>
                </a:solidFill>
                <a:latin typeface="Candara"/>
                <a:ea typeface="Candara"/>
                <a:cs typeface="Candara"/>
                <a:sym typeface="Candara"/>
              </a:rPr>
              <a:t>Visual Appeal</a:t>
            </a:r>
            <a:r>
              <a:rPr lang="en-GB" sz="1800" b="0" i="0" u="none" strike="noStrike" cap="none">
                <a:solidFill>
                  <a:srgbClr val="3F3F3F"/>
                </a:solidFill>
                <a:latin typeface="Candara"/>
                <a:ea typeface="Candara"/>
                <a:cs typeface="Candara"/>
                <a:sym typeface="Candara"/>
              </a:rPr>
              <a:t>: Use striking images or videos to grab attention and complement the story.</a:t>
            </a:r>
            <a:endParaRPr/>
          </a:p>
          <a:p>
            <a:pPr marL="285750" marR="0" lvl="0" indent="-285750" algn="l" rtl="0">
              <a:lnSpc>
                <a:spcPct val="200000"/>
              </a:lnSpc>
              <a:spcBef>
                <a:spcPts val="0"/>
              </a:spcBef>
              <a:spcAft>
                <a:spcPts val="0"/>
              </a:spcAft>
              <a:buClr>
                <a:srgbClr val="000000"/>
              </a:buClr>
              <a:buSzPts val="1800"/>
              <a:buFont typeface="Arial"/>
              <a:buChar char="•"/>
            </a:pPr>
            <a:r>
              <a:rPr lang="en-GB" sz="1800" b="1" i="0" u="none" strike="noStrike" cap="none">
                <a:solidFill>
                  <a:srgbClr val="3F3F3F"/>
                </a:solidFill>
                <a:latin typeface="Candara"/>
                <a:ea typeface="Candara"/>
                <a:cs typeface="Candara"/>
                <a:sym typeface="Candara"/>
              </a:rPr>
              <a:t>Emotional Connection</a:t>
            </a:r>
            <a:r>
              <a:rPr lang="en-GB" sz="1800" b="0" i="0" u="none" strike="noStrike" cap="none">
                <a:solidFill>
                  <a:srgbClr val="3F3F3F"/>
                </a:solidFill>
                <a:latin typeface="Candara"/>
                <a:ea typeface="Candara"/>
                <a:cs typeface="Candara"/>
                <a:sym typeface="Candara"/>
              </a:rPr>
              <a:t>: Engage the audience emotionally through relatable themes or personal anecdotes.</a:t>
            </a:r>
            <a:endParaRPr/>
          </a:p>
          <a:p>
            <a:pPr marL="285750" marR="0" lvl="0" indent="-171450" algn="l" rtl="0">
              <a:lnSpc>
                <a:spcPct val="200000"/>
              </a:lnSpc>
              <a:spcBef>
                <a:spcPts val="0"/>
              </a:spcBef>
              <a:spcAft>
                <a:spcPts val="0"/>
              </a:spcAft>
              <a:buClr>
                <a:srgbClr val="000000"/>
              </a:buClr>
              <a:buSzPts val="1800"/>
              <a:buFont typeface="Arial"/>
              <a:buNone/>
            </a:pPr>
            <a:endParaRPr sz="1800" b="0" i="0" u="none" strike="noStrike" cap="none">
              <a:solidFill>
                <a:srgbClr val="3F3F3F"/>
              </a:solidFill>
              <a:latin typeface="Candara"/>
              <a:ea typeface="Candara"/>
              <a:cs typeface="Candara"/>
              <a:sym typeface="Candara"/>
            </a:endParaRPr>
          </a:p>
          <a:p>
            <a:pPr marL="0" marR="0" lvl="0" indent="0" algn="l" rtl="0">
              <a:lnSpc>
                <a:spcPct val="200000"/>
              </a:lnSpc>
              <a:spcBef>
                <a:spcPts val="0"/>
              </a:spcBef>
              <a:spcAft>
                <a:spcPts val="0"/>
              </a:spcAft>
              <a:buNone/>
            </a:pPr>
            <a:r>
              <a:rPr lang="en-GB" sz="1800" b="1" i="0" u="none" strike="noStrike" cap="none">
                <a:solidFill>
                  <a:srgbClr val="3F3F3F"/>
                </a:solidFill>
                <a:latin typeface="Candara"/>
                <a:ea typeface="Candara"/>
                <a:cs typeface="Candara"/>
                <a:sym typeface="Candara"/>
              </a:rPr>
              <a:t>Practical Tip: </a:t>
            </a:r>
            <a:r>
              <a:rPr lang="en-GB" sz="1800" b="0" i="0" u="none" strike="noStrike" cap="none">
                <a:solidFill>
                  <a:srgbClr val="3F3F3F"/>
                </a:solidFill>
                <a:latin typeface="Candara"/>
                <a:ea typeface="Candara"/>
                <a:cs typeface="Candara"/>
                <a:sym typeface="Candara"/>
              </a:rPr>
              <a:t>Balance all elements to create a cohesive and impactful story.</a:t>
            </a:r>
            <a:endParaRPr sz="1800" b="0" i="0" u="none" strike="noStrike" cap="none">
              <a:solidFill>
                <a:srgbClr val="3F3F3F"/>
              </a:solidFill>
              <a:latin typeface="Candara"/>
              <a:ea typeface="Candara"/>
              <a:cs typeface="Candara"/>
              <a:sym typeface="Candara"/>
            </a:endParaRPr>
          </a:p>
        </p:txBody>
      </p:sp>
      <p:sp>
        <p:nvSpPr>
          <p:cNvPr id="127" name="Google Shape;127;p5"/>
          <p:cNvSpPr txBox="1"/>
          <p:nvPr/>
        </p:nvSpPr>
        <p:spPr>
          <a:xfrm>
            <a:off x="484052" y="918849"/>
            <a:ext cx="935663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Core Principles of Digital Storytelling</a:t>
            </a:r>
            <a:endParaRPr sz="2000" b="1" i="0" u="none" strike="noStrike" cap="none">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6"/>
          <p:cNvSpPr txBox="1"/>
          <p:nvPr/>
        </p:nvSpPr>
        <p:spPr>
          <a:xfrm>
            <a:off x="-1" y="89588"/>
            <a:ext cx="13051971"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Benefits of Digital Storytelling for Heritage Promotion</a:t>
            </a:r>
            <a:endParaRPr/>
          </a:p>
        </p:txBody>
      </p:sp>
      <p:sp>
        <p:nvSpPr>
          <p:cNvPr id="136" name="Google Shape;136;p6"/>
          <p:cNvSpPr txBox="1"/>
          <p:nvPr/>
        </p:nvSpPr>
        <p:spPr>
          <a:xfrm>
            <a:off x="484053" y="1608653"/>
            <a:ext cx="10206681" cy="175428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Preservation: Helps document and conserve cultural and natural heritage.</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Accessibility: Makes heritage more accessible to diverse audiences.</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Engagement: Encourages community participation and pride.</a:t>
            </a:r>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Education: Serves as an educational tool to promote heritage awareness.</a:t>
            </a:r>
            <a:endParaRPr sz="1400" b="0" i="0" u="none" strike="noStrike" cap="none">
              <a:solidFill>
                <a:srgbClr val="000000"/>
              </a:solidFill>
              <a:latin typeface="Arial"/>
              <a:ea typeface="Arial"/>
              <a:cs typeface="Arial"/>
              <a:sym typeface="Arial"/>
            </a:endParaRPr>
          </a:p>
        </p:txBody>
      </p:sp>
      <p:sp>
        <p:nvSpPr>
          <p:cNvPr id="137" name="Google Shape;137;p6"/>
          <p:cNvSpPr txBox="1"/>
          <p:nvPr/>
        </p:nvSpPr>
        <p:spPr>
          <a:xfrm>
            <a:off x="484052" y="918849"/>
            <a:ext cx="101186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Why Digital Storytelling?</a:t>
            </a:r>
            <a:endParaRPr sz="2000" b="1" i="0" u="none" strike="noStrike" cap="none">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7"/>
          <p:cNvSpPr txBox="1"/>
          <p:nvPr/>
        </p:nvSpPr>
        <p:spPr>
          <a:xfrm>
            <a:off x="0" y="89588"/>
            <a:ext cx="12279086"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Tools for Digital Storytelling</a:t>
            </a:r>
            <a:endParaRPr/>
          </a:p>
        </p:txBody>
      </p:sp>
      <p:sp>
        <p:nvSpPr>
          <p:cNvPr id="146" name="Google Shape;146;p7"/>
          <p:cNvSpPr txBox="1"/>
          <p:nvPr/>
        </p:nvSpPr>
        <p:spPr>
          <a:xfrm>
            <a:off x="2279677" y="1608650"/>
            <a:ext cx="8411100" cy="4109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Canva: For creating visually appealing photo stories and presentations.</a:t>
            </a:r>
            <a:endParaRPr/>
          </a:p>
          <a:p>
            <a:pPr marL="285750" marR="0" lvl="0" indent="-171450" algn="l" rtl="0">
              <a:lnSpc>
                <a:spcPct val="150000"/>
              </a:lnSpc>
              <a:spcBef>
                <a:spcPts val="0"/>
              </a:spcBef>
              <a:spcAft>
                <a:spcPts val="0"/>
              </a:spcAft>
              <a:buClr>
                <a:srgbClr val="000000"/>
              </a:buClr>
              <a:buSzPts val="1800"/>
              <a:buFont typeface="Arial"/>
              <a:buNone/>
            </a:pPr>
            <a:endParaRPr sz="1800">
              <a:solidFill>
                <a:srgbClr val="3F3F3F"/>
              </a:solidFill>
              <a:latin typeface="Candara"/>
              <a:ea typeface="Candara"/>
              <a:cs typeface="Candara"/>
              <a:sym typeface="Candara"/>
            </a:endParaRPr>
          </a:p>
          <a:p>
            <a:pPr marL="285750" marR="0" lvl="0" indent="-171450" algn="l" rtl="0">
              <a:lnSpc>
                <a:spcPct val="150000"/>
              </a:lnSpc>
              <a:spcBef>
                <a:spcPts val="0"/>
              </a:spcBef>
              <a:spcAft>
                <a:spcPts val="0"/>
              </a:spcAft>
              <a:buClr>
                <a:srgbClr val="000000"/>
              </a:buClr>
              <a:buSzPts val="1800"/>
              <a:buFont typeface="Arial"/>
              <a:buNone/>
            </a:pPr>
            <a:endParaRPr sz="1800">
              <a:solidFill>
                <a:srgbClr val="3F3F3F"/>
              </a:solidFill>
              <a:latin typeface="Candara"/>
              <a:ea typeface="Candara"/>
              <a:cs typeface="Candara"/>
              <a:sym typeface="Candara"/>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Clipchamp: For editing and creating engaging video content.-</a:t>
            </a:r>
            <a:endParaRPr/>
          </a:p>
          <a:p>
            <a:pPr marL="285750" marR="0" lvl="0" indent="-171450" algn="l" rtl="0">
              <a:lnSpc>
                <a:spcPct val="150000"/>
              </a:lnSpc>
              <a:spcBef>
                <a:spcPts val="0"/>
              </a:spcBef>
              <a:spcAft>
                <a:spcPts val="0"/>
              </a:spcAft>
              <a:buClr>
                <a:srgbClr val="000000"/>
              </a:buClr>
              <a:buSzPts val="1800"/>
              <a:buFont typeface="Arial"/>
              <a:buNone/>
            </a:pPr>
            <a:endParaRPr sz="1800">
              <a:solidFill>
                <a:srgbClr val="3F3F3F"/>
              </a:solidFill>
              <a:latin typeface="Candara"/>
              <a:ea typeface="Candara"/>
              <a:cs typeface="Candara"/>
              <a:sym typeface="Candara"/>
            </a:endParaRPr>
          </a:p>
          <a:p>
            <a:pPr marL="285750" marR="0" lvl="0" indent="-171450" algn="l" rtl="0">
              <a:lnSpc>
                <a:spcPct val="150000"/>
              </a:lnSpc>
              <a:spcBef>
                <a:spcPts val="0"/>
              </a:spcBef>
              <a:spcAft>
                <a:spcPts val="0"/>
              </a:spcAft>
              <a:buClr>
                <a:srgbClr val="000000"/>
              </a:buClr>
              <a:buSzPts val="1800"/>
              <a:buFont typeface="Arial"/>
              <a:buNone/>
            </a:pPr>
            <a:endParaRPr sz="1800">
              <a:solidFill>
                <a:srgbClr val="3F3F3F"/>
              </a:solidFill>
              <a:latin typeface="Candara"/>
              <a:ea typeface="Candara"/>
              <a:cs typeface="Candara"/>
              <a:sym typeface="Candara"/>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Google Earth &amp; Maps: To integrate geographical contexts into heritage stories.</a:t>
            </a:r>
            <a:endParaRPr/>
          </a:p>
          <a:p>
            <a:pPr marL="285750" marR="0" lvl="0" indent="-171450" algn="l" rtl="0">
              <a:lnSpc>
                <a:spcPct val="150000"/>
              </a:lnSpc>
              <a:spcBef>
                <a:spcPts val="0"/>
              </a:spcBef>
              <a:spcAft>
                <a:spcPts val="0"/>
              </a:spcAft>
              <a:buClr>
                <a:srgbClr val="000000"/>
              </a:buClr>
              <a:buSzPts val="1800"/>
              <a:buFont typeface="Arial"/>
              <a:buNone/>
            </a:pPr>
            <a:endParaRPr sz="1800">
              <a:solidFill>
                <a:srgbClr val="3F3F3F"/>
              </a:solidFill>
              <a:latin typeface="Candara"/>
              <a:ea typeface="Candara"/>
              <a:cs typeface="Candara"/>
              <a:sym typeface="Candara"/>
            </a:endParaRPr>
          </a:p>
          <a:p>
            <a:pPr marL="285750" marR="0" lvl="0" indent="-171450" algn="l" rtl="0">
              <a:lnSpc>
                <a:spcPct val="150000"/>
              </a:lnSpc>
              <a:spcBef>
                <a:spcPts val="0"/>
              </a:spcBef>
              <a:spcAft>
                <a:spcPts val="0"/>
              </a:spcAft>
              <a:buClr>
                <a:srgbClr val="000000"/>
              </a:buClr>
              <a:buSzPts val="1800"/>
              <a:buFont typeface="Arial"/>
              <a:buNone/>
            </a:pPr>
            <a:endParaRPr sz="1800">
              <a:solidFill>
                <a:srgbClr val="3F3F3F"/>
              </a:solidFill>
              <a:latin typeface="Candara"/>
              <a:ea typeface="Candara"/>
              <a:cs typeface="Candara"/>
              <a:sym typeface="Candara"/>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Audio Tools: Platforms like Audacity for adding narration or music.</a:t>
            </a:r>
            <a:endParaRPr sz="1400" b="0" i="0" u="none" strike="noStrike" cap="none">
              <a:solidFill>
                <a:srgbClr val="000000"/>
              </a:solidFill>
              <a:latin typeface="Arial"/>
              <a:ea typeface="Arial"/>
              <a:cs typeface="Arial"/>
              <a:sym typeface="Arial"/>
            </a:endParaRPr>
          </a:p>
        </p:txBody>
      </p:sp>
      <p:sp>
        <p:nvSpPr>
          <p:cNvPr id="147" name="Google Shape;147;p7"/>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Popular Tools for Storytelling</a:t>
            </a:r>
            <a:endParaRPr sz="2000" b="1" i="0" u="none" strike="noStrike" cap="none">
              <a:solidFill>
                <a:srgbClr val="A99374"/>
              </a:solidFill>
              <a:latin typeface="Candara"/>
              <a:ea typeface="Candara"/>
              <a:cs typeface="Candara"/>
              <a:sym typeface="Candara"/>
            </a:endParaRPr>
          </a:p>
        </p:txBody>
      </p:sp>
      <p:pic>
        <p:nvPicPr>
          <p:cNvPr id="148" name="Google Shape;148;p7"/>
          <p:cNvPicPr preferRelativeResize="0"/>
          <p:nvPr/>
        </p:nvPicPr>
        <p:blipFill>
          <a:blip r:embed="rId4">
            <a:alphaModFix/>
          </a:blip>
          <a:stretch>
            <a:fillRect/>
          </a:stretch>
        </p:blipFill>
        <p:spPr>
          <a:xfrm>
            <a:off x="798300" y="1236275"/>
            <a:ext cx="1223450" cy="1223450"/>
          </a:xfrm>
          <a:prstGeom prst="rect">
            <a:avLst/>
          </a:prstGeom>
          <a:noFill/>
          <a:ln>
            <a:noFill/>
          </a:ln>
        </p:spPr>
      </p:pic>
      <p:pic>
        <p:nvPicPr>
          <p:cNvPr id="149" name="Google Shape;149;p7"/>
          <p:cNvPicPr preferRelativeResize="0"/>
          <p:nvPr/>
        </p:nvPicPr>
        <p:blipFill>
          <a:blip r:embed="rId5">
            <a:alphaModFix/>
          </a:blip>
          <a:stretch>
            <a:fillRect/>
          </a:stretch>
        </p:blipFill>
        <p:spPr>
          <a:xfrm>
            <a:off x="798302" y="2548050"/>
            <a:ext cx="1503900" cy="984098"/>
          </a:xfrm>
          <a:prstGeom prst="rect">
            <a:avLst/>
          </a:prstGeom>
          <a:noFill/>
          <a:ln>
            <a:noFill/>
          </a:ln>
        </p:spPr>
      </p:pic>
      <p:pic>
        <p:nvPicPr>
          <p:cNvPr id="150" name="Google Shape;150;p7"/>
          <p:cNvPicPr preferRelativeResize="0"/>
          <p:nvPr/>
        </p:nvPicPr>
        <p:blipFill>
          <a:blip r:embed="rId6">
            <a:alphaModFix/>
          </a:blip>
          <a:stretch>
            <a:fillRect/>
          </a:stretch>
        </p:blipFill>
        <p:spPr>
          <a:xfrm>
            <a:off x="432850" y="3683600"/>
            <a:ext cx="1869350" cy="1051513"/>
          </a:xfrm>
          <a:prstGeom prst="rect">
            <a:avLst/>
          </a:prstGeom>
          <a:noFill/>
          <a:ln>
            <a:noFill/>
          </a:ln>
        </p:spPr>
      </p:pic>
      <p:pic>
        <p:nvPicPr>
          <p:cNvPr id="151" name="Google Shape;151;p7"/>
          <p:cNvPicPr preferRelativeResize="0"/>
          <p:nvPr/>
        </p:nvPicPr>
        <p:blipFill>
          <a:blip r:embed="rId7">
            <a:alphaModFix/>
          </a:blip>
          <a:stretch>
            <a:fillRect/>
          </a:stretch>
        </p:blipFill>
        <p:spPr>
          <a:xfrm>
            <a:off x="798300" y="4886575"/>
            <a:ext cx="1414876" cy="1414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7" name="Google Shape;157;p2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2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25"/>
          <p:cNvSpPr txBox="1"/>
          <p:nvPr/>
        </p:nvSpPr>
        <p:spPr>
          <a:xfrm>
            <a:off x="0" y="89588"/>
            <a:ext cx="12279086" cy="58473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Case Studies of Successful Heritage Digital Stories</a:t>
            </a:r>
            <a:endParaRPr/>
          </a:p>
        </p:txBody>
      </p:sp>
      <p:sp>
        <p:nvSpPr>
          <p:cNvPr id="160" name="Google Shape;160;p25"/>
          <p:cNvSpPr txBox="1"/>
          <p:nvPr/>
        </p:nvSpPr>
        <p:spPr>
          <a:xfrm>
            <a:off x="484050" y="1608650"/>
            <a:ext cx="5918100" cy="4525200"/>
          </a:xfrm>
          <a:prstGeom prst="rect">
            <a:avLst/>
          </a:prstGeom>
          <a:noFill/>
          <a:ln>
            <a:noFill/>
          </a:ln>
        </p:spPr>
        <p:txBody>
          <a:bodyPr spcFirstLastPara="1" wrap="square" lIns="91425" tIns="45700" rIns="91425" bIns="45700" anchor="t" anchorCtr="0">
            <a:spAutoFit/>
          </a:bodyPr>
          <a:lstStyle/>
          <a:p>
            <a:pPr marL="457200" marR="0" lvl="0" indent="0" algn="l" rtl="0">
              <a:lnSpc>
                <a:spcPct val="150000"/>
              </a:lnSpc>
              <a:spcBef>
                <a:spcPts val="0"/>
              </a:spcBef>
              <a:spcAft>
                <a:spcPts val="0"/>
              </a:spcAft>
              <a:buNone/>
            </a:pPr>
            <a:r>
              <a:rPr lang="en-GB" sz="1800">
                <a:solidFill>
                  <a:srgbClr val="3F3F3F"/>
                </a:solidFill>
                <a:latin typeface="Candara"/>
                <a:ea typeface="Candara"/>
                <a:cs typeface="Candara"/>
                <a:sym typeface="Candara"/>
              </a:rPr>
              <a:t>The British Museum has developed interactive digital stories that showcase artifacts and historical narratives in an engaging way. Visitors can explore collections online through multimedia formats such as images, videos, audio, and animations. These digital stories make heritage accessible to a global audience, allowing people to experience culture beyond physical visits to the museum. The initiative highlights how museums can use digital platforms to enhance learning, spark curiosity, and reach younger audiences who are used to interactive content.</a:t>
            </a:r>
            <a:endParaRPr sz="1800">
              <a:solidFill>
                <a:srgbClr val="3F3F3F"/>
              </a:solidFill>
              <a:latin typeface="Candara"/>
              <a:ea typeface="Candara"/>
              <a:cs typeface="Candara"/>
              <a:sym typeface="Candara"/>
            </a:endParaRPr>
          </a:p>
        </p:txBody>
      </p:sp>
      <p:sp>
        <p:nvSpPr>
          <p:cNvPr id="161" name="Google Shape;161;p25"/>
          <p:cNvSpPr txBox="1"/>
          <p:nvPr/>
        </p:nvSpPr>
        <p:spPr>
          <a:xfrm>
            <a:off x="484052" y="918849"/>
            <a:ext cx="90518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Examples of Successful Digital Stories - The British Museum </a:t>
            </a:r>
            <a:endParaRPr/>
          </a:p>
        </p:txBody>
      </p:sp>
      <p:pic>
        <p:nvPicPr>
          <p:cNvPr id="162" name="Google Shape;162;p25"/>
          <p:cNvPicPr preferRelativeResize="0"/>
          <p:nvPr/>
        </p:nvPicPr>
        <p:blipFill>
          <a:blip r:embed="rId4">
            <a:alphaModFix/>
          </a:blip>
          <a:stretch>
            <a:fillRect/>
          </a:stretch>
        </p:blipFill>
        <p:spPr>
          <a:xfrm>
            <a:off x="7037275" y="1318924"/>
            <a:ext cx="4391499" cy="1777625"/>
          </a:xfrm>
          <a:prstGeom prst="rect">
            <a:avLst/>
          </a:prstGeom>
          <a:noFill/>
          <a:ln>
            <a:noFill/>
          </a:ln>
        </p:spPr>
      </p:pic>
      <p:sp>
        <p:nvSpPr>
          <p:cNvPr id="163" name="Google Shape;163;p25"/>
          <p:cNvSpPr txBox="1"/>
          <p:nvPr/>
        </p:nvSpPr>
        <p:spPr>
          <a:xfrm>
            <a:off x="7787600" y="53002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5"/>
              </a:rPr>
              <a:t>https://artsandculture.google.com/partner/the-british-museum</a:t>
            </a:r>
            <a:endParaRPr/>
          </a:p>
        </p:txBody>
      </p:sp>
      <p:pic>
        <p:nvPicPr>
          <p:cNvPr id="164" name="Google Shape;164;p25"/>
          <p:cNvPicPr preferRelativeResize="0"/>
          <p:nvPr/>
        </p:nvPicPr>
        <p:blipFill>
          <a:blip r:embed="rId6">
            <a:alphaModFix/>
          </a:blip>
          <a:stretch>
            <a:fillRect/>
          </a:stretch>
        </p:blipFill>
        <p:spPr>
          <a:xfrm>
            <a:off x="7091850" y="3296275"/>
            <a:ext cx="4391500" cy="156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37a65b33795_0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0" name="Google Shape;170;g37a65b33795_0_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g37a65b33795_0_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g37a65b33795_0_0"/>
          <p:cNvSpPr txBox="1"/>
          <p:nvPr/>
        </p:nvSpPr>
        <p:spPr>
          <a:xfrm>
            <a:off x="0" y="89588"/>
            <a:ext cx="12279000" cy="5850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andara"/>
                <a:ea typeface="Candara"/>
                <a:cs typeface="Candara"/>
                <a:sym typeface="Candara"/>
              </a:rPr>
              <a:t>Case Studies of Successful Heritage Digital Stories</a:t>
            </a:r>
            <a:endParaRPr/>
          </a:p>
        </p:txBody>
      </p:sp>
      <p:sp>
        <p:nvSpPr>
          <p:cNvPr id="173" name="Google Shape;173;g37a65b33795_0_0"/>
          <p:cNvSpPr txBox="1"/>
          <p:nvPr/>
        </p:nvSpPr>
        <p:spPr>
          <a:xfrm>
            <a:off x="484051" y="1608650"/>
            <a:ext cx="6450000" cy="5356500"/>
          </a:xfrm>
          <a:prstGeom prst="rect">
            <a:avLst/>
          </a:prstGeom>
          <a:noFill/>
          <a:ln>
            <a:noFill/>
          </a:ln>
        </p:spPr>
        <p:txBody>
          <a:bodyPr spcFirstLastPara="1" wrap="square" lIns="91425" tIns="45700" rIns="91425" bIns="45700" anchor="t" anchorCtr="0">
            <a:spAutoFit/>
          </a:bodyPr>
          <a:lstStyle/>
          <a:p>
            <a:pPr marL="457200" marR="0" lvl="0" indent="0" algn="l" rtl="0">
              <a:lnSpc>
                <a:spcPct val="150000"/>
              </a:lnSpc>
              <a:spcBef>
                <a:spcPts val="0"/>
              </a:spcBef>
              <a:spcAft>
                <a:spcPts val="0"/>
              </a:spcAft>
              <a:buNone/>
            </a:pPr>
            <a:r>
              <a:rPr lang="en-GB" sz="1800">
                <a:solidFill>
                  <a:srgbClr val="3F3F3F"/>
                </a:solidFill>
                <a:latin typeface="Candara"/>
                <a:ea typeface="Candara"/>
                <a:cs typeface="Candara"/>
                <a:sym typeface="Candara"/>
              </a:rPr>
              <a:t>The National Trust in the UK runs digital campaigns that combine photos, videos, and personal narratives to highlight both cultural and natural heritage. Their projects often focus on community involvement, encouraging local people to share stories about heritage sites, traditions, and landscapes. By using social media and online platforms, the National Trust makes heritage visible to wider audiences and inspires community pride. These campaigns demonstrate how storytelling combined with multimedia can strengthen connections between people and heritage, while also attracting visitors and support for conservation.</a:t>
            </a:r>
            <a:endParaRPr sz="1800">
              <a:solidFill>
                <a:srgbClr val="3F3F3F"/>
              </a:solidFill>
              <a:latin typeface="Candara"/>
              <a:ea typeface="Candara"/>
              <a:cs typeface="Candara"/>
              <a:sym typeface="Candara"/>
            </a:endParaRPr>
          </a:p>
          <a:p>
            <a:pPr marL="285750" marR="0" lvl="0" indent="-285750" algn="l" rtl="0">
              <a:lnSpc>
                <a:spcPct val="150000"/>
              </a:lnSpc>
              <a:spcBef>
                <a:spcPts val="0"/>
              </a:spcBef>
              <a:spcAft>
                <a:spcPts val="0"/>
              </a:spcAft>
              <a:buClr>
                <a:srgbClr val="000000"/>
              </a:buClr>
              <a:buSzPts val="1800"/>
              <a:buFont typeface="Arial"/>
              <a:buChar char="•"/>
            </a:pPr>
            <a:r>
              <a:rPr lang="en-GB" sz="1800" b="0" i="0" u="none" strike="noStrike" cap="none">
                <a:solidFill>
                  <a:srgbClr val="3F3F3F"/>
                </a:solidFill>
                <a:latin typeface="Candara"/>
                <a:ea typeface="Candara"/>
                <a:cs typeface="Candara"/>
                <a:sym typeface="Candara"/>
              </a:rPr>
              <a:t>Discussion Prompt: How can these examples inspire your own projects?</a:t>
            </a:r>
            <a:endParaRPr sz="1400" b="0" i="0" u="none" strike="noStrike" cap="none">
              <a:solidFill>
                <a:srgbClr val="000000"/>
              </a:solidFill>
              <a:latin typeface="Arial"/>
              <a:ea typeface="Arial"/>
              <a:cs typeface="Arial"/>
              <a:sym typeface="Arial"/>
            </a:endParaRPr>
          </a:p>
        </p:txBody>
      </p:sp>
      <p:sp>
        <p:nvSpPr>
          <p:cNvPr id="174" name="Google Shape;174;g37a65b33795_0_0"/>
          <p:cNvSpPr txBox="1"/>
          <p:nvPr/>
        </p:nvSpPr>
        <p:spPr>
          <a:xfrm>
            <a:off x="484050" y="918850"/>
            <a:ext cx="10575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Examples of Successful Digital Stories - </a:t>
            </a:r>
            <a:r>
              <a:rPr lang="en-GB" sz="1800">
                <a:solidFill>
                  <a:srgbClr val="3F3F3F"/>
                </a:solidFill>
                <a:latin typeface="Candara"/>
                <a:ea typeface="Candara"/>
                <a:cs typeface="Candara"/>
                <a:sym typeface="Candara"/>
              </a:rPr>
              <a:t>National Trust: Digital Campaigns for Heritage Promotion</a:t>
            </a:r>
            <a:endParaRPr/>
          </a:p>
        </p:txBody>
      </p:sp>
      <p:sp>
        <p:nvSpPr>
          <p:cNvPr id="175" name="Google Shape;175;g37a65b33795_0_0"/>
          <p:cNvSpPr txBox="1"/>
          <p:nvPr/>
        </p:nvSpPr>
        <p:spPr>
          <a:xfrm>
            <a:off x="8059375" y="5898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https://www.nationaltrust.org.uk/</a:t>
            </a:r>
            <a:endParaRPr/>
          </a:p>
        </p:txBody>
      </p:sp>
      <p:pic>
        <p:nvPicPr>
          <p:cNvPr id="176" name="Google Shape;176;g37a65b33795_0_0"/>
          <p:cNvPicPr preferRelativeResize="0"/>
          <p:nvPr/>
        </p:nvPicPr>
        <p:blipFill>
          <a:blip r:embed="rId5">
            <a:alphaModFix/>
          </a:blip>
          <a:stretch>
            <a:fillRect/>
          </a:stretch>
        </p:blipFill>
        <p:spPr>
          <a:xfrm>
            <a:off x="7656375" y="1563300"/>
            <a:ext cx="3987245" cy="1838499"/>
          </a:xfrm>
          <a:prstGeom prst="rect">
            <a:avLst/>
          </a:prstGeom>
          <a:noFill/>
          <a:ln>
            <a:noFill/>
          </a:ln>
        </p:spPr>
      </p:pic>
      <p:pic>
        <p:nvPicPr>
          <p:cNvPr id="177" name="Google Shape;177;g37a65b33795_0_0"/>
          <p:cNvPicPr preferRelativeResize="0"/>
          <p:nvPr/>
        </p:nvPicPr>
        <p:blipFill>
          <a:blip r:embed="rId6">
            <a:alphaModFix/>
          </a:blip>
          <a:stretch>
            <a:fillRect/>
          </a:stretch>
        </p:blipFill>
        <p:spPr>
          <a:xfrm>
            <a:off x="7656375" y="3730950"/>
            <a:ext cx="3987251" cy="1996726"/>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762</Words>
  <Application>Microsoft Office PowerPoint</Application>
  <PresentationFormat>Προσαρμογή</PresentationFormat>
  <Paragraphs>64</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2026-05-06T17:29:01Z</dcterms:modified>
</cp:coreProperties>
</file>