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68" r:id="rId2"/>
    <p:sldId id="257" r:id="rId3"/>
    <p:sldId id="265" r:id="rId4"/>
    <p:sldId id="266" r:id="rId5"/>
    <p:sldId id="267" r:id="rId6"/>
    <p:sldId id="269" r:id="rId7"/>
  </p:sldIdLst>
  <p:sldSz cx="12192000" cy="6858000"/>
  <p:notesSz cx="6858000" cy="9144000"/>
  <p:embeddedFontLst>
    <p:embeddedFont>
      <p:font typeface="Candara" pitchFamily="34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24" roundtripDataSignature="AMtx7miJii13cMbHf8F97vtngbqRVylm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6" d="100"/>
          <a:sy n="106" d="100"/>
        </p:scale>
        <p:origin x="-9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="" xmlns:a16="http://schemas.microsoft.com/office/drawing/2014/main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="" xmlns:a16="http://schemas.microsoft.com/office/drawing/2014/main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="" xmlns:a16="http://schemas.microsoft.com/office/drawing/2014/main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="" xmlns:p14="http://schemas.microsoft.com/office/powerpoint/2010/main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ik.com/free-vector/aerial-view-people-working-light-bulb_38346952.htm" TargetMode="Externa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ik.com/free-vector/aerial-view-people-working-light-bulb_38346952.htm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freepik.com/free-vector/people-talking-arguing_9176206.htm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1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0" y="2736523"/>
            <a:ext cx="12192000" cy="1384954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FFFF"/>
                </a:solidFill>
                <a:latin typeface="Candara"/>
                <a:ea typeface="Times New Roman"/>
                <a:cs typeface="Times New Roman"/>
                <a:sym typeface="Candara"/>
              </a:rPr>
              <a:t>PROGRAMA DE FORMACIÓN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i="0" u="none" strike="noStrike" cap="none" dirty="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UNIDAD DE APRENDIZAJE 1: Sentido de pertenencia </a:t>
            </a:r>
          </a:p>
        </p:txBody>
      </p:sp>
      <p:sp>
        <p:nvSpPr>
          <p:cNvPr id="86" name="Google Shape;86;p1"/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87;p1">
            <a:extLst>
              <a:ext uri="{FF2B5EF4-FFF2-40B4-BE49-F238E27FC236}">
                <a16:creationId xmlns:a16="http://schemas.microsoft.com/office/drawing/2014/main" xmlns="" id="{745C65E3-B125-8233-7584-62CE022E617C}"/>
              </a:ext>
            </a:extLst>
          </p:cNvPr>
          <p:cNvSpPr txBox="1"/>
          <p:nvPr/>
        </p:nvSpPr>
        <p:spPr>
          <a:xfrm>
            <a:off x="2740398" y="6120065"/>
            <a:ext cx="7619927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Financiado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Unión Europea. Sin embargo,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puntos de vista y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opiniones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expresados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son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únicamente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del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y no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reflejan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necesariamente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la Unión Europea o de la Agencia Nacional de Estonia. Ni la Unión Europea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ni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autoridad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que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concede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ayuda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pueden ser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considerados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responsables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ellos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8" name="Picture 5" descr="Blue text on a white background&#10;&#10;AI-generated content may be incorrect.">
            <a:extLst>
              <a:ext uri="{FF2B5EF4-FFF2-40B4-BE49-F238E27FC236}">
                <a16:creationId xmlns:a16="http://schemas.microsoft.com/office/drawing/2014/main" xmlns="" id="{6F72E8CC-9F2B-0F15-AD6F-BB7F5DCB7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841" y="6133382"/>
            <a:ext cx="2456421" cy="511380"/>
          </a:xfrm>
          <a:prstGeom prst="rect">
            <a:avLst/>
          </a:prstGeom>
        </p:spPr>
      </p:pic>
      <p:pic>
        <p:nvPicPr>
          <p:cNvPr id="9" name="8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1207" y="5986732"/>
            <a:ext cx="1680793" cy="8712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/>
          <p:nvPr/>
        </p:nvSpPr>
        <p:spPr>
          <a:xfrm>
            <a:off x="738554" y="1590682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0" y="2597298"/>
            <a:ext cx="1219200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LECCIÓN 2: </a:t>
            </a:r>
          </a:p>
          <a:p>
            <a:pPr marL="0" marR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Involucrar</a:t>
            </a:r>
            <a:r>
              <a:rPr lang="en-US" sz="3200" b="1" i="0" u="none" strike="noStrike" cap="none" dirty="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a las comunidades a través del patrimonio</a:t>
            </a:r>
            <a:endParaRPr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5706" y="4540474"/>
            <a:ext cx="4100245" cy="2317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0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0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0"/>
          <p:cNvSpPr/>
          <p:nvPr/>
        </p:nvSpPr>
        <p:spPr>
          <a:xfrm>
            <a:off x="0" y="1"/>
            <a:ext cx="10911016" cy="1099350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0"/>
          <p:cNvSpPr txBox="1"/>
          <p:nvPr/>
        </p:nvSpPr>
        <p:spPr>
          <a:xfrm>
            <a:off x="0" y="89588"/>
            <a:ext cx="10911016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0" u="none" strike="noStrike" cap="none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Actividad</a:t>
            </a:r>
            <a:r>
              <a:rPr lang="en-US" sz="34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3400" b="1" i="0" u="none" strike="noStrike" cap="none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interactiva</a:t>
            </a:r>
            <a:r>
              <a:rPr lang="en-US" sz="34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n-US" sz="2500" b="1" i="0" u="none" strike="noStrike" cap="none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Diseño</a:t>
            </a:r>
            <a:r>
              <a:rPr lang="en-US" sz="25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2500" b="1" i="0" u="none" strike="noStrike" cap="none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una</a:t>
            </a:r>
            <a:r>
              <a:rPr lang="en-US" sz="25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2500" b="1" i="0" u="none" strike="noStrike" cap="none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campaña</a:t>
            </a:r>
            <a:r>
              <a:rPr lang="en-US" sz="25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2500" b="1" i="0" u="none" strike="noStrike" cap="none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participación</a:t>
            </a:r>
            <a:r>
              <a:rPr lang="en-US" sz="25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en el </a:t>
            </a:r>
            <a:r>
              <a:rPr lang="en-US" sz="2500" b="1" i="0" u="none" strike="noStrike" cap="none" dirty="0" err="1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US" sz="2500" b="1" i="0" u="none" strike="noStrike" cap="none" dirty="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 1/2</a:t>
            </a:r>
            <a:endParaRPr sz="3600" b="0" i="0" u="none" strike="noStrike" cap="none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77" name="Google Shape;177;p10"/>
          <p:cNvSpPr txBox="1"/>
          <p:nvPr/>
        </p:nvSpPr>
        <p:spPr>
          <a:xfrm>
            <a:off x="360486" y="1178123"/>
            <a:ext cx="11034583" cy="569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Objetivo</a:t>
            </a:r>
            <a:r>
              <a:rPr lang="en-US" sz="1600" b="1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  <a:endParaRPr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El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objetivo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esta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actividad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es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capacitar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participantes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para que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desarrollen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estrategias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involucrar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grupos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demográficos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específicos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través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local.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Fomentar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uso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creativo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herramientas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digitales para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promover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proyectos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participación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en el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Fomentar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trabajo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en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equipo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la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innovación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la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aplicación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práctica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principios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participación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comunitaria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b="1" i="0" u="none" strike="noStrik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1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Materiales</a:t>
            </a:r>
            <a:r>
              <a:rPr lang="en-US" sz="1600" b="1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b="1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necesarios</a:t>
            </a:r>
            <a:r>
              <a:rPr lang="en-US" sz="1600" b="1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  <a:endParaRPr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Acceso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herramientas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digitales: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ordenadores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portátiles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teléfonos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inteligentes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o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tabletas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dirty="0"/>
          </a:p>
          <a:p>
            <a:pPr marL="285750" marR="0" lvl="0" indent="-285750" algn="just" rtl="0">
              <a:spcBef>
                <a:spcPts val="600"/>
              </a:spcBef>
              <a:spcAft>
                <a:spcPts val="0"/>
              </a:spcAft>
              <a:buFontTx/>
              <a:buChar char="-"/>
            </a:pP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Plataformas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diseño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gráfico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por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ejemplo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Canva),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plataformas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redes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sociales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herramientas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</a:p>
          <a:p>
            <a:pPr marR="0" lvl="0" algn="just" rtl="0">
              <a:spcBef>
                <a:spcPts val="600"/>
              </a:spcBef>
              <a:spcAft>
                <a:spcPts val="0"/>
              </a:spcAft>
            </a:pP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edición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vídeo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Información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sobre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el sitio o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evento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patrimonial local.</a:t>
            </a:r>
            <a:endParaRPr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Folletos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con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estrategias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clave de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participación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consideraciones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demográficas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Rotuladores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marcadores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notas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adhesivas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para la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lluvia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ideas. </a:t>
            </a:r>
            <a:endParaRPr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-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Proyector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o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pizarra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inteligente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presentaciones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b="1" i="0" u="none" strike="noStrik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1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Procedimiento</a:t>
            </a:r>
            <a:r>
              <a:rPr lang="en-US" sz="1600" b="1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  <a:endParaRPr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1.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Introducción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(15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minutos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):</a:t>
            </a:r>
            <a:endParaRPr dirty="0"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Explique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participantes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propósito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objetivos de la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actividad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Ofrezca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una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breve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descripción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general del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estudio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caso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destacando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cómo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Las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Fallas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involucra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diversos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grupos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demográficos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Discuta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importancia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adaptar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las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estrategias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participación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grupos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específicos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(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por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ejemplo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jóvenes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prefieren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enfoques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interactivos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digitales,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mientras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que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grupos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personas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mayores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pueden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valorar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más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las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iniciativas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narración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historias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o </a:t>
            </a:r>
            <a:r>
              <a:rPr lang="en-US" sz="1600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historia</a:t>
            </a:r>
            <a:r>
              <a:rPr lang="en-US" sz="1600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oral).</a:t>
            </a:r>
            <a:endParaRPr sz="1600" i="0" u="none" strike="noStrik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78" name="Google Shape;178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19049" y="2482292"/>
            <a:ext cx="1795284" cy="1903208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0"/>
          <p:cNvSpPr txBox="1"/>
          <p:nvPr/>
        </p:nvSpPr>
        <p:spPr>
          <a:xfrm>
            <a:off x="9091750" y="4385500"/>
            <a:ext cx="3000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Fuente, Freepik, clipart de brbfx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>
                <a:solidFill>
                  <a:schemeClr val="hlink"/>
                </a:solidFill>
                <a:hlinkClick r:id="rId5"/>
              </a:rPr>
              <a:t>https://www.freepik.com/free-vector/aerial-view-people-working-light-bulb_38346952.htm#fromView=search&amp;amp;page=1&amp;amp;position=4&amp;amp;</a:t>
            </a:r>
            <a:r>
              <a:rPr lang="en-US" sz="1200"/>
              <a:t>uuid=f293cdce-ce0</a:t>
            </a:r>
            <a:r>
              <a:rPr lang="en-US" sz="700" u="sng">
                <a:solidFill>
                  <a:schemeClr val="hlink"/>
                </a:solidFill>
                <a:hlinkClick r:id="rId5"/>
              </a:rPr>
              <a:t>f-457f-</a:t>
            </a:r>
            <a:r>
              <a:rPr lang="en-US" sz="1200"/>
              <a:t>a119-a3dc2c259697 </a:t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1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1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1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1"/>
          <p:cNvSpPr txBox="1"/>
          <p:nvPr/>
        </p:nvSpPr>
        <p:spPr>
          <a:xfrm>
            <a:off x="0" y="89588"/>
            <a:ext cx="10911016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Actividad interactiva: </a:t>
            </a:r>
            <a:r>
              <a:rPr lang="en-US" sz="25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Diseño de una campaña de participación en el patrimonio 2/2</a:t>
            </a:r>
            <a:endParaRPr sz="3600" b="0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8" name="Google Shape;188;p11"/>
          <p:cNvSpPr txBox="1"/>
          <p:nvPr/>
        </p:nvSpPr>
        <p:spPr>
          <a:xfrm>
            <a:off x="501628" y="1305350"/>
            <a:ext cx="8194800" cy="45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2. Formación de equipos y lluvia de ideas (30 minutos):</a:t>
            </a:r>
            <a:endParaRPr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Divida a los participantes en pequeños equipos y asigne a cada uno un grupo demográfico específico (por ejemplo, jóvenes, personas mayores, grupos minoritarios). Proporcione información básica sobre un lugar o evento patrimonial local elegido. Pida a los equipos que hagan una lluvia de ideas para un miniproyecto destinado a involucrar al grupo demográfico que se les ha asignado. Utilice rotafolios o notas adhesivas para esbozar sus ideas. </a:t>
            </a:r>
            <a:endParaRPr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3. Desarrollo del proyecto (45 minutos):</a:t>
            </a:r>
            <a:endParaRPr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 equipos utilizarán herramientas digitales para diseñar una campaña para su miniproyecto. Algunos ejemplos son: diseñar carteles o infografías con Canva, crear un breve vídeo promocional, desarrollar una estrategia para las redes sociales (hashtags, publicaciones y contenido interactivo) o proponer un proyecto de narración digital (por ejemplo, entrevistas o entradas de blog). Cada campaña debe incluir un título, una descripción de la actividad de participación y materiales promocionales. </a:t>
            </a:r>
            <a:endParaRPr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4. Presentación y comentarios (30 minutos):</a:t>
            </a:r>
            <a:endParaRPr/>
          </a:p>
          <a:p>
            <a:pPr marL="0" marR="0" lvl="0" indent="0" algn="just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Cada equipo presentará su miniproyecto y su campaña al grupo. Fomente los comentarios entre compañeros pidiendo a los participantes que identifiquen los puntos fuertes y las áreas de mejora.</a:t>
            </a:r>
            <a:endParaRPr sz="16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89" name="Google Shape;189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30899" y="1123750"/>
            <a:ext cx="2655473" cy="282075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1"/>
          <p:cNvSpPr txBox="1"/>
          <p:nvPr/>
        </p:nvSpPr>
        <p:spPr>
          <a:xfrm>
            <a:off x="9030900" y="3944500"/>
            <a:ext cx="3000000" cy="10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Fuente, Freepik, clipart de brbfx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u="sng">
                <a:solidFill>
                  <a:schemeClr val="hlink"/>
                </a:solidFill>
                <a:hlinkClick r:id="rId5"/>
              </a:rPr>
              <a:t>https://www.freepik.com/free-vector/aerial-view-people-working-light-bulb_38346952.htm#fromView=search&amp;amp;page=1&amp;amp;position=4&amp;amp;</a:t>
            </a:r>
            <a:r>
              <a:rPr lang="en-US"/>
              <a:t>uuid=f293cdce-ce0</a:t>
            </a:r>
            <a:r>
              <a:rPr lang="en-US" sz="900" u="sng">
                <a:solidFill>
                  <a:schemeClr val="hlink"/>
                </a:solidFill>
                <a:hlinkClick r:id="rId5"/>
              </a:rPr>
              <a:t>f-457f-</a:t>
            </a:r>
            <a:r>
              <a:rPr lang="en-US"/>
              <a:t>a119-a3dc2c259697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2" descr="A logo with a tree in the midd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2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2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2"/>
          <p:cNvSpPr txBox="1"/>
          <p:nvPr/>
        </p:nvSpPr>
        <p:spPr>
          <a:xfrm>
            <a:off x="0" y="89588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Debate y reflexión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9" name="Google Shape;199;p12"/>
          <p:cNvSpPr txBox="1"/>
          <p:nvPr/>
        </p:nvSpPr>
        <p:spPr>
          <a:xfrm>
            <a:off x="453001" y="808800"/>
            <a:ext cx="9054254" cy="6047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1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Preguntas</a:t>
            </a:r>
            <a:r>
              <a:rPr lang="en-US" sz="1600" b="1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para el debate en </a:t>
            </a:r>
            <a:r>
              <a:rPr lang="en-US" sz="1600" b="1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grupo</a:t>
            </a:r>
            <a:r>
              <a:rPr lang="en-US" sz="1600" b="1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US" sz="1600" b="1" i="0" u="none" strike="noStrik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conclusión</a:t>
            </a:r>
            <a:r>
              <a:rPr lang="en-US" sz="1600" b="1" i="0" u="none" strike="noStrik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  <a:endParaRPr sz="1600" b="1" i="0" u="none" strike="noStrik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Para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ayudar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cerrar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actividad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destacar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aprendizajes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clave con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alumnos,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aquí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hay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cinco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preguntas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reflexión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que se pueden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plantear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1. ¿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Qué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retos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se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te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presentaron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al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diseñar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tu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proyecto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participación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cómo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abordaste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? 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(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Esta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pregunta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anima a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participantes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reflexionar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sobre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resolución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de problemas y la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adaptabilidad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durante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actividad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. Les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ayuda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reconocer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las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complejidades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participación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comunitaria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y a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aprender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de sus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enfoques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).</a:t>
            </a:r>
            <a:endParaRPr sz="1600" dirty="0">
              <a:solidFill>
                <a:srgbClr val="8DA9DB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2. ¿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Cómo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influyó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su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comprensión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grupo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demográfico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objetivo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en el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diseño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su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proyecto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? 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(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Esto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anima a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participantes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pensar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de forma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crítica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sobre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cómo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adaptaron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su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proyecto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para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satisfacer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las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necesidades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e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intereses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grupo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que se les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asignó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haciendo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hincapié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en la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importancia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inclusividad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y la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relevancia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en la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participación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comunitaria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).</a:t>
            </a:r>
            <a:endParaRPr sz="1600" dirty="0">
              <a:solidFill>
                <a:srgbClr val="8DA9DB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3. ¿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Qué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papel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desempeñaron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las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herramientas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digitales en la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configuración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su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campaña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qué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ventajas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o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limitaciones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encontró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? 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(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Esta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pregunta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destaca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papel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tecnología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en la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promoción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moderno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, animando a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participantes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evaluar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su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eficacia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y a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considerar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cómo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aprovecharla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en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futuros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proyectos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)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dirty="0">
              <a:solidFill>
                <a:srgbClr val="8DA9DB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4. ¿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Cómo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contribuyó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trabajo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en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equipo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al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desarrollo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su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proyecto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? 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(Al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reflexionar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sobre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dinámica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trabajo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en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equipo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participantes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pueden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evaluar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cómo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colaboración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, la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comunicación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y la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creatividad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compartida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mejoraron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sus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resultados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fomentando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un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sentido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esfuerzo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colectivo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).</a:t>
            </a:r>
            <a:endParaRPr sz="1600" dirty="0">
              <a:solidFill>
                <a:srgbClr val="8DA9DB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5. ¿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Qué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conclusión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clave de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esta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actividad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aplicarás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futuras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iniciativas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participación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en el </a:t>
            </a:r>
            <a:r>
              <a:rPr lang="en-US" sz="1600" dirty="0" err="1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US" sz="1600" dirty="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? 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(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Esta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pregunta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con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visión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futuro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anima a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participantes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consolidar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su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aprendizaje y a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pensar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en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cómo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conocimientos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adquiridos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pueden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influir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en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su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enfoque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proyectos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patrimoniales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US" sz="1600" dirty="0" err="1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mundo</a:t>
            </a:r>
            <a:r>
              <a:rPr lang="en-US" sz="1600" dirty="0">
                <a:solidFill>
                  <a:srgbClr val="8DA9DB"/>
                </a:solidFill>
                <a:latin typeface="Candara"/>
                <a:ea typeface="Candara"/>
                <a:cs typeface="Candara"/>
                <a:sym typeface="Candara"/>
              </a:rPr>
              <a:t> real).</a:t>
            </a:r>
            <a:endParaRPr sz="1600" dirty="0">
              <a:solidFill>
                <a:srgbClr val="8DA9DB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00" name="Google Shape;200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20197" y="1348600"/>
            <a:ext cx="2349054" cy="19039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01" name="Google Shape;201;p12"/>
          <p:cNvSpPr txBox="1"/>
          <p:nvPr/>
        </p:nvSpPr>
        <p:spPr>
          <a:xfrm>
            <a:off x="9611653" y="3463367"/>
            <a:ext cx="2349055" cy="984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/>
              <a:t>Fuente: </a:t>
            </a:r>
            <a:r>
              <a:rPr lang="en-US" sz="1200" dirty="0" err="1"/>
              <a:t>Freepik</a:t>
            </a:r>
            <a:r>
              <a:rPr lang="en-US" sz="1200" dirty="0"/>
              <a:t>, imagen </a:t>
            </a:r>
            <a:r>
              <a:rPr lang="en-US" sz="1200" dirty="0" err="1"/>
              <a:t>gratuita</a:t>
            </a:r>
            <a:r>
              <a:rPr lang="en-US" sz="1200" dirty="0"/>
              <a:t> de </a:t>
            </a:r>
            <a:r>
              <a:rPr lang="en-US" sz="1200" dirty="0" err="1"/>
              <a:t>pch.vector</a:t>
            </a: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https://www.freepik.com/free-vector/people-talking-arguing_9176206.htm#fromView=search&amp;amp;page=1&amp;amp;position=32&amp;amp;</a:t>
            </a:r>
            <a:r>
              <a:rPr lang="en-US" sz="700" dirty="0"/>
              <a:t>uuid=9ec0301a</a:t>
            </a:r>
            <a:r>
              <a:rPr lang="en-US" sz="700" u="sng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-dddf-4d25-a2</a:t>
            </a:r>
            <a:r>
              <a:rPr lang="en-US" sz="700" dirty="0"/>
              <a:t>41-a5349c9e3205 </a:t>
            </a:r>
            <a:endParaRPr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="" xmlns:a16="http://schemas.microsoft.com/office/drawing/2014/main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="" xmlns:a16="http://schemas.microsoft.com/office/drawing/2014/main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="" xmlns:a16="http://schemas.microsoft.com/office/drawing/2014/main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40006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Gracias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por</a:t>
            </a: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su</a:t>
            </a: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atención</a:t>
            </a:r>
            <a:endParaRPr lang="en-US" sz="20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80" name="Google Shape;80;p5">
            <a:extLst>
              <a:ext uri="{FF2B5EF4-FFF2-40B4-BE49-F238E27FC236}">
                <a16:creationId xmlns="" xmlns:a16="http://schemas.microsoft.com/office/drawing/2014/main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="" xmlns:a16="http://schemas.microsoft.com/office/drawing/2014/main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="" xmlns:a16="http://schemas.microsoft.com/office/drawing/2014/main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2800" b="1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SOCIOS 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="" xmlns:a16="http://schemas.microsoft.com/office/drawing/2014/main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="" xmlns:a16="http://schemas.microsoft.com/office/drawing/2014/main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="" xmlns:a16="http://schemas.microsoft.com/office/drawing/2014/main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="" xmlns:a16="http://schemas.microsoft.com/office/drawing/2014/main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="" xmlns:a16="http://schemas.microsoft.com/office/drawing/2014/main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87;p1">
            <a:extLst>
              <a:ext uri="{FF2B5EF4-FFF2-40B4-BE49-F238E27FC236}">
                <a16:creationId xmlns:a16="http://schemas.microsoft.com/office/drawing/2014/main" xmlns="" id="{745C65E3-B125-8233-7584-62CE022E617C}"/>
              </a:ext>
            </a:extLst>
          </p:cNvPr>
          <p:cNvSpPr txBox="1"/>
          <p:nvPr/>
        </p:nvSpPr>
        <p:spPr>
          <a:xfrm>
            <a:off x="2740398" y="6120065"/>
            <a:ext cx="7619927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Financiado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Unión Europea. Sin embargo,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puntos de vista y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opiniones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expresados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son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únicamente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del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y no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reflejan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necesariamente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la Unión Europea o de la Agencia Nacional de Estonia. Ni la Unión Europea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ni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autoridad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que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concede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ayuda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pueden ser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considerados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responsables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ellos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8" name="Picture 5" descr="Blue text on a white background&#10;&#10;AI-generated content may be incorrect.">
            <a:extLst>
              <a:ext uri="{FF2B5EF4-FFF2-40B4-BE49-F238E27FC236}">
                <a16:creationId xmlns:a16="http://schemas.microsoft.com/office/drawing/2014/main" xmlns="" id="{6F72E8CC-9F2B-0F15-AD6F-BB7F5DCB79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841" y="6133382"/>
            <a:ext cx="2456421" cy="511380"/>
          </a:xfrm>
          <a:prstGeom prst="rect">
            <a:avLst/>
          </a:prstGeom>
        </p:spPr>
      </p:pic>
      <p:pic>
        <p:nvPicPr>
          <p:cNvPr id="19" name="18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11207" y="5986732"/>
            <a:ext cx="1680793" cy="8712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2291199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967</Words>
  <Application>Microsoft Office PowerPoint</Application>
  <PresentationFormat>Προσαρμογή</PresentationFormat>
  <Paragraphs>48</Paragraphs>
  <Slides>6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Candara</vt:lpstr>
      <vt:lpstr>Times New Roman</vt:lpstr>
      <vt:lpstr>Calibri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Fernandez</dc:creator>
  <cp:keywords>, docId:E94819E7176FABDDD10BAFE011348477</cp:keywords>
  <cp:lastModifiedBy>Νικολέττα</cp:lastModifiedBy>
  <cp:revision>6</cp:revision>
  <dcterms:created xsi:type="dcterms:W3CDTF">2024-06-10T15:48:53Z</dcterms:created>
  <dcterms:modified xsi:type="dcterms:W3CDTF">2026-04-27T09:01:03Z</dcterms:modified>
</cp:coreProperties>
</file>