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</p:sldIdLst>
  <p:sldSz cx="12192000" cy="6858000"/>
  <p:notesSz cx="6858000" cy="9144000"/>
  <p:embeddedFontLst>
    <p:embeddedFont>
      <p:font typeface="Candara" pitchFamily="34" charset="0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24" roundtripDataSignature="AMtx7miJii13cMbHf8F97vtngbqRVylm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6" d="100"/>
          <a:sy n="106" d="100"/>
        </p:scale>
        <p:origin x="-9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="" xmlns:a16="http://schemas.microsoft.com/office/drawing/2014/main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="" xmlns:a16="http://schemas.microsoft.com/office/drawing/2014/main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="" xmlns:a16="http://schemas.microsoft.com/office/drawing/2014/main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2352781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allas.com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0" y="2736523"/>
            <a:ext cx="12192000" cy="1384954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FFFF"/>
                </a:solidFill>
                <a:latin typeface="Candara"/>
                <a:ea typeface="Times New Roman"/>
                <a:cs typeface="Times New Roman"/>
                <a:sym typeface="Candara"/>
              </a:rPr>
              <a:t>PROGRAMA DE FORMACIÓN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i="0" u="none" strike="noStrike" cap="none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UNIDAD DE APRENDIZAJE 1: Sentido de pertenencia </a:t>
            </a:r>
          </a:p>
        </p:txBody>
      </p:sp>
      <p:sp>
        <p:nvSpPr>
          <p:cNvPr id="86" name="Google Shape;86;p1"/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87;p1">
            <a:extLst>
              <a:ext uri="{FF2B5EF4-FFF2-40B4-BE49-F238E27FC236}">
                <a16:creationId xmlns:a16="http://schemas.microsoft.com/office/drawing/2014/main" xmlns="" id="{745C65E3-B125-8233-7584-62CE022E617C}"/>
              </a:ext>
            </a:extLst>
          </p:cNvPr>
          <p:cNvSpPr txBox="1"/>
          <p:nvPr/>
        </p:nvSpPr>
        <p:spPr>
          <a:xfrm>
            <a:off x="2740398" y="6120065"/>
            <a:ext cx="7619927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Financiado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Unión Europea. Sin embargo,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puntos de vista y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opiniones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expresados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son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únicamente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del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y no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reflejan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necesariamente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la Unión Europea o de la Agencia Nacional de Estonia. Ni la Unión Europea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ni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autoridad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que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concede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ayuda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pueden ser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considerados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responsables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ellos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8" name="Picture 5" descr="Blue text on a white background&#10;&#10;AI-generated content may be incorrect.">
            <a:extLst>
              <a:ext uri="{FF2B5EF4-FFF2-40B4-BE49-F238E27FC236}">
                <a16:creationId xmlns:a16="http://schemas.microsoft.com/office/drawing/2014/main" xmlns="" id="{6F72E8CC-9F2B-0F15-AD6F-BB7F5DCB7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841" y="6133382"/>
            <a:ext cx="2456421" cy="511380"/>
          </a:xfrm>
          <a:prstGeom prst="rect">
            <a:avLst/>
          </a:prstGeom>
        </p:spPr>
      </p:pic>
      <p:pic>
        <p:nvPicPr>
          <p:cNvPr id="9" name="8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1207" y="5986732"/>
            <a:ext cx="1680793" cy="8712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="" xmlns:a16="http://schemas.microsoft.com/office/drawing/2014/main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="" xmlns:a16="http://schemas.microsoft.com/office/drawing/2014/main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="" xmlns:a16="http://schemas.microsoft.com/office/drawing/2014/main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40006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Gracias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por</a:t>
            </a: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su</a:t>
            </a: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atención</a:t>
            </a:r>
            <a:endParaRPr lang="en-US" sz="20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80" name="Google Shape;80;p5">
            <a:extLst>
              <a:ext uri="{FF2B5EF4-FFF2-40B4-BE49-F238E27FC236}">
                <a16:creationId xmlns="" xmlns:a16="http://schemas.microsoft.com/office/drawing/2014/main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="" xmlns:a16="http://schemas.microsoft.com/office/drawing/2014/main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="" xmlns:a16="http://schemas.microsoft.com/office/drawing/2014/main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2800" b="1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SOCIOS 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="" xmlns:a16="http://schemas.microsoft.com/office/drawing/2014/main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="" xmlns:a16="http://schemas.microsoft.com/office/drawing/2014/main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="" xmlns:a16="http://schemas.microsoft.com/office/drawing/2014/main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="" xmlns:a16="http://schemas.microsoft.com/office/drawing/2014/main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="" xmlns:a16="http://schemas.microsoft.com/office/drawing/2014/main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87;p1">
            <a:extLst>
              <a:ext uri="{FF2B5EF4-FFF2-40B4-BE49-F238E27FC236}">
                <a16:creationId xmlns:a16="http://schemas.microsoft.com/office/drawing/2014/main" xmlns="" id="{745C65E3-B125-8233-7584-62CE022E617C}"/>
              </a:ext>
            </a:extLst>
          </p:cNvPr>
          <p:cNvSpPr txBox="1"/>
          <p:nvPr/>
        </p:nvSpPr>
        <p:spPr>
          <a:xfrm>
            <a:off x="2740398" y="6120065"/>
            <a:ext cx="7619927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Financiado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Unión Europea. Sin embargo,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puntos de vista y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opiniones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expresados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son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únicamente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del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y no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reflejan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necesariamente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la Unión Europea o de la Agencia Nacional de Estonia. Ni la Unión Europea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ni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autoridad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que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concede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ayuda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pueden ser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considerados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responsables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ellos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8" name="Picture 5" descr="Blue text on a white background&#10;&#10;AI-generated content may be incorrect.">
            <a:extLst>
              <a:ext uri="{FF2B5EF4-FFF2-40B4-BE49-F238E27FC236}">
                <a16:creationId xmlns:a16="http://schemas.microsoft.com/office/drawing/2014/main" xmlns="" id="{6F72E8CC-9F2B-0F15-AD6F-BB7F5DCB79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841" y="6133382"/>
            <a:ext cx="2456421" cy="511380"/>
          </a:xfrm>
          <a:prstGeom prst="rect">
            <a:avLst/>
          </a:prstGeom>
        </p:spPr>
      </p:pic>
      <p:pic>
        <p:nvPicPr>
          <p:cNvPr id="19" name="18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11207" y="5986732"/>
            <a:ext cx="1680793" cy="8712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229119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/>
          <p:nvPr/>
        </p:nvSpPr>
        <p:spPr>
          <a:xfrm>
            <a:off x="738554" y="1590682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0" y="2597298"/>
            <a:ext cx="121920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LECCIÓN 2: </a:t>
            </a: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Involucrar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a las comunidades a través del patrimonio</a:t>
            </a:r>
            <a:endParaRPr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5706" y="4540474"/>
            <a:ext cx="4100245" cy="2317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0" y="89588"/>
            <a:ext cx="96465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ALGUNAS DEFINICIONES Y CONCEPTOS (1/3)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360486" y="1972944"/>
            <a:ext cx="1079112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Las estrategias de participación comunitaria tienen como objetivo involucrar a las poblaciones locales en proyectos patrimoniales fomentando la colaboración, la inclusión y la propiedad compartida. Las técnicas incluyen talleres, consultas públicas, cartografía participativa y actividades de cocreación que empoderan a las comunidades para preservar y celebrar su patrimonio de forma colaborativa.</a:t>
            </a:r>
            <a:endParaRPr sz="1800" b="0" i="0" u="none" strike="noStrike" cap="none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484053" y="918849"/>
            <a:ext cx="1132002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1. Introducción a las estrategias y técnicas de participación comunitaria para involucrar a las poblaciones locales en proyectos patrimoniales</a:t>
            </a:r>
            <a:endParaRPr sz="2000" b="1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4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0" y="89588"/>
            <a:ext cx="96465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ALGUNAS DEFINICIONES Y CONCEPTOS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196986" y="1126747"/>
            <a:ext cx="11837996" cy="513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Bélgica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US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Los </a:t>
            </a:r>
            <a:r>
              <a:rPr lang="en-US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proyectos</a:t>
            </a:r>
            <a:r>
              <a:rPr lang="en-US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restauración</a:t>
            </a:r>
            <a:r>
              <a:rPr lang="en-US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US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beguinajes</a:t>
            </a:r>
            <a:r>
              <a:rPr lang="en-US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Flandes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contaron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con la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participación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las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comunidades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locales en la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conservación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estos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complejos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históricos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viviendas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mujeres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 Se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organizaron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talleres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consultas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públicas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garantizar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que se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tuvieran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en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cuenta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necesidades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comunidad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el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contexto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histórico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Italia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En </a:t>
            </a:r>
            <a:r>
              <a:rPr lang="en-US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Matera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declarada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Humanidad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por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UNESCO,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residentes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colaboraron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en la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revitalización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las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antiguas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viviendas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rupestres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Sassi. La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planificación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impulsada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por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comunidad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preservó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el sitio al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promovió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el turismo sostenible y el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desarrollo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local.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Estonia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El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proyecto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Espacio Cultural </a:t>
            </a:r>
            <a:r>
              <a:rPr lang="en-US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Kihnu</a:t>
            </a:r>
            <a:r>
              <a:rPr lang="en-US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involucró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habitantes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isla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en la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preservación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sus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tradiciones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únicas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incluyendo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artesanía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las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danzas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 Los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lugareños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participaron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en la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documentación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revitalización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su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cultural.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España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La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restauración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la </a:t>
            </a:r>
            <a:r>
              <a:rPr lang="en-US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Mezquita-Catedral</a:t>
            </a:r>
            <a:r>
              <a:rPr lang="en-US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Córdoba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contó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con la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participación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las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partes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interesadas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locales,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integrando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aportaciones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público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programas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educativos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equilibrar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conservación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con las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necesidades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comunidad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Grecia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La </a:t>
            </a:r>
            <a:r>
              <a:rPr lang="en-US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Iniciativa</a:t>
            </a:r>
            <a:r>
              <a:rPr lang="en-US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Paisajística</a:t>
            </a:r>
            <a:r>
              <a:rPr lang="en-US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Delfos</a:t>
            </a:r>
            <a:r>
              <a:rPr lang="en-US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involucró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 la población local en la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conservación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yacimiento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arqueológico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el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entorno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circundante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mediante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talleres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participativos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prácticas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agrícolas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sostenibles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Lituania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US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El </a:t>
            </a:r>
            <a:r>
              <a:rPr lang="en-US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US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vivo en </a:t>
            </a:r>
            <a:r>
              <a:rPr lang="en-US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Samogitia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en la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región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Samogitia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iniciativas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preservar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fabricación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tradicional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cruces de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madera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involucran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artesanos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familias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locales en programas de formación,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garantizando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continuidad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cultural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inmaterial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único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Turquía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El </a:t>
            </a:r>
            <a:r>
              <a:rPr lang="en-US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Proyecto de </a:t>
            </a:r>
            <a:r>
              <a:rPr lang="en-US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Conservación</a:t>
            </a:r>
            <a:r>
              <a:rPr lang="en-US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Urbana de </a:t>
            </a:r>
            <a:r>
              <a:rPr lang="en-US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Safranbolu</a:t>
            </a:r>
            <a:r>
              <a:rPr lang="en-US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colaboró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estrechamente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residentes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restaurar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las casas de la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época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otomana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al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garantizaba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preservación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las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prácticas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culturales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vinculadas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estas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estructuras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históricas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200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200" i="0" u="none" strike="noStrike" dirty="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196986" y="735918"/>
            <a:ext cx="962976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1. Estrategias de participación comunitaria: algunos ejemplos</a:t>
            </a:r>
            <a:endParaRPr sz="2000" b="1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5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"/>
          <p:cNvSpPr txBox="1"/>
          <p:nvPr/>
        </p:nvSpPr>
        <p:spPr>
          <a:xfrm>
            <a:off x="0" y="89588"/>
            <a:ext cx="96465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ALGUNAS DEFINICIONES Y CONCEPTOS (2/3)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484052" y="1763147"/>
            <a:ext cx="107911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La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narración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historias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eventos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y las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asociaciones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mejoran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participación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comunidad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al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hacer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que el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sea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más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cercano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accesible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. A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través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narrativas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personales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festivales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culturales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colaboraciones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con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organizaciones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locales,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crean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conexiones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emocionales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experiencias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compartidas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, lo que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fomenta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una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mayor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participación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US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comunidad</a:t>
            </a:r>
            <a:r>
              <a:rPr lang="en-US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800" i="0" u="none" strike="noStrike" dirty="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484052" y="918849"/>
            <a:ext cx="1078744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2. El papel de la narración de historias, los eventos y las asociaciones en el fomento de la participación de la comunidad</a:t>
            </a:r>
            <a:endParaRPr sz="2000" b="1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6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/>
          <p:cNvSpPr/>
          <p:nvPr/>
        </p:nvSpPr>
        <p:spPr>
          <a:xfrm>
            <a:off x="360486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0" y="0"/>
            <a:ext cx="10911016" cy="73591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0" y="89588"/>
            <a:ext cx="96465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ALGUNAS DEFINICIONES Y CONCEPTOS</a:t>
            </a: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360486" y="1290030"/>
            <a:ext cx="11022032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Bélgica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El </a:t>
            </a:r>
            <a:r>
              <a:rPr lang="en-US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Festival </a:t>
            </a:r>
            <a:r>
              <a:rPr lang="en-US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Ommegang</a:t>
            </a:r>
            <a:r>
              <a:rPr lang="en-US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de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Bruselas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través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recreaciones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históricas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utiliza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narración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historias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conectar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comunidad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su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medieval,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involucrando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residentes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visitantes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en la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la ciudad.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Italia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La </a:t>
            </a:r>
            <a:r>
              <a:rPr lang="en-US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carrera</a:t>
            </a:r>
            <a:r>
              <a:rPr lang="en-US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caballos </a:t>
            </a:r>
            <a:r>
              <a:rPr lang="en-US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Palio</a:t>
            </a:r>
            <a:r>
              <a:rPr lang="en-US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di Siena 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 un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evento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histórico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fomenta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participación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comunidad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través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rivalidades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centenarias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entre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barrios de la ciudad (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contrade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),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profundizando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su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sentido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pertenencia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identidad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Estonia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El </a:t>
            </a:r>
            <a:r>
              <a:rPr lang="en-US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Festival de Canto y Danza de Estonia </a:t>
            </a:r>
            <a:r>
              <a:rPr lang="en-US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utiliza</a:t>
            </a:r>
            <a:r>
              <a:rPr lang="en-US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narración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historias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través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canciones y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actuaciones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folclóricas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involucrando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 las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comunidades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en la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preservación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celebración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su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identidad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nacional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su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cultural.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España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US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Las </a:t>
            </a:r>
            <a:r>
              <a:rPr lang="en-US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Fallas</a:t>
            </a:r>
            <a:r>
              <a:rPr lang="en-US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de Valencia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combinan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colaboración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artesanos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narración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historias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través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efigies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satíricas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involucrar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comunidad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en la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celebración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reflexión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tradiciones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culturales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Grecia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El </a:t>
            </a:r>
            <a:r>
              <a:rPr lang="en-US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Festival de </a:t>
            </a:r>
            <a:r>
              <a:rPr lang="en-US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Epidauro</a:t>
            </a:r>
            <a:r>
              <a:rPr lang="en-US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Atenas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con sus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representaciones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dramas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griegos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antiguos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utiliza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narración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historias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vincular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público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contemporáneo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con el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clásico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fomentando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participación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comunidad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continuidad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cultural.</a:t>
            </a:r>
            <a:endParaRPr sz="1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Lituania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US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El Proyecto </a:t>
            </a:r>
            <a:r>
              <a:rPr lang="en-US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Comunitario</a:t>
            </a:r>
            <a:r>
              <a:rPr lang="en-US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US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Península</a:t>
            </a:r>
            <a:r>
              <a:rPr lang="en-US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Curlandia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una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colaboración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local en la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península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Curlandia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incluye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narración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historias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tradiciones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pesqueras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las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leyendas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vinculadas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región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Eventos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el Festival de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Pescadores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garantizan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participación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activa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en la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preservación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natural y cultural.</a:t>
            </a:r>
            <a:endParaRPr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Turquía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El </a:t>
            </a:r>
            <a:r>
              <a:rPr lang="en-US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Festival de </a:t>
            </a:r>
            <a:r>
              <a:rPr lang="en-US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US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Derviches</a:t>
            </a:r>
            <a:r>
              <a:rPr lang="en-US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Giróvagos</a:t>
            </a:r>
            <a:r>
              <a:rPr lang="en-US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Konya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celebra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legado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Rumi,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utilizando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narración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cuentos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, la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música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las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asociaciones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organizaciones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culturales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locales para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involucrar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comunidad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en las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tradiciones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espirituales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culturales</a:t>
            </a:r>
            <a:r>
              <a:rPr lang="en-US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i="0" u="none" strike="noStrike" dirty="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360486" y="735918"/>
            <a:ext cx="60980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2. Participación de la comunidad: algunos ejemplos</a:t>
            </a:r>
            <a:endParaRPr sz="2000" b="1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7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7"/>
          <p:cNvSpPr/>
          <p:nvPr/>
        </p:nvSpPr>
        <p:spPr>
          <a:xfrm>
            <a:off x="360486" y="-1"/>
            <a:ext cx="10702930" cy="109859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7"/>
          <p:cNvSpPr/>
          <p:nvPr/>
        </p:nvSpPr>
        <p:spPr>
          <a:xfrm>
            <a:off x="0" y="0"/>
            <a:ext cx="10911016" cy="1098595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7"/>
          <p:cNvSpPr txBox="1"/>
          <p:nvPr/>
        </p:nvSpPr>
        <p:spPr>
          <a:xfrm>
            <a:off x="0" y="89588"/>
            <a:ext cx="109110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Mejores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prácticas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involucrar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a las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comunidades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través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endParaRPr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7"/>
          <p:cNvSpPr txBox="1"/>
          <p:nvPr/>
        </p:nvSpPr>
        <p:spPr>
          <a:xfrm>
            <a:off x="484051" y="1742775"/>
            <a:ext cx="77454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Las Fallas </a:t>
            </a:r>
            <a:r>
              <a:rPr lang="en-US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de Valencia es una celebración vibrante en la que se construyen, exhiben y queman ceremoniosamente enormes efigies satíricas (fallas). Este festival, reconocido por la UNESCO, está profundamente arraigado en las tradiciones valencianas y cuenta con la participación de toda la comunidad, desde los artesanos que crean las fallas hasta los residentes que participan en los desfiles y eventos callejeros. El festival combina creatividad, narración de historias y orgullo comunitario, fomentando un sentido de identidad y pertenencia entre los participantes. Las asociaciones locales con artesanos, escuelas y organizaciones culturales garantizan la transferencia de conocimientos entre generaciones y la participación de la comunidad. Las Fallas son un poderoso ejemplo de cómo el patrimonio puede unir a grupos diversos, promover la continuidad cultural y mantener el compromiso de la comunidad con la preservación de las tradiciones.</a:t>
            </a:r>
            <a:endParaRPr sz="1800" i="0" u="none" strike="noStrike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6" name="Google Shape;146;p7"/>
          <p:cNvSpPr txBox="1"/>
          <p:nvPr/>
        </p:nvSpPr>
        <p:spPr>
          <a:xfrm>
            <a:off x="484051" y="1267464"/>
            <a:ext cx="60980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Festival de Las </a:t>
            </a:r>
            <a:r>
              <a:rPr lang="en-US" sz="2000" b="1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Fallas</a:t>
            </a:r>
            <a:r>
              <a:rPr lang="en-US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en Valencia</a:t>
            </a:r>
            <a:endParaRPr sz="2000" b="1" dirty="0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47" name="Google Shape;147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1850" y="1098595"/>
            <a:ext cx="3657749" cy="487699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7"/>
          <p:cNvSpPr txBox="1"/>
          <p:nvPr/>
        </p:nvSpPr>
        <p:spPr>
          <a:xfrm>
            <a:off x="8381850" y="599070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Sitio web: </a:t>
            </a:r>
            <a:r>
              <a:rPr lang="en-US" sz="1100" u="sng">
                <a:solidFill>
                  <a:schemeClr val="hlink"/>
                </a:solidFill>
                <a:hlinkClick r:id="rId5"/>
              </a:rPr>
              <a:t>https://www.fallas.com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8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8"/>
          <p:cNvSpPr txBox="1"/>
          <p:nvPr/>
        </p:nvSpPr>
        <p:spPr>
          <a:xfrm>
            <a:off x="484053" y="1936727"/>
            <a:ext cx="11005983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Las Fallas </a:t>
            </a:r>
            <a:r>
              <a:rPr lang="en-US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de Valencia potencian la participación de la comunidad a través del patrimonio de varias formas impactantes: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1. Colaboración artística</a:t>
            </a:r>
            <a:r>
              <a:rPr lang="en-US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los artesanos locales, entre los que se incluyen carpinteros, escultores y pintores, trabajan juntos para crear las intrincadas efigies de las fallas. Este esfuerzo colaborativo implica el aprendizaje de oficios, lo que garantiza la transmisión de las habilidades tradicionales y fomenta un sentido de orgullo y pertenencia entre los artesanos y los participantes.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2. Participación intergeneracional</a:t>
            </a:r>
            <a:r>
              <a:rPr lang="en-US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Las familias y las escuelas involucran a los niños en las tradiciones del festival, como el diseño de fallas más pequeñas para las categorías juveniles. Esto fomenta la continuidad cultural y garantiza que las generaciones más jóvenes se sientan conectadas con su patrimonio.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3. Identidad comunitaria</a:t>
            </a:r>
            <a:r>
              <a:rPr lang="en-US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cada barrio patrocina su propia falla, lo que crea una competencia amistosa y refuerza las identidades locales. Los residentes se reúnen para planificar, financiar y celebrar sus contribuciones únicas, lo que fomenta la solidaridad y el orgullo.</a:t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8" name="Google Shape;158;p8"/>
          <p:cNvSpPr txBox="1"/>
          <p:nvPr/>
        </p:nvSpPr>
        <p:spPr>
          <a:xfrm>
            <a:off x="484053" y="1052961"/>
            <a:ext cx="111352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¿Cómo mejora el Festival de Las Fallas de Valencia la participación de la comunidad a través del patrimonio?</a:t>
            </a:r>
            <a:endParaRPr sz="2000" b="1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" name="Google Shape;142;p7">
            <a:extLst>
              <a:ext uri="{FF2B5EF4-FFF2-40B4-BE49-F238E27FC236}">
                <a16:creationId xmlns="" xmlns:a16="http://schemas.microsoft.com/office/drawing/2014/main" id="{C176E319-8207-AFCD-E7C7-4FAE3CF53F25}"/>
              </a:ext>
            </a:extLst>
          </p:cNvPr>
          <p:cNvSpPr/>
          <p:nvPr/>
        </p:nvSpPr>
        <p:spPr>
          <a:xfrm>
            <a:off x="360486" y="-1"/>
            <a:ext cx="10702930" cy="109859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43;p7">
            <a:extLst>
              <a:ext uri="{FF2B5EF4-FFF2-40B4-BE49-F238E27FC236}">
                <a16:creationId xmlns="" xmlns:a16="http://schemas.microsoft.com/office/drawing/2014/main" id="{39148185-DC75-61A2-C86A-6B84C4B23F16}"/>
              </a:ext>
            </a:extLst>
          </p:cNvPr>
          <p:cNvSpPr/>
          <p:nvPr/>
        </p:nvSpPr>
        <p:spPr>
          <a:xfrm>
            <a:off x="0" y="0"/>
            <a:ext cx="10911016" cy="1098595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44;p7">
            <a:extLst>
              <a:ext uri="{FF2B5EF4-FFF2-40B4-BE49-F238E27FC236}">
                <a16:creationId xmlns="" xmlns:a16="http://schemas.microsoft.com/office/drawing/2014/main" id="{5E92CD61-FF1B-2880-78A4-63C98948C40C}"/>
              </a:ext>
            </a:extLst>
          </p:cNvPr>
          <p:cNvSpPr txBox="1"/>
          <p:nvPr/>
        </p:nvSpPr>
        <p:spPr>
          <a:xfrm>
            <a:off x="0" y="89588"/>
            <a:ext cx="109110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Mejores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prácticas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involucrar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a las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comunidades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través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endParaRPr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9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9"/>
          <p:cNvSpPr txBox="1"/>
          <p:nvPr/>
        </p:nvSpPr>
        <p:spPr>
          <a:xfrm>
            <a:off x="360487" y="2386338"/>
            <a:ext cx="11135292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4. Narración y sátira</a:t>
            </a:r>
            <a:r>
              <a:rPr lang="en-US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El festival utiliza la narración para comentar cuestiones sociales y políticas a través de los temas satíricos de las fallas. Esto involucra a la comunidad en una reflexión compartida, el diálogo y el humor.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5. Eventos públicos y rituales</a:t>
            </a:r>
            <a:r>
              <a:rPr lang="en-US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Los desfiles, la música, los trajes tradicionales y la quema ceremonial de las fallas reúnen a las personas en una experiencia compartida, lo que refuerza los lazos emocionales y el sentido de unidad dentro de la ciudad.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6. Colaboraciones culturales</a:t>
            </a:r>
            <a:r>
              <a:rPr lang="en-US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 las colaboraciones con organizaciones locales, escuelas e instituciones culturales garantizan que el festival siga siendo una tradición viva, en continua evolución y conservando su esencia histórica</a:t>
            </a:r>
            <a:r>
              <a:rPr lang="en-US" sz="18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8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8" name="Google Shape;168;p9"/>
          <p:cNvSpPr txBox="1"/>
          <p:nvPr/>
        </p:nvSpPr>
        <p:spPr>
          <a:xfrm>
            <a:off x="360486" y="1521047"/>
            <a:ext cx="111352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¿</a:t>
            </a:r>
            <a:r>
              <a:rPr lang="en-US" sz="2000" b="1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Cómo</a:t>
            </a:r>
            <a:r>
              <a:rPr lang="en-US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000" b="1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mejora</a:t>
            </a:r>
            <a:r>
              <a:rPr lang="en-US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el Festival de Las </a:t>
            </a:r>
            <a:r>
              <a:rPr lang="en-US" sz="2000" b="1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Fallas</a:t>
            </a:r>
            <a:r>
              <a:rPr lang="en-US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de Valencia la </a:t>
            </a:r>
            <a:r>
              <a:rPr lang="en-US" sz="2000" b="1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participación</a:t>
            </a:r>
            <a:r>
              <a:rPr lang="en-US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US" sz="2000" b="1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comunidad</a:t>
            </a:r>
            <a:r>
              <a:rPr lang="en-US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US" sz="2000" b="1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través</a:t>
            </a:r>
            <a:r>
              <a:rPr lang="en-US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US" sz="2000" b="1" dirty="0" err="1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US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?</a:t>
            </a:r>
            <a:endParaRPr sz="2000" b="1" dirty="0">
              <a:solidFill>
                <a:srgbClr val="A99374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" name="Google Shape;142;p7">
            <a:extLst>
              <a:ext uri="{FF2B5EF4-FFF2-40B4-BE49-F238E27FC236}">
                <a16:creationId xmlns="" xmlns:a16="http://schemas.microsoft.com/office/drawing/2014/main" id="{76C0CBE8-D6F1-743C-31CD-F5AC358C94D5}"/>
              </a:ext>
            </a:extLst>
          </p:cNvPr>
          <p:cNvSpPr/>
          <p:nvPr/>
        </p:nvSpPr>
        <p:spPr>
          <a:xfrm>
            <a:off x="360486" y="-1"/>
            <a:ext cx="10702930" cy="109859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43;p7">
            <a:extLst>
              <a:ext uri="{FF2B5EF4-FFF2-40B4-BE49-F238E27FC236}">
                <a16:creationId xmlns="" xmlns:a16="http://schemas.microsoft.com/office/drawing/2014/main" id="{84BD1F33-AA58-617A-4F46-2FEC1C5994F6}"/>
              </a:ext>
            </a:extLst>
          </p:cNvPr>
          <p:cNvSpPr/>
          <p:nvPr/>
        </p:nvSpPr>
        <p:spPr>
          <a:xfrm>
            <a:off x="0" y="0"/>
            <a:ext cx="10911016" cy="1098595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44;p7">
            <a:extLst>
              <a:ext uri="{FF2B5EF4-FFF2-40B4-BE49-F238E27FC236}">
                <a16:creationId xmlns="" xmlns:a16="http://schemas.microsoft.com/office/drawing/2014/main" id="{EC67FA6C-21FC-42CD-B35E-F84D9026B3CA}"/>
              </a:ext>
            </a:extLst>
          </p:cNvPr>
          <p:cNvSpPr txBox="1"/>
          <p:nvPr/>
        </p:nvSpPr>
        <p:spPr>
          <a:xfrm>
            <a:off x="0" y="89588"/>
            <a:ext cx="109110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Mejores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prácticas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involucrar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a las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comunidades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través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US" sz="32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endParaRPr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1486</Words>
  <Application>Microsoft Office PowerPoint</Application>
  <PresentationFormat>Προσαρμογή</PresentationFormat>
  <Paragraphs>68</Paragraphs>
  <Slides>10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5" baseType="lpstr">
      <vt:lpstr>Arial</vt:lpstr>
      <vt:lpstr>Candara</vt:lpstr>
      <vt:lpstr>Times New Roman</vt:lpstr>
      <vt:lpstr>Calibri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Fernandez</dc:creator>
  <cp:keywords>, docId:E94819E7176FABDDD10BAFE011348477</cp:keywords>
  <cp:lastModifiedBy>Νικολέττα</cp:lastModifiedBy>
  <cp:revision>6</cp:revision>
  <dcterms:created xsi:type="dcterms:W3CDTF">2024-06-10T15:48:53Z</dcterms:created>
  <dcterms:modified xsi:type="dcterms:W3CDTF">2026-04-27T09:01:39Z</dcterms:modified>
</cp:coreProperties>
</file>