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metadata" ContentType="application/binary"/>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tableStyles.xml" ContentType="application/vnd.openxmlformats-officedocument.presentationml.tableStyle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1"/>
  </p:notesMasterIdLst>
  <p:sldIdLst>
    <p:sldId id="272" r:id="rId2"/>
    <p:sldId id="257" r:id="rId3"/>
    <p:sldId id="258" r:id="rId4"/>
    <p:sldId id="260" r:id="rId5"/>
    <p:sldId id="269" r:id="rId6"/>
    <p:sldId id="259" r:id="rId7"/>
    <p:sldId id="270" r:id="rId8"/>
    <p:sldId id="271" r:id="rId9"/>
    <p:sldId id="273" r:id="rId10"/>
  </p:sldIdLst>
  <p:sldSz cx="12192000" cy="6858000"/>
  <p:notesSz cx="6858000" cy="9144000"/>
  <p:embeddedFontLst>
    <p:embeddedFont>
      <p:font typeface="Candara" pitchFamily="34" charset="0"/>
      <p:regular r:id="rId12"/>
      <p:bold r:id="rId13"/>
      <p:italic r:id="rId14"/>
      <p:boldItalic r:id="rId15"/>
    </p:embeddedFont>
    <p:embeddedFont>
      <p:font typeface="Calibri" pitchFamily="34" charset="0"/>
      <p:regular r:id="rId16"/>
      <p:bold r:id="rId17"/>
      <p:italic r:id="rId18"/>
      <p:boldItalic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2" roundtripDataSignature="AMtx7mg995K+YAldDBbPprOl2XqSNoQsy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558"/>
  </p:normalViewPr>
  <p:slideViewPr>
    <p:cSldViewPr snapToGrid="0">
      <p:cViewPr varScale="1">
        <p:scale>
          <a:sx n="106" d="100"/>
          <a:sy n="106" d="100"/>
        </p:scale>
        <p:origin x="-96" y="-17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5" name="Google Shape;8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2" name="Google Shape;9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3231fbaea0f_0_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0" name="Google Shape;110;g3231fbaea0f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3231fbaea0f_0_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1" name="Google Shape;101;g3231fbaea0f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xmlns="" val="21099588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3231fbaea0f_0_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1" name="Google Shape;101;g3231fbaea0f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3231fbaea0f_0_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1" name="Google Shape;101;g3231fbaea0f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xmlns="" val="1071211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3231fbaea0f_0_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1" name="Google Shape;101;g3231fbaea0f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xmlns="" val="17540986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a:extLst>
            <a:ext uri="{FF2B5EF4-FFF2-40B4-BE49-F238E27FC236}">
              <a16:creationId xmlns:a16="http://schemas.microsoft.com/office/drawing/2014/main" xmlns="" id="{7CE864AF-9100-B1E2-3CE1-A8F8264BAE83}"/>
            </a:ext>
          </a:extLst>
        </p:cNvPr>
        <p:cNvGrpSpPr/>
        <p:nvPr/>
      </p:nvGrpSpPr>
      <p:grpSpPr>
        <a:xfrm>
          <a:off x="0" y="0"/>
          <a:ext cx="0" cy="0"/>
          <a:chOff x="0" y="0"/>
          <a:chExt cx="0" cy="0"/>
        </a:xfrm>
      </p:grpSpPr>
      <p:sp>
        <p:nvSpPr>
          <p:cNvPr id="75" name="Google Shape;75;p5:notes">
            <a:extLst>
              <a:ext uri="{FF2B5EF4-FFF2-40B4-BE49-F238E27FC236}">
                <a16:creationId xmlns:a16="http://schemas.microsoft.com/office/drawing/2014/main" xmlns="" id="{E8E312FE-9819-45CA-287D-E609954F5821}"/>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6" name="Google Shape;76;p5:notes">
            <a:extLst>
              <a:ext uri="{FF2B5EF4-FFF2-40B4-BE49-F238E27FC236}">
                <a16:creationId xmlns:a16="http://schemas.microsoft.com/office/drawing/2014/main" xmlns="" id="{DDD2812F-56FD-D69C-07DB-C565E640668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xmlns="" val="23527819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1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1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68"/>
        <p:cNvGrpSpPr/>
        <p:nvPr/>
      </p:nvGrpSpPr>
      <p:grpSpPr>
        <a:xfrm>
          <a:off x="0" y="0"/>
          <a:ext cx="0" cy="0"/>
          <a:chOff x="0" y="0"/>
          <a:chExt cx="0" cy="0"/>
        </a:xfrm>
      </p:grpSpPr>
      <p:sp>
        <p:nvSpPr>
          <p:cNvPr id="69" name="Google Shape;69;p2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1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0" name="Google Shape;20;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3"/>
        <p:cNvGrpSpPr/>
        <p:nvPr/>
      </p:nvGrpSpPr>
      <p:grpSpPr>
        <a:xfrm>
          <a:off x="0" y="0"/>
          <a:ext cx="0" cy="0"/>
          <a:chOff x="0" y="0"/>
          <a:chExt cx="0" cy="0"/>
        </a:xfrm>
      </p:grpSpPr>
      <p:sp>
        <p:nvSpPr>
          <p:cNvPr id="24" name="Google Shape;24;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 name="Google Shape;26;p1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0"/>
        <p:cNvGrpSpPr/>
        <p:nvPr/>
      </p:nvGrpSpPr>
      <p:grpSpPr>
        <a:xfrm>
          <a:off x="0" y="0"/>
          <a:ext cx="0" cy="0"/>
          <a:chOff x="0" y="0"/>
          <a:chExt cx="0" cy="0"/>
        </a:xfrm>
      </p:grpSpPr>
      <p:sp>
        <p:nvSpPr>
          <p:cNvPr id="31" name="Google Shape;31;p1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1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3" name="Google Shape;33;p1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1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5" name="Google Shape;35;p1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9"/>
        <p:cNvGrpSpPr/>
        <p:nvPr/>
      </p:nvGrpSpPr>
      <p:grpSpPr>
        <a:xfrm>
          <a:off x="0" y="0"/>
          <a:ext cx="0" cy="0"/>
          <a:chOff x="0" y="0"/>
          <a:chExt cx="0" cy="0"/>
        </a:xfrm>
      </p:grpSpPr>
      <p:sp>
        <p:nvSpPr>
          <p:cNvPr id="40" name="Google Shape;40;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4"/>
        <p:cNvGrpSpPr/>
        <p:nvPr/>
      </p:nvGrpSpPr>
      <p:grpSpPr>
        <a:xfrm>
          <a:off x="0" y="0"/>
          <a:ext cx="0" cy="0"/>
          <a:chOff x="0" y="0"/>
          <a:chExt cx="0" cy="0"/>
        </a:xfrm>
      </p:grpSpPr>
      <p:sp>
        <p:nvSpPr>
          <p:cNvPr id="45" name="Google Shape;45;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8"/>
        <p:cNvGrpSpPr/>
        <p:nvPr/>
      </p:nvGrpSpPr>
      <p:grpSpPr>
        <a:xfrm>
          <a:off x="0" y="0"/>
          <a:ext cx="0" cy="0"/>
          <a:chOff x="0" y="0"/>
          <a:chExt cx="0" cy="0"/>
        </a:xfrm>
      </p:grpSpPr>
      <p:sp>
        <p:nvSpPr>
          <p:cNvPr id="49" name="Google Shape;49;p2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2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1" name="Google Shape;51;p2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2" name="Google Shape;52;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5"/>
        <p:cNvGrpSpPr/>
        <p:nvPr/>
      </p:nvGrpSpPr>
      <p:grpSpPr>
        <a:xfrm>
          <a:off x="0" y="0"/>
          <a:ext cx="0" cy="0"/>
          <a:chOff x="0" y="0"/>
          <a:chExt cx="0" cy="0"/>
        </a:xfrm>
      </p:grpSpPr>
      <p:sp>
        <p:nvSpPr>
          <p:cNvPr id="56" name="Google Shape;56;p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1"/>
          <p:cNvSpPr>
            <a:spLocks noGrp="1"/>
          </p:cNvSpPr>
          <p:nvPr>
            <p:ph type="pic" idx="2"/>
          </p:nvPr>
        </p:nvSpPr>
        <p:spPr>
          <a:xfrm>
            <a:off x="5183188" y="987425"/>
            <a:ext cx="6172200" cy="4873625"/>
          </a:xfrm>
          <a:prstGeom prst="rect">
            <a:avLst/>
          </a:prstGeom>
          <a:noFill/>
          <a:ln>
            <a:noFill/>
          </a:ln>
        </p:spPr>
      </p:sp>
      <p:sp>
        <p:nvSpPr>
          <p:cNvPr id="58" name="Google Shape;58;p2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9" name="Google Shape;59;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2"/>
        <p:cNvGrpSpPr/>
        <p:nvPr/>
      </p:nvGrpSpPr>
      <p:grpSpPr>
        <a:xfrm>
          <a:off x="0" y="0"/>
          <a:ext cx="0" cy="0"/>
          <a:chOff x="0" y="0"/>
          <a:chExt cx="0" cy="0"/>
        </a:xfrm>
      </p:grpSpPr>
      <p:sp>
        <p:nvSpPr>
          <p:cNvPr id="63" name="Google Shape;63;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2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5" name="Google Shape;65;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3.png"/><Relationship Id="rId3" Type="http://schemas.openxmlformats.org/officeDocument/2006/relationships/notesSlide" Target="../notesSlides/notesSlide9.xml"/><Relationship Id="rId7" Type="http://schemas.openxmlformats.org/officeDocument/2006/relationships/image" Target="../media/image6.png"/><Relationship Id="rId12"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1.png"/><Relationship Id="rId9"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 descr="A logo with a tree in the middle&#10;&#10;Description automatically generated"/>
          <p:cNvPicPr preferRelativeResize="0"/>
          <p:nvPr/>
        </p:nvPicPr>
        <p:blipFill rotWithShape="1">
          <a:blip r:embed="rId3">
            <a:alphaModFix/>
          </a:blip>
          <a:srcRect/>
          <a:stretch/>
        </p:blipFill>
        <p:spPr>
          <a:xfrm>
            <a:off x="5117361" y="401642"/>
            <a:ext cx="1614744" cy="1625941"/>
          </a:xfrm>
          <a:prstGeom prst="rect">
            <a:avLst/>
          </a:prstGeom>
          <a:noFill/>
          <a:ln>
            <a:noFill/>
          </a:ln>
        </p:spPr>
      </p:pic>
      <p:sp>
        <p:nvSpPr>
          <p:cNvPr id="85" name="Google Shape;85;p1"/>
          <p:cNvSpPr txBox="1"/>
          <p:nvPr/>
        </p:nvSpPr>
        <p:spPr>
          <a:xfrm>
            <a:off x="0" y="2708872"/>
            <a:ext cx="12191999" cy="1815841"/>
          </a:xfrm>
          <a:prstGeom prst="rect">
            <a:avLst/>
          </a:prstGeom>
          <a:solidFill>
            <a:srgbClr val="72BC59"/>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dirty="0">
                <a:solidFill>
                  <a:srgbClr val="FFFFFF"/>
                </a:solidFill>
                <a:latin typeface="Candara"/>
                <a:ea typeface="Times New Roman"/>
                <a:cs typeface="Times New Roman"/>
                <a:sym typeface="Candara"/>
              </a:rPr>
              <a:t>PROGRAMA DE FORMACIÓN</a:t>
            </a:r>
          </a:p>
          <a:p>
            <a:pPr marL="0" marR="0" lvl="0" indent="0" algn="ctr" rtl="0">
              <a:spcBef>
                <a:spcPts val="0"/>
              </a:spcBef>
              <a:spcAft>
                <a:spcPts val="0"/>
              </a:spcAft>
              <a:buNone/>
            </a:pPr>
            <a:endParaRPr lang="en-US" sz="2800" b="1" i="0" u="none" strike="noStrike" cap="none" dirty="0">
              <a:solidFill>
                <a:srgbClr val="FFFFFF"/>
              </a:solidFill>
              <a:latin typeface="Candara"/>
              <a:ea typeface="Candara"/>
              <a:cs typeface="Candara"/>
              <a:sym typeface="Candara"/>
            </a:endParaRPr>
          </a:p>
          <a:p>
            <a:pPr marL="809625" algn="ctr">
              <a:tabLst>
                <a:tab pos="11112500" algn="l"/>
              </a:tabLst>
            </a:pPr>
            <a:r>
              <a:rPr lang="en-US" sz="2800" b="1" i="0" u="none" strike="noStrike" cap="none" dirty="0">
                <a:solidFill>
                  <a:srgbClr val="FFFFFF"/>
                </a:solidFill>
                <a:latin typeface="Candara"/>
                <a:ea typeface="Candara"/>
                <a:cs typeface="Candara"/>
                <a:sym typeface="Candara"/>
              </a:rPr>
              <a:t>UNIDAD DE APRENDIZAJE 2: </a:t>
            </a:r>
            <a:r>
              <a:rPr lang="en-GB" sz="2800" b="1" i="0" u="none" strike="noStrike" cap="none" dirty="0">
                <a:solidFill>
                  <a:schemeClr val="lt1"/>
                </a:solidFill>
                <a:latin typeface="Candara"/>
                <a:ea typeface="Candara"/>
                <a:cs typeface="Candara"/>
                <a:sym typeface="Candara"/>
              </a:rPr>
              <a:t>Creatividad y ecodiseño a través del arte cerámico y el patrimonio</a:t>
            </a:r>
          </a:p>
        </p:txBody>
      </p:sp>
      <p:sp>
        <p:nvSpPr>
          <p:cNvPr id="86" name="Google Shape;86;p1"/>
          <p:cNvSpPr txBox="1"/>
          <p:nvPr/>
        </p:nvSpPr>
        <p:spPr>
          <a:xfrm>
            <a:off x="3048000" y="2141384"/>
            <a:ext cx="6096000" cy="33851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i="0" u="none" strike="noStrike" cap="none" dirty="0">
                <a:solidFill>
                  <a:srgbClr val="7F7F7F"/>
                </a:solidFill>
                <a:latin typeface="Calibri"/>
                <a:ea typeface="Calibri"/>
                <a:cs typeface="Calibri"/>
                <a:sym typeface="Calibri"/>
              </a:rPr>
              <a:t>2023-1-EE01-KA220-ADU-000150753</a:t>
            </a:r>
            <a:endParaRPr b="0" i="0" u="none" strike="noStrike" cap="none" dirty="0">
              <a:solidFill>
                <a:schemeClr val="dk1"/>
              </a:solidFill>
              <a:latin typeface="Times New Roman"/>
              <a:ea typeface="Times New Roman"/>
              <a:cs typeface="Times New Roman"/>
              <a:sym typeface="Times New Roman"/>
            </a:endParaRPr>
          </a:p>
        </p:txBody>
      </p:sp>
      <p:sp>
        <p:nvSpPr>
          <p:cNvPr id="8" name="Google Shape;87;p1">
            <a:extLst>
              <a:ext uri="{FF2B5EF4-FFF2-40B4-BE49-F238E27FC236}">
                <a16:creationId xmlns="" xmlns:a16="http://schemas.microsoft.com/office/drawing/2014/main" id="{745C65E3-B125-8233-7584-62CE022E617C}"/>
              </a:ext>
            </a:extLst>
          </p:cNvPr>
          <p:cNvSpPr txBox="1"/>
          <p:nvPr/>
        </p:nvSpPr>
        <p:spPr>
          <a:xfrm>
            <a:off x="2740398" y="6120065"/>
            <a:ext cx="7619927" cy="60012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050"/>
              <a:buFont typeface="Arial"/>
              <a:buNone/>
            </a:pPr>
            <a:r>
              <a:rPr lang="en-GB" sz="1100" b="0" i="1" u="none" strike="noStrike" dirty="0" err="1">
                <a:solidFill>
                  <a:srgbClr val="222222"/>
                </a:solidFill>
                <a:effectLst/>
                <a:latin typeface="Calibri" panose="020F0502020204030204" pitchFamily="34" charset="0"/>
              </a:rPr>
              <a:t>Financiado</a:t>
            </a:r>
            <a:r>
              <a:rPr lang="en-GB" sz="1100" b="0" i="1" u="none" strike="noStrike" dirty="0">
                <a:solidFill>
                  <a:srgbClr val="222222"/>
                </a:solidFill>
                <a:effectLst/>
                <a:latin typeface="Calibri" panose="020F0502020204030204" pitchFamily="34" charset="0"/>
              </a:rPr>
              <a:t> </a:t>
            </a:r>
            <a:r>
              <a:rPr lang="en-GB" sz="1100" b="0" i="1" u="none" strike="noStrike" dirty="0" err="1">
                <a:solidFill>
                  <a:srgbClr val="222222"/>
                </a:solidFill>
                <a:effectLst/>
                <a:latin typeface="Calibri" panose="020F0502020204030204" pitchFamily="34" charset="0"/>
              </a:rPr>
              <a:t>por</a:t>
            </a:r>
            <a:r>
              <a:rPr lang="en-GB" sz="1100" b="0" i="1" u="none" strike="noStrike" dirty="0">
                <a:solidFill>
                  <a:srgbClr val="222222"/>
                </a:solidFill>
                <a:effectLst/>
                <a:latin typeface="Calibri" panose="020F0502020204030204" pitchFamily="34" charset="0"/>
              </a:rPr>
              <a:t> la Unión Europea. Sin embargo, </a:t>
            </a:r>
            <a:r>
              <a:rPr lang="en-GB" sz="1100" b="0" i="1" u="none" strike="noStrike" dirty="0" err="1">
                <a:solidFill>
                  <a:srgbClr val="222222"/>
                </a:solidFill>
                <a:effectLst/>
                <a:latin typeface="Calibri" panose="020F0502020204030204" pitchFamily="34" charset="0"/>
              </a:rPr>
              <a:t>los</a:t>
            </a:r>
            <a:r>
              <a:rPr lang="en-GB" sz="1100" b="0" i="1" u="none" strike="noStrike" dirty="0">
                <a:solidFill>
                  <a:srgbClr val="222222"/>
                </a:solidFill>
                <a:effectLst/>
                <a:latin typeface="Calibri" panose="020F0502020204030204" pitchFamily="34" charset="0"/>
              </a:rPr>
              <a:t> puntos de vista y </a:t>
            </a:r>
            <a:r>
              <a:rPr lang="en-GB" sz="1100" b="0" i="1" u="none" strike="noStrike" dirty="0" err="1">
                <a:solidFill>
                  <a:srgbClr val="222222"/>
                </a:solidFill>
                <a:effectLst/>
                <a:latin typeface="Calibri" panose="020F0502020204030204" pitchFamily="34" charset="0"/>
              </a:rPr>
              <a:t>opiniones</a:t>
            </a:r>
            <a:r>
              <a:rPr lang="en-GB" sz="1100" b="0" i="1" u="none" strike="noStrike" dirty="0">
                <a:solidFill>
                  <a:srgbClr val="222222"/>
                </a:solidFill>
                <a:effectLst/>
                <a:latin typeface="Calibri" panose="020F0502020204030204" pitchFamily="34" charset="0"/>
              </a:rPr>
              <a:t> </a:t>
            </a:r>
            <a:r>
              <a:rPr lang="en-GB" sz="1100" b="0" i="1" u="none" strike="noStrike" dirty="0" err="1">
                <a:solidFill>
                  <a:srgbClr val="222222"/>
                </a:solidFill>
                <a:effectLst/>
                <a:latin typeface="Calibri" panose="020F0502020204030204" pitchFamily="34" charset="0"/>
              </a:rPr>
              <a:t>expresados</a:t>
            </a:r>
            <a:r>
              <a:rPr lang="en-GB" sz="1100" b="0" i="1" u="none" strike="noStrike" dirty="0">
                <a:solidFill>
                  <a:srgbClr val="222222"/>
                </a:solidFill>
                <a:effectLst/>
                <a:latin typeface="Calibri" panose="020F0502020204030204" pitchFamily="34" charset="0"/>
              </a:rPr>
              <a:t> son </a:t>
            </a:r>
            <a:r>
              <a:rPr lang="en-GB" sz="1100" b="0" i="1" u="none" strike="noStrike" dirty="0" err="1">
                <a:solidFill>
                  <a:srgbClr val="222222"/>
                </a:solidFill>
                <a:effectLst/>
                <a:latin typeface="Calibri" panose="020F0502020204030204" pitchFamily="34" charset="0"/>
              </a:rPr>
              <a:t>únicamente</a:t>
            </a:r>
            <a:r>
              <a:rPr lang="en-GB" sz="1100" b="0" i="1" u="none" strike="noStrike" dirty="0">
                <a:solidFill>
                  <a:srgbClr val="222222"/>
                </a:solidFill>
                <a:effectLst/>
                <a:latin typeface="Calibri" panose="020F0502020204030204" pitchFamily="34" charset="0"/>
              </a:rPr>
              <a:t> </a:t>
            </a:r>
            <a:r>
              <a:rPr lang="en-GB" sz="1100" b="0" i="1" u="none" strike="noStrike" dirty="0" err="1">
                <a:solidFill>
                  <a:srgbClr val="222222"/>
                </a:solidFill>
                <a:effectLst/>
                <a:latin typeface="Calibri" panose="020F0502020204030204" pitchFamily="34" charset="0"/>
              </a:rPr>
              <a:t>los</a:t>
            </a:r>
            <a:r>
              <a:rPr lang="en-GB" sz="1100" b="0" i="1" u="none" strike="noStrike" dirty="0">
                <a:solidFill>
                  <a:srgbClr val="222222"/>
                </a:solidFill>
                <a:effectLst/>
                <a:latin typeface="Calibri" panose="020F0502020204030204" pitchFamily="34" charset="0"/>
              </a:rPr>
              <a:t> del </a:t>
            </a:r>
            <a:r>
              <a:rPr lang="en-GB" sz="1100" b="0" i="1" u="none" strike="noStrike" dirty="0" err="1">
                <a:solidFill>
                  <a:srgbClr val="222222"/>
                </a:solidFill>
                <a:effectLst/>
                <a:latin typeface="Calibri" panose="020F0502020204030204" pitchFamily="34" charset="0"/>
              </a:rPr>
              <a:t>autor</a:t>
            </a:r>
            <a:r>
              <a:rPr lang="en-GB" sz="1100" b="0" i="1" u="none" strike="noStrike" dirty="0">
                <a:solidFill>
                  <a:srgbClr val="222222"/>
                </a:solidFill>
                <a:effectLst/>
                <a:latin typeface="Calibri" panose="020F0502020204030204" pitchFamily="34" charset="0"/>
              </a:rPr>
              <a:t> o </a:t>
            </a:r>
            <a:r>
              <a:rPr lang="en-GB" sz="1100" b="0" i="1" u="none" strike="noStrike" dirty="0" err="1">
                <a:solidFill>
                  <a:srgbClr val="222222"/>
                </a:solidFill>
                <a:effectLst/>
                <a:latin typeface="Calibri" panose="020F0502020204030204" pitchFamily="34" charset="0"/>
              </a:rPr>
              <a:t>autores</a:t>
            </a:r>
            <a:r>
              <a:rPr lang="en-GB" sz="1100" b="0" i="1" u="none" strike="noStrike" dirty="0">
                <a:solidFill>
                  <a:srgbClr val="222222"/>
                </a:solidFill>
                <a:effectLst/>
                <a:latin typeface="Calibri" panose="020F0502020204030204" pitchFamily="34" charset="0"/>
              </a:rPr>
              <a:t> y no </a:t>
            </a:r>
            <a:r>
              <a:rPr lang="en-GB" sz="1100" b="0" i="1" u="none" strike="noStrike" dirty="0" err="1">
                <a:solidFill>
                  <a:srgbClr val="222222"/>
                </a:solidFill>
                <a:effectLst/>
                <a:latin typeface="Calibri" panose="020F0502020204030204" pitchFamily="34" charset="0"/>
              </a:rPr>
              <a:t>reflejan</a:t>
            </a:r>
            <a:r>
              <a:rPr lang="en-GB" sz="1100" b="0" i="1" u="none" strike="noStrike" dirty="0">
                <a:solidFill>
                  <a:srgbClr val="222222"/>
                </a:solidFill>
                <a:effectLst/>
                <a:latin typeface="Calibri" panose="020F0502020204030204" pitchFamily="34" charset="0"/>
              </a:rPr>
              <a:t> </a:t>
            </a:r>
            <a:r>
              <a:rPr lang="en-GB" sz="1100" b="0" i="1" u="none" strike="noStrike" dirty="0" err="1">
                <a:solidFill>
                  <a:srgbClr val="222222"/>
                </a:solidFill>
                <a:effectLst/>
                <a:latin typeface="Calibri" panose="020F0502020204030204" pitchFamily="34" charset="0"/>
              </a:rPr>
              <a:t>necesariamente</a:t>
            </a:r>
            <a:r>
              <a:rPr lang="en-GB" sz="1100" b="0" i="1" u="none" strike="noStrike" dirty="0">
                <a:solidFill>
                  <a:srgbClr val="222222"/>
                </a:solidFill>
                <a:effectLst/>
                <a:latin typeface="Calibri" panose="020F0502020204030204" pitchFamily="34" charset="0"/>
              </a:rPr>
              <a:t> </a:t>
            </a:r>
            <a:r>
              <a:rPr lang="en-GB" sz="1100" b="0" i="1" u="none" strike="noStrike" dirty="0" err="1">
                <a:solidFill>
                  <a:srgbClr val="222222"/>
                </a:solidFill>
                <a:effectLst/>
                <a:latin typeface="Calibri" panose="020F0502020204030204" pitchFamily="34" charset="0"/>
              </a:rPr>
              <a:t>los</a:t>
            </a:r>
            <a:r>
              <a:rPr lang="en-GB" sz="1100" b="0" i="1" u="none" strike="noStrike" dirty="0">
                <a:solidFill>
                  <a:srgbClr val="222222"/>
                </a:solidFill>
                <a:effectLst/>
                <a:latin typeface="Calibri" panose="020F0502020204030204" pitchFamily="34" charset="0"/>
              </a:rPr>
              <a:t> de la Unión Europea o de la Agencia Nacional de Estonia. Ni la Unión Europea </a:t>
            </a:r>
            <a:r>
              <a:rPr lang="en-GB" sz="1100" b="0" i="1" u="none" strike="noStrike" dirty="0" err="1">
                <a:solidFill>
                  <a:srgbClr val="222222"/>
                </a:solidFill>
                <a:effectLst/>
                <a:latin typeface="Calibri" panose="020F0502020204030204" pitchFamily="34" charset="0"/>
              </a:rPr>
              <a:t>ni</a:t>
            </a:r>
            <a:r>
              <a:rPr lang="en-GB" sz="1100" b="0" i="1" u="none" strike="noStrike" dirty="0">
                <a:solidFill>
                  <a:srgbClr val="222222"/>
                </a:solidFill>
                <a:effectLst/>
                <a:latin typeface="Calibri" panose="020F0502020204030204" pitchFamily="34" charset="0"/>
              </a:rPr>
              <a:t> la </a:t>
            </a:r>
            <a:r>
              <a:rPr lang="en-GB" sz="1100" b="0" i="1" u="none" strike="noStrike" dirty="0" err="1">
                <a:solidFill>
                  <a:srgbClr val="222222"/>
                </a:solidFill>
                <a:effectLst/>
                <a:latin typeface="Calibri" panose="020F0502020204030204" pitchFamily="34" charset="0"/>
              </a:rPr>
              <a:t>autoridad</a:t>
            </a:r>
            <a:r>
              <a:rPr lang="en-GB" sz="1100" b="0" i="1" u="none" strike="noStrike" dirty="0">
                <a:solidFill>
                  <a:srgbClr val="222222"/>
                </a:solidFill>
                <a:effectLst/>
                <a:latin typeface="Calibri" panose="020F0502020204030204" pitchFamily="34" charset="0"/>
              </a:rPr>
              <a:t> </a:t>
            </a:r>
            <a:r>
              <a:rPr lang="en-GB" sz="1100" b="0" i="1" u="none" strike="noStrike" dirty="0" err="1">
                <a:solidFill>
                  <a:srgbClr val="222222"/>
                </a:solidFill>
                <a:effectLst/>
                <a:latin typeface="Calibri" panose="020F0502020204030204" pitchFamily="34" charset="0"/>
              </a:rPr>
              <a:t>que</a:t>
            </a:r>
            <a:r>
              <a:rPr lang="en-GB" sz="1100" b="0" i="1" u="none" strike="noStrike" dirty="0">
                <a:solidFill>
                  <a:srgbClr val="222222"/>
                </a:solidFill>
                <a:effectLst/>
                <a:latin typeface="Calibri" panose="020F0502020204030204" pitchFamily="34" charset="0"/>
              </a:rPr>
              <a:t> concede la </a:t>
            </a:r>
            <a:r>
              <a:rPr lang="en-GB" sz="1100" b="0" i="1" u="none" strike="noStrike" dirty="0" err="1">
                <a:solidFill>
                  <a:srgbClr val="222222"/>
                </a:solidFill>
                <a:effectLst/>
                <a:latin typeface="Calibri" panose="020F0502020204030204" pitchFamily="34" charset="0"/>
              </a:rPr>
              <a:t>ayuda</a:t>
            </a:r>
            <a:r>
              <a:rPr lang="en-GB" sz="1100" b="0" i="1" u="none" strike="noStrike" dirty="0">
                <a:solidFill>
                  <a:srgbClr val="222222"/>
                </a:solidFill>
                <a:effectLst/>
                <a:latin typeface="Calibri" panose="020F0502020204030204" pitchFamily="34" charset="0"/>
              </a:rPr>
              <a:t> pueden ser </a:t>
            </a:r>
            <a:r>
              <a:rPr lang="en-GB" sz="1100" b="0" i="1" u="none" strike="noStrike" dirty="0" err="1">
                <a:solidFill>
                  <a:srgbClr val="222222"/>
                </a:solidFill>
                <a:effectLst/>
                <a:latin typeface="Calibri" panose="020F0502020204030204" pitchFamily="34" charset="0"/>
              </a:rPr>
              <a:t>considerados</a:t>
            </a:r>
            <a:r>
              <a:rPr lang="en-GB" sz="1100" b="0" i="1" u="none" strike="noStrike" dirty="0">
                <a:solidFill>
                  <a:srgbClr val="222222"/>
                </a:solidFill>
                <a:effectLst/>
                <a:latin typeface="Calibri" panose="020F0502020204030204" pitchFamily="34" charset="0"/>
              </a:rPr>
              <a:t> </a:t>
            </a:r>
            <a:r>
              <a:rPr lang="en-GB" sz="1100" b="0" i="1" u="none" strike="noStrike" dirty="0" err="1">
                <a:solidFill>
                  <a:srgbClr val="222222"/>
                </a:solidFill>
                <a:effectLst/>
                <a:latin typeface="Calibri" panose="020F0502020204030204" pitchFamily="34" charset="0"/>
              </a:rPr>
              <a:t>responsables</a:t>
            </a:r>
            <a:r>
              <a:rPr lang="en-GB" sz="1100" b="0" i="1" u="none" strike="noStrike" dirty="0">
                <a:solidFill>
                  <a:srgbClr val="222222"/>
                </a:solidFill>
                <a:effectLst/>
                <a:latin typeface="Calibri" panose="020F0502020204030204" pitchFamily="34" charset="0"/>
              </a:rPr>
              <a:t> de </a:t>
            </a:r>
            <a:r>
              <a:rPr lang="en-GB" sz="1100" b="0" i="1" u="none" strike="noStrike" dirty="0" err="1">
                <a:solidFill>
                  <a:srgbClr val="222222"/>
                </a:solidFill>
                <a:effectLst/>
                <a:latin typeface="Calibri" panose="020F0502020204030204" pitchFamily="34" charset="0"/>
              </a:rPr>
              <a:t>ellos</a:t>
            </a:r>
            <a:r>
              <a:rPr lang="en-GB" sz="1100" b="0" i="1" u="none" strike="noStrike" dirty="0">
                <a:solidFill>
                  <a:srgbClr val="222222"/>
                </a:solidFill>
                <a:effectLst/>
                <a:latin typeface="Calibri" panose="020F0502020204030204" pitchFamily="34" charset="0"/>
              </a:rPr>
              <a:t>.</a:t>
            </a:r>
          </a:p>
        </p:txBody>
      </p:sp>
      <p:pic>
        <p:nvPicPr>
          <p:cNvPr id="9" name="Picture 5" descr="Blue text on a white background&#10;&#10;AI-generated content may be incorrect.">
            <a:extLst>
              <a:ext uri="{FF2B5EF4-FFF2-40B4-BE49-F238E27FC236}">
                <a16:creationId xmlns="" xmlns:a16="http://schemas.microsoft.com/office/drawing/2014/main" id="{6F72E8CC-9F2B-0F15-AD6F-BB7F5DCB79E1}"/>
              </a:ext>
            </a:extLst>
          </p:cNvPr>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263841" y="6133382"/>
            <a:ext cx="2456421" cy="511380"/>
          </a:xfrm>
          <a:prstGeom prst="rect">
            <a:avLst/>
          </a:prstGeom>
        </p:spPr>
      </p:pic>
      <p:pic>
        <p:nvPicPr>
          <p:cNvPr id="10" name="9 - Εικόνα" descr="cc-brand-1.png"/>
          <p:cNvPicPr>
            <a:picLocks noChangeAspect="1"/>
          </p:cNvPicPr>
          <p:nvPr/>
        </p:nvPicPr>
        <p:blipFill>
          <a:blip r:embed="rId5"/>
          <a:stretch>
            <a:fillRect/>
          </a:stretch>
        </p:blipFill>
        <p:spPr>
          <a:xfrm>
            <a:off x="10511207" y="5986732"/>
            <a:ext cx="1680793" cy="87126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pic>
        <p:nvPicPr>
          <p:cNvPr id="87" name="Google Shape;87;p2" descr="A logo with a tree in the middle&#10;&#10;Description automatically generated"/>
          <p:cNvPicPr preferRelativeResize="0"/>
          <p:nvPr/>
        </p:nvPicPr>
        <p:blipFill rotWithShape="1">
          <a:blip r:embed="rId3">
            <a:alphaModFix/>
          </a:blip>
          <a:srcRect/>
          <a:stretch/>
        </p:blipFill>
        <p:spPr>
          <a:xfrm>
            <a:off x="105509" y="6258460"/>
            <a:ext cx="509952" cy="509952"/>
          </a:xfrm>
          <a:prstGeom prst="rect">
            <a:avLst/>
          </a:prstGeom>
          <a:noFill/>
          <a:ln>
            <a:noFill/>
          </a:ln>
        </p:spPr>
      </p:pic>
      <p:sp>
        <p:nvSpPr>
          <p:cNvPr id="88" name="Google Shape;88;p2"/>
          <p:cNvSpPr/>
          <p:nvPr/>
        </p:nvSpPr>
        <p:spPr>
          <a:xfrm>
            <a:off x="738554" y="1590682"/>
            <a:ext cx="10876084" cy="2858225"/>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9" name="Google Shape;89;p2"/>
          <p:cNvSpPr txBox="1"/>
          <p:nvPr/>
        </p:nvSpPr>
        <p:spPr>
          <a:xfrm>
            <a:off x="1036696" y="2450448"/>
            <a:ext cx="10279800" cy="123106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1200"/>
              </a:spcBef>
              <a:spcAft>
                <a:spcPts val="0"/>
              </a:spcAft>
              <a:buClr>
                <a:schemeClr val="dk1"/>
              </a:buClr>
              <a:buSzPts val="2800"/>
              <a:buFont typeface="Arial"/>
              <a:buNone/>
            </a:pPr>
            <a:r>
              <a:rPr lang="en-GB" sz="3200" b="1" i="0" u="none" strike="noStrike" cap="none" dirty="0">
                <a:solidFill>
                  <a:schemeClr val="lt1"/>
                </a:solidFill>
                <a:latin typeface="Candara"/>
                <a:ea typeface="Candara"/>
                <a:cs typeface="Candara"/>
                <a:sym typeface="Candara"/>
              </a:rPr>
              <a:t>LECCIÓN 1: </a:t>
            </a:r>
            <a:r>
              <a:rPr lang="en-GB" sz="3200" b="1" dirty="0">
                <a:solidFill>
                  <a:schemeClr val="lt1"/>
                </a:solidFill>
                <a:latin typeface="Candara"/>
                <a:ea typeface="Candara"/>
                <a:cs typeface="Candara"/>
                <a:sym typeface="Candara"/>
              </a:rPr>
              <a:t>Exploración de los orígenes y el significado de la cerámica y primeros trabajos con arcilla</a:t>
            </a:r>
            <a:endParaRPr sz="3200" b="1" dirty="0">
              <a:solidFill>
                <a:schemeClr val="lt1"/>
              </a:solidFill>
              <a:latin typeface="Candara"/>
              <a:ea typeface="Candara"/>
              <a:cs typeface="Candara"/>
              <a:sym typeface="Candar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pic>
        <p:nvPicPr>
          <p:cNvPr id="94" name="Google Shape;94;p3"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95" name="Google Shape;95;p3"/>
          <p:cNvSpPr/>
          <p:nvPr/>
        </p:nvSpPr>
        <p:spPr>
          <a:xfrm>
            <a:off x="360486"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6" name="Google Shape;96;p3"/>
          <p:cNvSpPr/>
          <p:nvPr/>
        </p:nvSpPr>
        <p:spPr>
          <a:xfrm>
            <a:off x="0" y="0"/>
            <a:ext cx="10911016" cy="735919"/>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7" name="Google Shape;97;p3"/>
          <p:cNvSpPr txBox="1"/>
          <p:nvPr/>
        </p:nvSpPr>
        <p:spPr>
          <a:xfrm>
            <a:off x="0" y="89588"/>
            <a:ext cx="9646500" cy="64650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3600"/>
              <a:buFont typeface="Arial"/>
              <a:buNone/>
            </a:pPr>
            <a:r>
              <a:rPr lang="en-GB" sz="3600" b="1" i="0" u="none" strike="noStrike" cap="none">
                <a:solidFill>
                  <a:srgbClr val="FFFFFF"/>
                </a:solidFill>
                <a:latin typeface="Candara"/>
                <a:ea typeface="Candara"/>
                <a:cs typeface="Candara"/>
                <a:sym typeface="Candara"/>
              </a:rPr>
              <a:t>OBJETIVOS DE LA LECCIÓN</a:t>
            </a:r>
            <a:endParaRPr sz="3600" b="0" i="0" u="none" strike="noStrike" cap="none">
              <a:solidFill>
                <a:schemeClr val="dk1"/>
              </a:solidFill>
              <a:latin typeface="Times New Roman"/>
              <a:ea typeface="Times New Roman"/>
              <a:cs typeface="Times New Roman"/>
              <a:sym typeface="Times New Roman"/>
            </a:endParaRPr>
          </a:p>
        </p:txBody>
      </p:sp>
      <p:sp>
        <p:nvSpPr>
          <p:cNvPr id="98" name="Google Shape;98;p3"/>
          <p:cNvSpPr txBox="1"/>
          <p:nvPr/>
        </p:nvSpPr>
        <p:spPr>
          <a:xfrm>
            <a:off x="539262" y="1302675"/>
            <a:ext cx="9962246" cy="4031833"/>
          </a:xfrm>
          <a:prstGeom prst="rect">
            <a:avLst/>
          </a:prstGeom>
          <a:noFill/>
          <a:ln>
            <a:noFill/>
          </a:ln>
        </p:spPr>
        <p:txBody>
          <a:bodyPr spcFirstLastPara="1" wrap="square" lIns="91425" tIns="45700" rIns="91425" bIns="45700" anchor="t" anchorCtr="0">
            <a:spAutoFit/>
          </a:bodyPr>
          <a:lstStyle/>
          <a:p>
            <a:r>
              <a:rPr lang="en-GB" sz="1600" dirty="0">
                <a:latin typeface="Candara" panose="020E0502030303020204" pitchFamily="34" charset="0"/>
              </a:rPr>
              <a:t>En esta lección, explorarás cómo introducir a los alumnos en el mundo de la cerámica de una manera significativa, atractiva y accesible. Descubrirás cómo crear un ambiente acogedor, activar los conocimientos previos de los participantes y guiarlos en su primera experiencia con el barro.</a:t>
            </a:r>
          </a:p>
          <a:p>
            <a:endParaRPr lang="en-GB" sz="1600" dirty="0">
              <a:latin typeface="Candara" panose="020E0502030303020204" pitchFamily="34" charset="0"/>
            </a:endParaRPr>
          </a:p>
          <a:p>
            <a:r>
              <a:rPr lang="en-GB" sz="1600" dirty="0">
                <a:latin typeface="Candara" panose="020E0502030303020204" pitchFamily="34" charset="0"/>
              </a:rPr>
              <a:t>Al final de esta lección, serás capaz de:</a:t>
            </a:r>
          </a:p>
          <a:p>
            <a:endParaRPr lang="en-GB" sz="1600" dirty="0">
              <a:latin typeface="Candara" panose="020E0502030303020204" pitchFamily="34" charset="0"/>
            </a:endParaRPr>
          </a:p>
          <a:p>
            <a:pPr>
              <a:buFont typeface="Arial" panose="020B0604020202020204" pitchFamily="34" charset="0"/>
              <a:buChar char="•"/>
            </a:pPr>
            <a:r>
              <a:rPr lang="en-GB" sz="1600" dirty="0">
                <a:latin typeface="Candara" panose="020E0502030303020204" pitchFamily="34" charset="0"/>
              </a:rPr>
              <a:t>Involucrar a los participantes en una actividad de calentamiento que active sus conocimientos previos y sus asociaciones con la cerámica.</a:t>
            </a:r>
          </a:p>
          <a:p>
            <a:pPr>
              <a:buFont typeface="Arial" panose="020B0604020202020204" pitchFamily="34" charset="0"/>
              <a:buChar char="•"/>
            </a:pPr>
            <a:r>
              <a:rPr lang="en-GB" sz="1600" dirty="0">
                <a:latin typeface="Candara" panose="020E0502030303020204" pitchFamily="34" charset="0"/>
              </a:rPr>
              <a:t>Presentar la importancia cultural e histórica de la cerámica de una manera accesible e inspiradora.</a:t>
            </a:r>
          </a:p>
          <a:p>
            <a:pPr>
              <a:buFont typeface="Arial" panose="020B0604020202020204" pitchFamily="34" charset="0"/>
              <a:buChar char="•"/>
            </a:pPr>
            <a:r>
              <a:rPr lang="en-GB" sz="1600" dirty="0">
                <a:latin typeface="Candara" panose="020E0502030303020204" pitchFamily="34" charset="0"/>
              </a:rPr>
              <a:t>Facilitar un debate en grupo sobre el significado emocional y simbólico de la cerámica en diferentes culturas.</a:t>
            </a:r>
          </a:p>
          <a:p>
            <a:pPr>
              <a:buFont typeface="Arial" panose="020B0604020202020204" pitchFamily="34" charset="0"/>
              <a:buChar char="•"/>
            </a:pPr>
            <a:r>
              <a:rPr lang="en-GB" sz="1600" dirty="0">
                <a:latin typeface="Candara" panose="020E0502030303020204" pitchFamily="34" charset="0"/>
              </a:rPr>
              <a:t>Demostrar el manejo básico de la arcilla y técnicas sencillas de modelado a mano.</a:t>
            </a:r>
          </a:p>
          <a:p>
            <a:pPr>
              <a:buFont typeface="Arial" panose="020B0604020202020204" pitchFamily="34" charset="0"/>
              <a:buChar char="•"/>
            </a:pPr>
            <a:r>
              <a:rPr lang="en-GB" sz="1600" dirty="0">
                <a:latin typeface="Candara" panose="020E0502030303020204" pitchFamily="34" charset="0"/>
              </a:rPr>
              <a:t>Guiar a los participantes en la creación de un pequeño objeto personal de arcilla (amuleto de la suerte) que refleje su intención o identidad.</a:t>
            </a:r>
          </a:p>
          <a:p>
            <a:endParaRPr lang="en-GB" sz="1600" dirty="0">
              <a:latin typeface="Candara" panose="020E0502030303020204" pitchFamily="34" charset="0"/>
            </a:endParaRPr>
          </a:p>
          <a:p>
            <a:r>
              <a:rPr lang="en-GB" sz="1600" dirty="0">
                <a:latin typeface="Candara" panose="020E0502030303020204" pitchFamily="34" charset="0"/>
              </a:rPr>
              <a:t>Utilice esta lección como base para fomentar el interés y la confianza, tanto suya como de sus alumnos, en el uso de la cerámica como herramienta para el aprendizaje, la conexión y el autodescubrimiento.</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pic>
        <p:nvPicPr>
          <p:cNvPr id="112" name="Google Shape;112;g3231fbaea0f_0_40"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13" name="Google Shape;113;g3231fbaea0f_0_40"/>
          <p:cNvSpPr/>
          <p:nvPr/>
        </p:nvSpPr>
        <p:spPr>
          <a:xfrm>
            <a:off x="360486" y="-2"/>
            <a:ext cx="10698900" cy="9915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4" name="Google Shape;114;g3231fbaea0f_0_40"/>
          <p:cNvSpPr/>
          <p:nvPr/>
        </p:nvSpPr>
        <p:spPr>
          <a:xfrm>
            <a:off x="0" y="-1"/>
            <a:ext cx="10911000" cy="991517"/>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5" name="Google Shape;115;g3231fbaea0f_0_40"/>
          <p:cNvSpPr txBox="1"/>
          <p:nvPr/>
        </p:nvSpPr>
        <p:spPr>
          <a:xfrm>
            <a:off x="-1" y="89588"/>
            <a:ext cx="10785231" cy="52318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3600"/>
              <a:buFont typeface="Arial"/>
              <a:buNone/>
            </a:pPr>
            <a:r>
              <a:rPr lang="en-GB" sz="2800" b="1" i="0" u="none" strike="noStrike" cap="none" dirty="0">
                <a:solidFill>
                  <a:srgbClr val="FFFFFF"/>
                </a:solidFill>
                <a:latin typeface="Candara"/>
                <a:ea typeface="Candara"/>
                <a:cs typeface="Candara"/>
                <a:sym typeface="Candara"/>
              </a:rPr>
              <a:t>ACTIVIDAD DE CALENTAMIENTO: Frases incompletas sobre cerámica</a:t>
            </a:r>
            <a:endParaRPr sz="2800" b="0" i="0" u="none" strike="noStrike" cap="none" dirty="0">
              <a:solidFill>
                <a:schemeClr val="dk1"/>
              </a:solidFill>
              <a:latin typeface="Times New Roman"/>
              <a:ea typeface="Times New Roman"/>
              <a:cs typeface="Times New Roman"/>
              <a:sym typeface="Times New Roman"/>
            </a:endParaRPr>
          </a:p>
        </p:txBody>
      </p:sp>
      <p:sp>
        <p:nvSpPr>
          <p:cNvPr id="116" name="Google Shape;116;g3231fbaea0f_0_40"/>
          <p:cNvSpPr txBox="1"/>
          <p:nvPr/>
        </p:nvSpPr>
        <p:spPr>
          <a:xfrm>
            <a:off x="555578" y="1079936"/>
            <a:ext cx="10503808" cy="5262939"/>
          </a:xfrm>
          <a:prstGeom prst="rect">
            <a:avLst/>
          </a:prstGeom>
          <a:noFill/>
          <a:ln>
            <a:noFill/>
          </a:ln>
        </p:spPr>
        <p:txBody>
          <a:bodyPr spcFirstLastPara="1" wrap="square" lIns="91425" tIns="45700" rIns="91425" bIns="45700" anchor="t" anchorCtr="0">
            <a:spAutoFit/>
          </a:bodyPr>
          <a:lstStyle/>
          <a:p>
            <a:r>
              <a:rPr lang="en-GB" sz="1600" dirty="0">
                <a:latin typeface="Candara" panose="020E0502030303020204" pitchFamily="34" charset="0"/>
              </a:rPr>
              <a:t>Para despertar la curiosidad de los alumnos y activar sus conocimientos previos, comience la sesión con una tarea grupal sencilla pero eficaz.</a:t>
            </a:r>
          </a:p>
          <a:p>
            <a:endParaRPr lang="en-GB" sz="1600" dirty="0">
              <a:latin typeface="Candara" panose="020E0502030303020204" pitchFamily="34" charset="0"/>
            </a:endParaRPr>
          </a:p>
          <a:p>
            <a:r>
              <a:rPr lang="en-GB" sz="1600" dirty="0">
                <a:latin typeface="Candara" panose="020E0502030303020204" pitchFamily="34" charset="0"/>
              </a:rPr>
              <a:t>Paso a paso:</a:t>
            </a:r>
          </a:p>
          <a:p>
            <a:endParaRPr lang="en-GB" sz="1600" dirty="0">
              <a:latin typeface="Candara" panose="020E0502030303020204" pitchFamily="34" charset="0"/>
            </a:endParaRPr>
          </a:p>
          <a:p>
            <a:pPr>
              <a:buFont typeface="+mj-lt"/>
              <a:buAutoNum type="arabicPeriod"/>
            </a:pPr>
            <a:r>
              <a:rPr lang="en-GB" sz="1600" dirty="0">
                <a:latin typeface="Candara" panose="020E0502030303020204" pitchFamily="34" charset="0"/>
              </a:rPr>
              <a:t> Divida a los participantes en pequeños grupos (de 3 a 5 personas).</a:t>
            </a:r>
          </a:p>
          <a:p>
            <a:pPr>
              <a:buFont typeface="+mj-lt"/>
              <a:buAutoNum type="arabicPeriod"/>
            </a:pPr>
            <a:r>
              <a:rPr lang="en-GB" sz="1600" dirty="0">
                <a:latin typeface="Candara" panose="020E0502030303020204" pitchFamily="34" charset="0"/>
              </a:rPr>
              <a:t> Reparta una hoja de trabajo con frases incompletas sobre cerámica, como por ejemplo:</a:t>
            </a:r>
          </a:p>
          <a:p>
            <a:pPr marL="742950" lvl="1" indent="-285750">
              <a:buFont typeface="+mj-lt"/>
              <a:buAutoNum type="arabicPeriod"/>
            </a:pPr>
            <a:r>
              <a:rPr lang="en-GB" sz="1600" dirty="0">
                <a:latin typeface="Candara" panose="020E0502030303020204" pitchFamily="34" charset="0"/>
              </a:rPr>
              <a:t>«La palabra </a:t>
            </a:r>
            <a:r>
              <a:rPr lang="en-GB" sz="1600" i="1" dirty="0" err="1">
                <a:latin typeface="Candara" panose="020E0502030303020204" pitchFamily="34" charset="0"/>
              </a:rPr>
              <a:t>keramos </a:t>
            </a:r>
            <a:r>
              <a:rPr lang="en-GB" sz="1600" dirty="0">
                <a:latin typeface="Candara" panose="020E0502030303020204" pitchFamily="34" charset="0"/>
              </a:rPr>
              <a:t>en griego significa...».</a:t>
            </a:r>
          </a:p>
          <a:p>
            <a:pPr marL="742950" lvl="1" indent="-285750">
              <a:buFont typeface="+mj-lt"/>
              <a:buAutoNum type="arabicPeriod"/>
            </a:pPr>
            <a:r>
              <a:rPr lang="en-GB" sz="1600" dirty="0">
                <a:latin typeface="Candara" panose="020E0502030303020204" pitchFamily="34" charset="0"/>
              </a:rPr>
              <a:t>«La cerámica es la primera... de la historia de la humanidad».</a:t>
            </a:r>
          </a:p>
          <a:p>
            <a:pPr marL="742950" lvl="1" indent="-285750">
              <a:buFont typeface="+mj-lt"/>
              <a:buAutoNum type="arabicPeriod"/>
            </a:pPr>
            <a:r>
              <a:rPr lang="en-GB" sz="1600" dirty="0">
                <a:latin typeface="Candara" panose="020E0502030303020204" pitchFamily="34" charset="0"/>
              </a:rPr>
              <a:t>«La cerámica tiene alrededor de... años de antigüedad».</a:t>
            </a:r>
          </a:p>
          <a:p>
            <a:pPr marL="742950" lvl="1" indent="-285750">
              <a:buFont typeface="+mj-lt"/>
              <a:buAutoNum type="arabicPeriod"/>
            </a:pPr>
            <a:r>
              <a:rPr lang="en-GB" sz="1600" dirty="0">
                <a:latin typeface="Candara" panose="020E0502030303020204" pitchFamily="34" charset="0"/>
              </a:rPr>
              <a:t>«Para convertir la arcilla en cerámica, la temperatura mínima de cocción debe ser...».</a:t>
            </a:r>
          </a:p>
          <a:p>
            <a:pPr marL="742950" lvl="1" indent="-285750">
              <a:buFont typeface="+mj-lt"/>
              <a:buAutoNum type="arabicPeriod"/>
            </a:pPr>
            <a:r>
              <a:rPr lang="en-GB" sz="1600" dirty="0">
                <a:latin typeface="Candara" panose="020E0502030303020204" pitchFamily="34" charset="0"/>
              </a:rPr>
              <a:t>«Hay... elementos en la cerámica».</a:t>
            </a:r>
          </a:p>
          <a:p>
            <a:pPr marL="742950" lvl="1" indent="-285750">
              <a:buFont typeface="+mj-lt"/>
              <a:buAutoNum type="arabicPeriod"/>
            </a:pPr>
            <a:r>
              <a:rPr lang="en-GB" sz="1600" dirty="0">
                <a:latin typeface="Candara" panose="020E0502030303020204" pitchFamily="34" charset="0"/>
              </a:rPr>
              <a:t>«La cerámica de máxima calidad se denomina...».</a:t>
            </a:r>
          </a:p>
          <a:p>
            <a:pPr>
              <a:buFont typeface="+mj-lt"/>
              <a:buAutoNum type="arabicPeriod"/>
            </a:pPr>
            <a:r>
              <a:rPr lang="en-GB" sz="1600" dirty="0">
                <a:latin typeface="Candara" panose="020E0502030303020204" pitchFamily="34" charset="0"/>
              </a:rPr>
              <a:t> Conceda entre 10 y 15 minutos para el debate en grupo. Anime a los alumnos a adivinar, reflexionar e intercambiar ideas. En esta fase, todas las aportaciones son bienvenidas.</a:t>
            </a:r>
          </a:p>
          <a:p>
            <a:pPr>
              <a:buFont typeface="+mj-lt"/>
              <a:buAutoNum type="arabicPeriod"/>
            </a:pPr>
            <a:r>
              <a:rPr lang="en-GB" sz="1600" dirty="0">
                <a:latin typeface="Candara" panose="020E0502030303020204" pitchFamily="34" charset="0"/>
              </a:rPr>
              <a:t> Reúna a los grupos e invite a cada equipo a compartir sus respuestas.</a:t>
            </a:r>
          </a:p>
          <a:p>
            <a:pPr>
              <a:buFont typeface="+mj-lt"/>
              <a:buAutoNum type="arabicPeriod"/>
            </a:pPr>
            <a:r>
              <a:rPr lang="en-GB" sz="1600" dirty="0">
                <a:latin typeface="Candara" panose="020E0502030303020204" pitchFamily="34" charset="0"/>
              </a:rPr>
              <a:t> Mientras comparten, acláreles conceptos, corrija errores y aporte información adicional. Aproveche esta oportunidad para presentar datos clave sobre la historia de la cerámica: sus orígenes, su evolución a través de diferentes culturas, sus funciones en la vida cotidiana y su significado simbólico. Puede utilizar imágenes o vídeos cortos para enriquecer su narración y proporcionar contexto cultural o arqueológico.</a:t>
            </a:r>
          </a:p>
          <a:p>
            <a:endParaRPr lang="en-GB" sz="1600" dirty="0">
              <a:latin typeface="Candara" panose="020E0502030303020204" pitchFamily="34" charset="0"/>
            </a:endParaRPr>
          </a:p>
          <a:p>
            <a:r>
              <a:rPr lang="en-GB" sz="1600" dirty="0">
                <a:latin typeface="Candara" panose="020E0502030303020204" pitchFamily="34" charset="0"/>
              </a:rPr>
              <a:t>Este calentamiento colaborativo introduce a los alumnos en el tema de forma natural, al tiempo que les hace sentir involucrados, seguros y curiosos por lo que vendrá después.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pic>
        <p:nvPicPr>
          <p:cNvPr id="103" name="Google Shape;103;g3231fbaea0f_0_4"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04" name="Google Shape;104;g3231fbaea0f_0_4"/>
          <p:cNvSpPr/>
          <p:nvPr/>
        </p:nvSpPr>
        <p:spPr>
          <a:xfrm>
            <a:off x="360486" y="-1"/>
            <a:ext cx="10698900" cy="735900"/>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5" name="Google Shape;105;g3231fbaea0f_0_4"/>
          <p:cNvSpPr/>
          <p:nvPr/>
        </p:nvSpPr>
        <p:spPr>
          <a:xfrm>
            <a:off x="0" y="0"/>
            <a:ext cx="10911000" cy="735900"/>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6" name="Google Shape;106;g3231fbaea0f_0_4"/>
          <p:cNvSpPr txBox="1"/>
          <p:nvPr/>
        </p:nvSpPr>
        <p:spPr>
          <a:xfrm>
            <a:off x="0" y="46712"/>
            <a:ext cx="10550769" cy="64629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3600"/>
              <a:buFont typeface="Arial"/>
              <a:buNone/>
            </a:pPr>
            <a:r>
              <a:rPr lang="en-GB" sz="3600" b="1" dirty="0">
                <a:solidFill>
                  <a:schemeClr val="bg1"/>
                </a:solidFill>
                <a:latin typeface="Candara" panose="020E0502030303020204" pitchFamily="34" charset="0"/>
              </a:rPr>
              <a:t>La cerámica a través del tiempo y la cultura</a:t>
            </a:r>
            <a:endParaRPr sz="3600" b="1" i="0" u="none" strike="noStrike" cap="none" dirty="0">
              <a:solidFill>
                <a:schemeClr val="bg1"/>
              </a:solidFill>
              <a:latin typeface="Candara" panose="020E0502030303020204" pitchFamily="34" charset="0"/>
              <a:ea typeface="Times New Roman"/>
              <a:cs typeface="Times New Roman"/>
              <a:sym typeface="Times New Roman"/>
            </a:endParaRPr>
          </a:p>
        </p:txBody>
      </p:sp>
      <p:sp>
        <p:nvSpPr>
          <p:cNvPr id="107" name="Google Shape;107;g3231fbaea0f_0_4"/>
          <p:cNvSpPr txBox="1"/>
          <p:nvPr/>
        </p:nvSpPr>
        <p:spPr>
          <a:xfrm>
            <a:off x="555578" y="1079936"/>
            <a:ext cx="10092000" cy="4031833"/>
          </a:xfrm>
          <a:prstGeom prst="rect">
            <a:avLst/>
          </a:prstGeom>
          <a:noFill/>
          <a:ln>
            <a:noFill/>
          </a:ln>
        </p:spPr>
        <p:txBody>
          <a:bodyPr spcFirstLastPara="1" wrap="square" lIns="91425" tIns="45700" rIns="91425" bIns="45700" anchor="t" anchorCtr="0">
            <a:spAutoFit/>
          </a:bodyPr>
          <a:lstStyle/>
          <a:p>
            <a:r>
              <a:rPr lang="en-GB" sz="1600" dirty="0">
                <a:latin typeface="Candara" panose="020E0502030303020204" pitchFamily="34" charset="0"/>
              </a:rPr>
              <a:t>A lo largo de la historia, la cerámica ha desempeñado un papel importante en el desarrollo de diferentes tipos de sociedades en todo el mundo, influyendo en la forma en que las personas han construido sus casas, vivido sus vidas y consumido sus alimentos.</a:t>
            </a:r>
            <a:endParaRPr lang="ru-RU" sz="1600" dirty="0">
              <a:latin typeface="Candara" panose="020E0502030303020204" pitchFamily="34" charset="0"/>
            </a:endParaRPr>
          </a:p>
          <a:p>
            <a:endParaRPr lang="ru-RU" sz="1600" dirty="0">
              <a:latin typeface="Candara" panose="020E0502030303020204" pitchFamily="34" charset="0"/>
            </a:endParaRPr>
          </a:p>
          <a:p>
            <a:r>
              <a:rPr lang="en-GB" sz="1600" dirty="0">
                <a:latin typeface="Candara" panose="020E0502030303020204" pitchFamily="34" charset="0"/>
              </a:rPr>
              <a:t>La alfarería fue una de las primeras formas de tecnología humana. La capacidad de moldear y cocer arcilla para crear recipientes duraderos transformó la vida cotidiana, permitiendo el almacenamiento y transporte de alimentos y agua. Con el tiempo, la alfarería evolucionó más allá de su función utilitaria para convertirse en un medio de expresión artística e identidad cultural.</a:t>
            </a:r>
            <a:endParaRPr lang="ru-RU" sz="1600" dirty="0">
              <a:latin typeface="Candara" panose="020E0502030303020204" pitchFamily="34" charset="0"/>
            </a:endParaRPr>
          </a:p>
          <a:p>
            <a:endParaRPr lang="en-GB" sz="1600" dirty="0">
              <a:latin typeface="Candara" panose="020E0502030303020204" pitchFamily="34" charset="0"/>
            </a:endParaRPr>
          </a:p>
          <a:p>
            <a:r>
              <a:rPr lang="en-GB" sz="1600" dirty="0">
                <a:latin typeface="Candara" panose="020E0502030303020204" pitchFamily="34" charset="0"/>
              </a:rPr>
              <a:t>La palabra </a:t>
            </a:r>
            <a:r>
              <a:rPr lang="en-GB" sz="1600" i="1" dirty="0" err="1">
                <a:latin typeface="Candara" panose="020E0502030303020204" pitchFamily="34" charset="0"/>
              </a:rPr>
              <a:t>keramos </a:t>
            </a:r>
            <a:r>
              <a:rPr lang="en-GB" sz="1600" dirty="0">
                <a:latin typeface="Candara" panose="020E0502030303020204" pitchFamily="34" charset="0"/>
              </a:rPr>
              <a:t>(</a:t>
            </a:r>
            <a:r>
              <a:rPr lang="el-GR" sz="1600" dirty="0">
                <a:latin typeface="Candara" panose="020E0502030303020204" pitchFamily="34" charset="0"/>
              </a:rPr>
              <a:t>κέραμος) </a:t>
            </a:r>
            <a:r>
              <a:rPr lang="en-GB" sz="1600" dirty="0">
                <a:latin typeface="Candara" panose="020E0502030303020204" pitchFamily="34" charset="0"/>
              </a:rPr>
              <a:t>en griego antiguo significa «arcilla de alfarero» o «tierra quemada». Dio origen a la palabra </a:t>
            </a:r>
            <a:r>
              <a:rPr lang="en-GB" sz="1600" i="1" dirty="0">
                <a:latin typeface="Candara" panose="020E0502030303020204" pitchFamily="34" charset="0"/>
              </a:rPr>
              <a:t>cerámica </a:t>
            </a:r>
            <a:r>
              <a:rPr lang="en-GB" sz="1600" dirty="0">
                <a:latin typeface="Candara" panose="020E0502030303020204" pitchFamily="34" charset="0"/>
              </a:rPr>
              <a:t>y se refiere tanto al material como al arte de fabricar objetos a partir de arcilla cocida.</a:t>
            </a:r>
          </a:p>
          <a:p>
            <a:endParaRPr lang="en-GB" sz="1600" dirty="0">
              <a:latin typeface="Candara" panose="020E0502030303020204" pitchFamily="34" charset="0"/>
            </a:endParaRPr>
          </a:p>
          <a:p>
            <a:r>
              <a:rPr lang="en-GB" sz="1600" dirty="0">
                <a:latin typeface="Candara" panose="020E0502030303020204" pitchFamily="34" charset="0"/>
              </a:rPr>
              <a:t>La cerámica se considera el primer material sintético creado por los seres humanos. Es anterior a la metalurgia y la fabricación de vidrio y representa una de las primeras innovaciones tecnológicas, más antigua que las herramientas de metal o el lenguaje escrito. Las pruebas arqueológicas muestran que la alfarería apareció de forma independiente en diferentes partes del mundo, y algunos de los ejemplos más antiguos se remontan a más de 20 000 años. Por ejemplo, las figurillas de Venus de la era </a:t>
            </a:r>
            <a:r>
              <a:rPr lang="en-GB" sz="1600" dirty="0" err="1">
                <a:latin typeface="Candara" panose="020E0502030303020204" pitchFamily="34" charset="0"/>
              </a:rPr>
              <a:t>paleolítica </a:t>
            </a:r>
            <a:r>
              <a:rPr lang="en-GB" sz="1600" dirty="0">
                <a:latin typeface="Candara" panose="020E0502030303020204" pitchFamily="34" charset="0"/>
              </a:rPr>
              <a:t>se fabricaban con arcilla cocida mucho antes de la invención de los recipientes de cerámica.</a:t>
            </a:r>
            <a:endParaRPr lang="ru-RU" sz="1600" dirty="0">
              <a:latin typeface="Candara" panose="020E0502030303020204" pitchFamily="34" charset="0"/>
            </a:endParaRPr>
          </a:p>
          <a:p>
            <a:endParaRPr lang="ru-RU" sz="1600" dirty="0">
              <a:latin typeface="Candara" panose="020E0502030303020204" pitchFamily="34" charset="0"/>
            </a:endParaRPr>
          </a:p>
        </p:txBody>
      </p:sp>
    </p:spTree>
    <p:extLst>
      <p:ext uri="{BB962C8B-B14F-4D97-AF65-F5344CB8AC3E}">
        <p14:creationId xmlns:p14="http://schemas.microsoft.com/office/powerpoint/2010/main" xmlns="" val="4148070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pic>
        <p:nvPicPr>
          <p:cNvPr id="103" name="Google Shape;103;g3231fbaea0f_0_4"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04" name="Google Shape;104;g3231fbaea0f_0_4"/>
          <p:cNvSpPr/>
          <p:nvPr/>
        </p:nvSpPr>
        <p:spPr>
          <a:xfrm>
            <a:off x="360486" y="-1"/>
            <a:ext cx="10698900" cy="735900"/>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5" name="Google Shape;105;g3231fbaea0f_0_4"/>
          <p:cNvSpPr/>
          <p:nvPr/>
        </p:nvSpPr>
        <p:spPr>
          <a:xfrm>
            <a:off x="0" y="0"/>
            <a:ext cx="10911000" cy="735900"/>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6" name="Google Shape;106;g3231fbaea0f_0_4"/>
          <p:cNvSpPr txBox="1"/>
          <p:nvPr/>
        </p:nvSpPr>
        <p:spPr>
          <a:xfrm>
            <a:off x="0" y="89588"/>
            <a:ext cx="9646500" cy="646290"/>
          </a:xfrm>
          <a:prstGeom prst="rect">
            <a:avLst/>
          </a:prstGeom>
          <a:noFill/>
          <a:ln>
            <a:noFill/>
          </a:ln>
        </p:spPr>
        <p:txBody>
          <a:bodyPr spcFirstLastPara="1" wrap="square" lIns="91425" tIns="45700" rIns="91425" bIns="45700" anchor="t" anchorCtr="0">
            <a:spAutoFit/>
          </a:bodyPr>
          <a:lstStyle/>
          <a:p>
            <a:pPr marL="457200" lvl="1">
              <a:buSzPts val="3600"/>
            </a:pPr>
            <a:r>
              <a:rPr lang="en-GB" sz="3600" b="1" dirty="0">
                <a:solidFill>
                  <a:schemeClr val="bg1"/>
                </a:solidFill>
                <a:latin typeface="Candara" panose="020E0502030303020204" pitchFamily="34" charset="0"/>
              </a:rPr>
              <a:t>La cerámica a través del tiempo y la cultura</a:t>
            </a:r>
            <a:endParaRPr lang="en-GB" sz="3600" b="1" i="0" u="none" strike="noStrike" cap="none" dirty="0">
              <a:solidFill>
                <a:schemeClr val="bg1"/>
              </a:solidFill>
              <a:latin typeface="Candara" panose="020E0502030303020204" pitchFamily="34" charset="0"/>
              <a:ea typeface="Times New Roman"/>
              <a:cs typeface="Times New Roman"/>
              <a:sym typeface="Times New Roman"/>
            </a:endParaRPr>
          </a:p>
        </p:txBody>
      </p:sp>
      <p:sp>
        <p:nvSpPr>
          <p:cNvPr id="107" name="Google Shape;107;g3231fbaea0f_0_4"/>
          <p:cNvSpPr txBox="1"/>
          <p:nvPr/>
        </p:nvSpPr>
        <p:spPr>
          <a:xfrm>
            <a:off x="555578" y="1079936"/>
            <a:ext cx="10092000" cy="4278054"/>
          </a:xfrm>
          <a:prstGeom prst="rect">
            <a:avLst/>
          </a:prstGeom>
          <a:noFill/>
          <a:ln>
            <a:noFill/>
          </a:ln>
        </p:spPr>
        <p:txBody>
          <a:bodyPr spcFirstLastPara="1" wrap="square" lIns="91425" tIns="45700" rIns="91425" bIns="45700" anchor="t" anchorCtr="0">
            <a:spAutoFit/>
          </a:bodyPr>
          <a:lstStyle/>
          <a:p>
            <a:r>
              <a:rPr lang="en-GB" sz="1600" dirty="0">
                <a:latin typeface="Candara" panose="020E0502030303020204" pitchFamily="34" charset="0"/>
              </a:rPr>
              <a:t>Para transformar la arcilla blanda en un objeto cerámico duradero, debe cocerse a una temperatura mínima de entre 600 y 700 °C. </a:t>
            </a:r>
            <a:endParaRPr lang="ru-RU" sz="1600" dirty="0">
              <a:latin typeface="Candara" panose="020E0502030303020204" pitchFamily="34" charset="0"/>
            </a:endParaRPr>
          </a:p>
          <a:p>
            <a:r>
              <a:rPr lang="en-GB" sz="1600" dirty="0">
                <a:latin typeface="Candara" panose="020E0502030303020204" pitchFamily="34" charset="0"/>
              </a:rPr>
              <a:t>La forma más fina y delicada de cerámica se denomina porcelana, apreciada por su resistencia y translucidez. Se desarrolló por primera vez en China y se fabrica a partir de arcilla caolínica cocida a temperaturas muy altas (más de 1200 °C).</a:t>
            </a:r>
            <a:endParaRPr lang="ru-RU" sz="1600" dirty="0">
              <a:latin typeface="Candara" panose="020E0502030303020204" pitchFamily="34" charset="0"/>
            </a:endParaRPr>
          </a:p>
          <a:p>
            <a:r>
              <a:rPr lang="en-GB" sz="1600" dirty="0">
                <a:latin typeface="Candara" panose="020E0502030303020204" pitchFamily="34" charset="0"/>
              </a:rPr>
              <a:t/>
            </a:r>
            <a:br>
              <a:rPr lang="en-GB" sz="1600" dirty="0">
                <a:latin typeface="Candara" panose="020E0502030303020204" pitchFamily="34" charset="0"/>
              </a:rPr>
            </a:br>
            <a:r>
              <a:rPr lang="en-GB" sz="1600" dirty="0">
                <a:latin typeface="Candara" panose="020E0502030303020204" pitchFamily="34" charset="0"/>
              </a:rPr>
              <a:t>La cerámica une simbólicamente cuatro elementos:</a:t>
            </a:r>
          </a:p>
          <a:p>
            <a:pPr>
              <a:buFont typeface="Arial" panose="020B0604020202020204" pitchFamily="34" charset="0"/>
              <a:buChar char="•"/>
            </a:pPr>
            <a:r>
              <a:rPr lang="en-GB" sz="1600" dirty="0">
                <a:latin typeface="Candara" panose="020E0502030303020204" pitchFamily="34" charset="0"/>
              </a:rPr>
              <a:t>Tierra (la arcilla),</a:t>
            </a:r>
          </a:p>
          <a:p>
            <a:pPr>
              <a:buFont typeface="Arial" panose="020B0604020202020204" pitchFamily="34" charset="0"/>
              <a:buChar char="•"/>
            </a:pPr>
            <a:r>
              <a:rPr lang="en-GB" sz="1600" dirty="0">
                <a:latin typeface="Candara" panose="020E0502030303020204" pitchFamily="34" charset="0"/>
              </a:rPr>
              <a:t>el agua (para dar forma a la arcilla),</a:t>
            </a:r>
          </a:p>
          <a:p>
            <a:pPr>
              <a:buFont typeface="Arial" panose="020B0604020202020204" pitchFamily="34" charset="0"/>
              <a:buChar char="•"/>
            </a:pPr>
            <a:r>
              <a:rPr lang="en-GB" sz="1600" dirty="0">
                <a:latin typeface="Candara" panose="020E0502030303020204" pitchFamily="34" charset="0"/>
              </a:rPr>
              <a:t>el aire (para secarla),</a:t>
            </a:r>
          </a:p>
          <a:p>
            <a:pPr>
              <a:buFont typeface="Arial" panose="020B0604020202020204" pitchFamily="34" charset="0"/>
              <a:buChar char="•"/>
            </a:pPr>
            <a:r>
              <a:rPr lang="en-GB" sz="1600" dirty="0">
                <a:latin typeface="Candara" panose="020E0502030303020204" pitchFamily="34" charset="0"/>
              </a:rPr>
              <a:t>Fuego (para endurecerla mediante la cocción).</a:t>
            </a:r>
            <a:br>
              <a:rPr lang="en-GB" sz="1600" dirty="0">
                <a:latin typeface="Candara" panose="020E0502030303020204" pitchFamily="34" charset="0"/>
              </a:rPr>
            </a:br>
            <a:r>
              <a:rPr lang="en-GB" sz="1600" dirty="0">
                <a:latin typeface="Candara" panose="020E0502030303020204" pitchFamily="34" charset="0"/>
              </a:rPr>
              <a:t>Algunas tradiciones también incluyen un quinto elemento: el espíritu o la intención, que refleja la expresión del creador y el significado implícito en el objeto.</a:t>
            </a:r>
          </a:p>
          <a:p>
            <a:endParaRPr lang="ru-RU" sz="1600" dirty="0">
              <a:latin typeface="Candara" panose="020E0502030303020204" pitchFamily="34" charset="0"/>
            </a:endParaRPr>
          </a:p>
          <a:p>
            <a:r>
              <a:rPr lang="en-GB" sz="1600" dirty="0">
                <a:latin typeface="Candara" panose="020E0502030303020204" pitchFamily="34" charset="0"/>
              </a:rPr>
              <a:t>Con el tiempo, pasó de ser una artesanía puramente funcional a convertirse en un poderoso medio de expresión artística e identidad cultural. La cerámica se convirtió en una forma de contar historias, marcar rituales y expresar la identidad a través del color, la forma y la decoración. Cada cultura desarrolló sus propias tradiciones cerámicas distintivas, influenciadas por los materiales, el clima y las costumbres locales. Hoy en día, la alfarería sigue siendo una ventana a los valores, las historias y el espíritu creativo de personas de diferentes generaciones y geografías.</a:t>
            </a:r>
            <a:endParaRPr lang="ru-RU" sz="1600" dirty="0">
              <a:latin typeface="Candara" panose="020E0502030303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pic>
        <p:nvPicPr>
          <p:cNvPr id="103" name="Google Shape;103;g3231fbaea0f_0_4"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04" name="Google Shape;104;g3231fbaea0f_0_4"/>
          <p:cNvSpPr/>
          <p:nvPr/>
        </p:nvSpPr>
        <p:spPr>
          <a:xfrm>
            <a:off x="360486" y="-1"/>
            <a:ext cx="10698900" cy="735900"/>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5" name="Google Shape;105;g3231fbaea0f_0_4"/>
          <p:cNvSpPr/>
          <p:nvPr/>
        </p:nvSpPr>
        <p:spPr>
          <a:xfrm>
            <a:off x="0" y="0"/>
            <a:ext cx="10911000" cy="735900"/>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6" name="Google Shape;106;g3231fbaea0f_0_4"/>
          <p:cNvSpPr txBox="1"/>
          <p:nvPr/>
        </p:nvSpPr>
        <p:spPr>
          <a:xfrm>
            <a:off x="0" y="89588"/>
            <a:ext cx="9646500" cy="646290"/>
          </a:xfrm>
          <a:prstGeom prst="rect">
            <a:avLst/>
          </a:prstGeom>
          <a:noFill/>
          <a:ln>
            <a:noFill/>
          </a:ln>
        </p:spPr>
        <p:txBody>
          <a:bodyPr spcFirstLastPara="1" wrap="square" lIns="91425" tIns="45700" rIns="91425" bIns="45700" anchor="t" anchorCtr="0">
            <a:spAutoFit/>
          </a:bodyPr>
          <a:lstStyle/>
          <a:p>
            <a:pPr marL="457200" lvl="1">
              <a:buSzPts val="3600"/>
            </a:pPr>
            <a:r>
              <a:rPr lang="et-EE" sz="3600" b="1" dirty="0" err="1">
                <a:solidFill>
                  <a:schemeClr val="bg1"/>
                </a:solidFill>
                <a:latin typeface="Candara" panose="020E0502030303020204" pitchFamily="34" charset="0"/>
                <a:ea typeface="Times New Roman"/>
                <a:cs typeface="Times New Roman"/>
                <a:sym typeface="Times New Roman"/>
              </a:rPr>
              <a:t>Introducción a la arcilla</a:t>
            </a:r>
            <a:endParaRPr lang="en-GB" sz="3600" b="1" i="0" u="none" strike="noStrike" cap="none" dirty="0">
              <a:solidFill>
                <a:schemeClr val="bg1"/>
              </a:solidFill>
              <a:latin typeface="Candara" panose="020E0502030303020204" pitchFamily="34" charset="0"/>
              <a:ea typeface="Times New Roman"/>
              <a:cs typeface="Times New Roman"/>
              <a:sym typeface="Times New Roman"/>
            </a:endParaRPr>
          </a:p>
        </p:txBody>
      </p:sp>
      <p:sp>
        <p:nvSpPr>
          <p:cNvPr id="107" name="Google Shape;107;g3231fbaea0f_0_4"/>
          <p:cNvSpPr txBox="1"/>
          <p:nvPr/>
        </p:nvSpPr>
        <p:spPr>
          <a:xfrm>
            <a:off x="555578" y="1079936"/>
            <a:ext cx="10092000" cy="3785611"/>
          </a:xfrm>
          <a:prstGeom prst="rect">
            <a:avLst/>
          </a:prstGeom>
          <a:noFill/>
          <a:ln>
            <a:noFill/>
          </a:ln>
        </p:spPr>
        <p:txBody>
          <a:bodyPr spcFirstLastPara="1" wrap="square" lIns="91425" tIns="45700" rIns="91425" bIns="45700" anchor="t" anchorCtr="0">
            <a:spAutoFit/>
          </a:bodyPr>
          <a:lstStyle/>
          <a:p>
            <a:r>
              <a:rPr lang="en-GB" sz="1600" dirty="0">
                <a:latin typeface="Candara" panose="020E0502030303020204" pitchFamily="34" charset="0"/>
              </a:rPr>
              <a:t>Al pasar de la discusión a la parte práctica de la lección, guíe a su grupo al área del taller. Comience por presentar el tipo de arcilla que se utilizará hoy y explique brevemente cómo se comporta la arcilla (por ejemplo, plasticidad, secado, contracción, etc.).</a:t>
            </a:r>
          </a:p>
          <a:p>
            <a:endParaRPr lang="en-GB" sz="1600" dirty="0">
              <a:latin typeface="Candara" panose="020E0502030303020204" pitchFamily="34" charset="0"/>
            </a:endParaRPr>
          </a:p>
          <a:p>
            <a:r>
              <a:rPr lang="en-GB" sz="1600" dirty="0">
                <a:latin typeface="Candara" panose="020E0502030303020204" pitchFamily="34" charset="0"/>
              </a:rPr>
              <a:t>Explique que la arcilla es un material natural compuesto por tierra de grano fino que se vuelve plástica cuando se moja y dura cuando se cuece. Hay diferentes tipos de arcilla, cada uno con sus propias propiedades:</a:t>
            </a:r>
          </a:p>
          <a:p>
            <a:pPr>
              <a:buFont typeface="Arial" panose="020B0604020202020204" pitchFamily="34" charset="0"/>
              <a:buChar char="•"/>
            </a:pPr>
            <a:r>
              <a:rPr lang="en-GB" sz="1600" b="1" dirty="0">
                <a:latin typeface="Candara" panose="020E0502030303020204" pitchFamily="34" charset="0"/>
              </a:rPr>
              <a:t>Loza</a:t>
            </a:r>
            <a:r>
              <a:rPr lang="en-GB" sz="1600" dirty="0">
                <a:latin typeface="Candara" panose="020E0502030303020204" pitchFamily="34" charset="0"/>
              </a:rPr>
              <a:t>: arcilla de baja temperatura (temperatura de cocción entre 950 y 1100 °C). Suave, porosa, normalmente de </a:t>
            </a:r>
            <a:r>
              <a:rPr lang="en-GB" sz="1600" dirty="0" err="1">
                <a:latin typeface="Candara" panose="020E0502030303020204" pitchFamily="34" charset="0"/>
              </a:rPr>
              <a:t>color</a:t>
            </a:r>
            <a:r>
              <a:rPr lang="en-GB" sz="1600" dirty="0">
                <a:latin typeface="Candara" panose="020E0502030303020204" pitchFamily="34" charset="0"/>
              </a:rPr>
              <a:t> rojo o beige. Ideal para principiantes.</a:t>
            </a:r>
          </a:p>
          <a:p>
            <a:pPr>
              <a:buFont typeface="Arial" panose="020B0604020202020204" pitchFamily="34" charset="0"/>
              <a:buChar char="•"/>
            </a:pPr>
            <a:r>
              <a:rPr lang="en-GB" sz="1600" b="1" dirty="0">
                <a:latin typeface="Candara" panose="020E0502030303020204" pitchFamily="34" charset="0"/>
              </a:rPr>
              <a:t>Gres</a:t>
            </a:r>
            <a:r>
              <a:rPr lang="en-GB" sz="1600" dirty="0">
                <a:latin typeface="Candara" panose="020E0502030303020204" pitchFamily="34" charset="0"/>
              </a:rPr>
              <a:t>: arcilla de cocción media a alta (temperatura de cocción de 1200-1300 °C). Duradera e impermeable después de la cocción. Normalmente es de color gris, marrón o beige.</a:t>
            </a:r>
          </a:p>
          <a:p>
            <a:pPr>
              <a:buFont typeface="Arial" panose="020B0604020202020204" pitchFamily="34" charset="0"/>
              <a:buChar char="•"/>
            </a:pPr>
            <a:r>
              <a:rPr lang="en-GB" sz="1600" b="1" dirty="0">
                <a:latin typeface="Candara" panose="020E0502030303020204" pitchFamily="34" charset="0"/>
              </a:rPr>
              <a:t>Porcelana</a:t>
            </a:r>
            <a:r>
              <a:rPr lang="en-GB" sz="1600" dirty="0">
                <a:latin typeface="Candara" panose="020E0502030303020204" pitchFamily="34" charset="0"/>
              </a:rPr>
              <a:t>: arcilla de alta temperatura fabricada a partir de caolín (temperatura de cocción superior a 1200 °C). Blanca, lisa y translúcida después de la cocción. Difícil de trabajar, pero produce resultados excelentes.</a:t>
            </a:r>
          </a:p>
          <a:p>
            <a:endParaRPr lang="en-GB" sz="1600" dirty="0">
              <a:latin typeface="Candara" panose="020E0502030303020204" pitchFamily="34" charset="0"/>
            </a:endParaRPr>
          </a:p>
          <a:p>
            <a:r>
              <a:rPr lang="en-GB" sz="1600" dirty="0">
                <a:latin typeface="Candara" panose="020E0502030303020204" pitchFamily="34" charset="0"/>
              </a:rPr>
              <a:t>Elija el tipo de arcilla que mejor se adapte a las necesidades de su grupo. Para los principiantes, la loza suele ser la más accesible.</a:t>
            </a:r>
          </a:p>
          <a:p>
            <a:endParaRPr lang="ru-RU" sz="1600" dirty="0">
              <a:latin typeface="Candara" panose="020E0502030303020204" pitchFamily="34" charset="0"/>
            </a:endParaRPr>
          </a:p>
        </p:txBody>
      </p:sp>
    </p:spTree>
    <p:extLst>
      <p:ext uri="{BB962C8B-B14F-4D97-AF65-F5344CB8AC3E}">
        <p14:creationId xmlns:p14="http://schemas.microsoft.com/office/powerpoint/2010/main" xmlns="" val="9960128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pic>
        <p:nvPicPr>
          <p:cNvPr id="103" name="Google Shape;103;g3231fbaea0f_0_4"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04" name="Google Shape;104;g3231fbaea0f_0_4"/>
          <p:cNvSpPr/>
          <p:nvPr/>
        </p:nvSpPr>
        <p:spPr>
          <a:xfrm>
            <a:off x="360486" y="-1"/>
            <a:ext cx="10698900" cy="735900"/>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5" name="Google Shape;105;g3231fbaea0f_0_4"/>
          <p:cNvSpPr/>
          <p:nvPr/>
        </p:nvSpPr>
        <p:spPr>
          <a:xfrm>
            <a:off x="0" y="0"/>
            <a:ext cx="10911000" cy="735900"/>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6" name="Google Shape;106;g3231fbaea0f_0_4"/>
          <p:cNvSpPr txBox="1"/>
          <p:nvPr/>
        </p:nvSpPr>
        <p:spPr>
          <a:xfrm>
            <a:off x="0" y="89588"/>
            <a:ext cx="9646500" cy="646290"/>
          </a:xfrm>
          <a:prstGeom prst="rect">
            <a:avLst/>
          </a:prstGeom>
          <a:noFill/>
          <a:ln>
            <a:noFill/>
          </a:ln>
        </p:spPr>
        <p:txBody>
          <a:bodyPr spcFirstLastPara="1" wrap="square" lIns="91425" tIns="45700" rIns="91425" bIns="45700" anchor="t" anchorCtr="0">
            <a:spAutoFit/>
          </a:bodyPr>
          <a:lstStyle/>
          <a:p>
            <a:pPr marL="457200" lvl="1">
              <a:buSzPts val="3600"/>
            </a:pPr>
            <a:r>
              <a:rPr lang="et-EE" sz="3600" b="1" dirty="0">
                <a:solidFill>
                  <a:schemeClr val="bg1"/>
                </a:solidFill>
                <a:latin typeface="Candara" panose="020E0502030303020204" pitchFamily="34" charset="0"/>
                <a:ea typeface="Times New Roman"/>
                <a:cs typeface="Times New Roman"/>
                <a:sym typeface="Times New Roman"/>
              </a:rPr>
              <a:t>Herramientas</a:t>
            </a:r>
            <a:r>
              <a:rPr lang="et-EE" sz="3600" b="1" i="0" u="none" strike="noStrike" cap="none" dirty="0">
                <a:solidFill>
                  <a:schemeClr val="bg1"/>
                </a:solidFill>
                <a:latin typeface="Candara" panose="020E0502030303020204" pitchFamily="34" charset="0"/>
                <a:ea typeface="Times New Roman"/>
                <a:cs typeface="Times New Roman"/>
                <a:sym typeface="Times New Roman"/>
              </a:rPr>
              <a:t> básicas</a:t>
            </a:r>
            <a:endParaRPr lang="en-GB" sz="3600" b="1" i="0" u="none" strike="noStrike" cap="none" dirty="0">
              <a:solidFill>
                <a:schemeClr val="bg1"/>
              </a:solidFill>
              <a:latin typeface="Candara" panose="020E0502030303020204" pitchFamily="34" charset="0"/>
              <a:ea typeface="Times New Roman"/>
              <a:cs typeface="Times New Roman"/>
              <a:sym typeface="Times New Roman"/>
            </a:endParaRPr>
          </a:p>
        </p:txBody>
      </p:sp>
      <p:sp>
        <p:nvSpPr>
          <p:cNvPr id="107" name="Google Shape;107;g3231fbaea0f_0_4"/>
          <p:cNvSpPr txBox="1"/>
          <p:nvPr/>
        </p:nvSpPr>
        <p:spPr>
          <a:xfrm>
            <a:off x="555578" y="1079936"/>
            <a:ext cx="10092000" cy="4770496"/>
          </a:xfrm>
          <a:prstGeom prst="rect">
            <a:avLst/>
          </a:prstGeom>
          <a:noFill/>
          <a:ln>
            <a:noFill/>
          </a:ln>
        </p:spPr>
        <p:txBody>
          <a:bodyPr spcFirstLastPara="1" wrap="square" lIns="91425" tIns="45700" rIns="91425" bIns="45700" anchor="t" anchorCtr="0">
            <a:spAutoFit/>
          </a:bodyPr>
          <a:lstStyle/>
          <a:p>
            <a:r>
              <a:rPr lang="en-GB" sz="1600" dirty="0">
                <a:latin typeface="Candara" panose="020E0502030303020204" pitchFamily="34" charset="0"/>
              </a:rPr>
              <a:t>Mostrar y explicar la función de las herramientas esenciales que se utilizan para fabricar objetos de cerámica y alfarería:</a:t>
            </a:r>
          </a:p>
          <a:p>
            <a:endParaRPr lang="en-GB" sz="1600" dirty="0">
              <a:latin typeface="Candara" panose="020E0502030303020204" pitchFamily="34" charset="0"/>
            </a:endParaRPr>
          </a:p>
          <a:p>
            <a:pPr>
              <a:buFont typeface="Arial" panose="020B0604020202020204" pitchFamily="34" charset="0"/>
              <a:buChar char="•"/>
            </a:pPr>
            <a:r>
              <a:rPr lang="en-GB" sz="1600" dirty="0">
                <a:latin typeface="Candara" panose="020E0502030303020204" pitchFamily="34" charset="0"/>
              </a:rPr>
              <a:t> Rodillo: para aplanar la arcilla y convertirla en láminas.</a:t>
            </a:r>
          </a:p>
          <a:p>
            <a:pPr>
              <a:buFont typeface="Arial" panose="020B0604020202020204" pitchFamily="34" charset="0"/>
              <a:buChar char="•"/>
            </a:pPr>
            <a:r>
              <a:rPr lang="en-GB" sz="1600" dirty="0">
                <a:latin typeface="Candara" panose="020E0502030303020204" pitchFamily="34" charset="0"/>
              </a:rPr>
              <a:t> Herramientas de costilla (de madera o metal): para alisar y dar forma.</a:t>
            </a:r>
          </a:p>
          <a:p>
            <a:pPr>
              <a:buFont typeface="Arial" panose="020B0604020202020204" pitchFamily="34" charset="0"/>
              <a:buChar char="•"/>
            </a:pPr>
            <a:r>
              <a:rPr lang="en-GB" sz="1600" dirty="0">
                <a:latin typeface="Candara" panose="020E0502030303020204" pitchFamily="34" charset="0"/>
              </a:rPr>
              <a:t> Herramientas de modelado: para tallar y detallar.</a:t>
            </a:r>
          </a:p>
          <a:p>
            <a:pPr>
              <a:buFont typeface="Arial" panose="020B0604020202020204" pitchFamily="34" charset="0"/>
              <a:buChar char="•"/>
            </a:pPr>
            <a:r>
              <a:rPr lang="en-GB" sz="1600" dirty="0">
                <a:latin typeface="Candara" panose="020E0502030303020204" pitchFamily="34" charset="0"/>
              </a:rPr>
              <a:t> Herramienta de aguja: para marcar o cortar.</a:t>
            </a:r>
          </a:p>
          <a:p>
            <a:pPr>
              <a:buFont typeface="Arial" panose="020B0604020202020204" pitchFamily="34" charset="0"/>
              <a:buChar char="•"/>
            </a:pPr>
            <a:r>
              <a:rPr lang="en-GB" sz="1600" dirty="0">
                <a:latin typeface="Candara" panose="020E0502030303020204" pitchFamily="34" charset="0"/>
              </a:rPr>
              <a:t> Esponja: para humedecer y alisar superficies.</a:t>
            </a:r>
          </a:p>
          <a:p>
            <a:pPr>
              <a:buFont typeface="Arial" panose="020B0604020202020204" pitchFamily="34" charset="0"/>
              <a:buChar char="•"/>
            </a:pPr>
            <a:r>
              <a:rPr lang="en-GB" sz="1600" dirty="0">
                <a:latin typeface="Candara" panose="020E0502030303020204" pitchFamily="34" charset="0"/>
              </a:rPr>
              <a:t> Recipiente para barbotina: para unir piezas de arcilla (la barbotina es arcilla líquida que se utiliza como pegamento).</a:t>
            </a:r>
          </a:p>
          <a:p>
            <a:pPr>
              <a:buFont typeface="Arial" panose="020B0604020202020204" pitchFamily="34" charset="0"/>
              <a:buChar char="•"/>
            </a:pPr>
            <a:r>
              <a:rPr lang="en-GB" sz="1600" dirty="0">
                <a:latin typeface="Candara" panose="020E0502030303020204" pitchFamily="34" charset="0"/>
              </a:rPr>
              <a:t> Alambre de corte: para cortar bloques de arcilla</a:t>
            </a:r>
          </a:p>
          <a:p>
            <a:pPr>
              <a:buFont typeface="Arial" panose="020B0604020202020204" pitchFamily="34" charset="0"/>
              <a:buChar char="•"/>
            </a:pPr>
            <a:endParaRPr lang="en-GB" sz="1600" dirty="0">
              <a:latin typeface="Candara" panose="020E0502030303020204" pitchFamily="34" charset="0"/>
            </a:endParaRPr>
          </a:p>
          <a:p>
            <a:r>
              <a:rPr lang="en-GB" sz="1600" dirty="0">
                <a:latin typeface="Candara" panose="020E0502030303020204" pitchFamily="34" charset="0"/>
              </a:rPr>
              <a:t>Deje que los participantes manipulen las herramientas y exploren cómo se sienten al hacerlo.</a:t>
            </a:r>
          </a:p>
          <a:p>
            <a:endParaRPr lang="en-GB" sz="1600" dirty="0">
              <a:latin typeface="Candara" panose="020E0502030303020204" pitchFamily="34" charset="0"/>
            </a:endParaRPr>
          </a:p>
          <a:p>
            <a:r>
              <a:rPr lang="en-GB" sz="1600" dirty="0">
                <a:latin typeface="Candara" panose="020E0502030303020204" pitchFamily="34" charset="0"/>
              </a:rPr>
              <a:t>Antes de comenzar la actividad principal, muestre algunas técnicas básicas:</a:t>
            </a:r>
          </a:p>
          <a:p>
            <a:pPr>
              <a:buFont typeface="Arial" panose="020B0604020202020204" pitchFamily="34" charset="0"/>
              <a:buChar char="•"/>
            </a:pPr>
            <a:r>
              <a:rPr lang="en-GB" sz="1600" dirty="0">
                <a:latin typeface="Candara" panose="020E0502030303020204" pitchFamily="34" charset="0"/>
              </a:rPr>
              <a:t> Enrollar y aplanar la arcilla</a:t>
            </a:r>
          </a:p>
          <a:p>
            <a:pPr>
              <a:buFont typeface="Arial" panose="020B0604020202020204" pitchFamily="34" charset="0"/>
              <a:buChar char="•"/>
            </a:pPr>
            <a:r>
              <a:rPr lang="en-GB" sz="1600" dirty="0">
                <a:latin typeface="Candara" panose="020E0502030303020204" pitchFamily="34" charset="0"/>
              </a:rPr>
              <a:t> Crear formas sencillas pellizcando o enrollando</a:t>
            </a:r>
          </a:p>
          <a:p>
            <a:pPr>
              <a:buFont typeface="Arial" panose="020B0604020202020204" pitchFamily="34" charset="0"/>
              <a:buChar char="•"/>
            </a:pPr>
            <a:r>
              <a:rPr lang="en-GB" sz="1600" dirty="0">
                <a:latin typeface="Candara" panose="020E0502030303020204" pitchFamily="34" charset="0"/>
              </a:rPr>
              <a:t> Unir piezas de arcilla con barbotina</a:t>
            </a:r>
          </a:p>
          <a:p>
            <a:pPr>
              <a:buFont typeface="Arial" panose="020B0604020202020204" pitchFamily="34" charset="0"/>
              <a:buChar char="•"/>
            </a:pPr>
            <a:r>
              <a:rPr lang="en-GB" sz="1600" dirty="0">
                <a:latin typeface="Candara" panose="020E0502030303020204" pitchFamily="34" charset="0"/>
              </a:rPr>
              <a:t> Añadir texturas sencillas a la superficie</a:t>
            </a:r>
          </a:p>
          <a:p>
            <a:r>
              <a:rPr lang="en-GB" sz="1600" dirty="0">
                <a:latin typeface="Candara" panose="020E0502030303020204" pitchFamily="34" charset="0"/>
              </a:rPr>
              <a:t>Haga una demostración breve y atractiva. Asegúrese de que todos puedan verlo o utilice una cámara y un proyector si el grupo es grande.</a:t>
            </a:r>
          </a:p>
        </p:txBody>
      </p:sp>
    </p:spTree>
    <p:extLst>
      <p:ext uri="{BB962C8B-B14F-4D97-AF65-F5344CB8AC3E}">
        <p14:creationId xmlns:p14="http://schemas.microsoft.com/office/powerpoint/2010/main" xmlns="" val="12663220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7">
          <a:extLst>
            <a:ext uri="{FF2B5EF4-FFF2-40B4-BE49-F238E27FC236}">
              <a16:creationId xmlns:a16="http://schemas.microsoft.com/office/drawing/2014/main" xmlns="" id="{9EA4C163-C377-5F3F-82D3-4A560710F417}"/>
            </a:ext>
          </a:extLst>
        </p:cNvPr>
        <p:cNvGrpSpPr/>
        <p:nvPr/>
      </p:nvGrpSpPr>
      <p:grpSpPr>
        <a:xfrm>
          <a:off x="0" y="0"/>
          <a:ext cx="0" cy="0"/>
          <a:chOff x="0" y="0"/>
          <a:chExt cx="0" cy="0"/>
        </a:xfrm>
      </p:grpSpPr>
      <p:pic>
        <p:nvPicPr>
          <p:cNvPr id="78" name="Google Shape;78;p5" descr="A logo with a tree in the middle&#10;&#10;Description automatically generated">
            <a:extLst>
              <a:ext uri="{FF2B5EF4-FFF2-40B4-BE49-F238E27FC236}">
                <a16:creationId xmlns:a16="http://schemas.microsoft.com/office/drawing/2014/main" xmlns="" id="{45074A1D-3119-10C1-BCB2-7F9F0E0F9826}"/>
              </a:ext>
            </a:extLst>
          </p:cNvPr>
          <p:cNvPicPr preferRelativeResize="0"/>
          <p:nvPr/>
        </p:nvPicPr>
        <p:blipFill rotWithShape="1">
          <a:blip r:embed="rId4">
            <a:alphaModFix/>
          </a:blip>
          <a:srcRect/>
          <a:stretch/>
        </p:blipFill>
        <p:spPr>
          <a:xfrm>
            <a:off x="5117361" y="401642"/>
            <a:ext cx="1614744" cy="1625941"/>
          </a:xfrm>
          <a:prstGeom prst="rect">
            <a:avLst/>
          </a:prstGeom>
          <a:noFill/>
          <a:ln>
            <a:noFill/>
          </a:ln>
        </p:spPr>
      </p:pic>
      <p:sp>
        <p:nvSpPr>
          <p:cNvPr id="79" name="Google Shape;79;p5">
            <a:extLst>
              <a:ext uri="{FF2B5EF4-FFF2-40B4-BE49-F238E27FC236}">
                <a16:creationId xmlns:a16="http://schemas.microsoft.com/office/drawing/2014/main" xmlns="" id="{BE77E335-EF72-CE4C-DC9F-3366EF8DE954}"/>
              </a:ext>
            </a:extLst>
          </p:cNvPr>
          <p:cNvSpPr txBox="1"/>
          <p:nvPr/>
        </p:nvSpPr>
        <p:spPr>
          <a:xfrm>
            <a:off x="0" y="2708872"/>
            <a:ext cx="12191999" cy="400069"/>
          </a:xfrm>
          <a:prstGeom prst="rect">
            <a:avLst/>
          </a:prstGeom>
          <a:solidFill>
            <a:srgbClr val="72BC59"/>
          </a:solidFill>
          <a:ln>
            <a:noFill/>
          </a:ln>
        </p:spPr>
        <p:txBody>
          <a:bodyPr spcFirstLastPara="1" wrap="square" lIns="91425" tIns="45700" rIns="91425" bIns="45700" anchor="t" anchorCtr="0">
            <a:spAutoFit/>
          </a:bodyPr>
          <a:lstStyle/>
          <a:p>
            <a:pPr algn="ctr">
              <a:buSzPts val="2800"/>
            </a:pPr>
            <a:r>
              <a:rPr lang="en-US" sz="2000" b="1" dirty="0" smtClean="0">
                <a:solidFill>
                  <a:schemeClr val="bg1"/>
                </a:solidFill>
                <a:latin typeface="Candara" pitchFamily="34" charset="0"/>
              </a:rPr>
              <a:t>Gracias </a:t>
            </a:r>
            <a:r>
              <a:rPr lang="en-US" sz="2000" b="1" dirty="0" err="1" smtClean="0">
                <a:solidFill>
                  <a:schemeClr val="bg1"/>
                </a:solidFill>
                <a:latin typeface="Candara" pitchFamily="34" charset="0"/>
              </a:rPr>
              <a:t>por</a:t>
            </a:r>
            <a:r>
              <a:rPr lang="en-US" sz="2000" b="1" dirty="0" smtClean="0">
                <a:solidFill>
                  <a:schemeClr val="bg1"/>
                </a:solidFill>
                <a:latin typeface="Candara" pitchFamily="34" charset="0"/>
              </a:rPr>
              <a:t> </a:t>
            </a:r>
            <a:r>
              <a:rPr lang="en-US" sz="2000" b="1" dirty="0" err="1" smtClean="0">
                <a:solidFill>
                  <a:schemeClr val="bg1"/>
                </a:solidFill>
                <a:latin typeface="Candara" pitchFamily="34" charset="0"/>
              </a:rPr>
              <a:t>su</a:t>
            </a:r>
            <a:r>
              <a:rPr lang="en-US" sz="2000" b="1" dirty="0" smtClean="0">
                <a:solidFill>
                  <a:schemeClr val="bg1"/>
                </a:solidFill>
                <a:latin typeface="Candara" pitchFamily="34" charset="0"/>
              </a:rPr>
              <a:t> </a:t>
            </a:r>
            <a:r>
              <a:rPr lang="en-US" sz="2000" b="1" dirty="0" err="1" smtClean="0">
                <a:solidFill>
                  <a:schemeClr val="bg1"/>
                </a:solidFill>
                <a:latin typeface="Candara" pitchFamily="34" charset="0"/>
              </a:rPr>
              <a:t>atención</a:t>
            </a:r>
            <a:endParaRPr lang="en-US" sz="2000" b="1" dirty="0" smtClean="0">
              <a:solidFill>
                <a:schemeClr val="bg1"/>
              </a:solidFill>
              <a:latin typeface="Candara" pitchFamily="34" charset="0"/>
            </a:endParaRPr>
          </a:p>
        </p:txBody>
      </p:sp>
      <p:sp>
        <p:nvSpPr>
          <p:cNvPr id="80" name="Google Shape;80;p5">
            <a:extLst>
              <a:ext uri="{FF2B5EF4-FFF2-40B4-BE49-F238E27FC236}">
                <a16:creationId xmlns:a16="http://schemas.microsoft.com/office/drawing/2014/main" xmlns="" id="{5BC8D6D7-24F3-A431-1DB9-07722AF93252}"/>
              </a:ext>
            </a:extLst>
          </p:cNvPr>
          <p:cNvSpPr txBox="1"/>
          <p:nvPr/>
        </p:nvSpPr>
        <p:spPr>
          <a:xfrm>
            <a:off x="3048000" y="2141384"/>
            <a:ext cx="6096000"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dirty="0">
                <a:solidFill>
                  <a:srgbClr val="7F7F7F"/>
                </a:solidFill>
                <a:latin typeface="Calibri"/>
                <a:ea typeface="Calibri"/>
                <a:cs typeface="Calibri"/>
                <a:sym typeface="Calibri"/>
              </a:rPr>
              <a:t>2023-1-EE01-KA220-ADU-000150753</a:t>
            </a:r>
            <a:endParaRPr sz="1400" b="0" i="0" u="none" strike="noStrike" cap="none" dirty="0">
              <a:solidFill>
                <a:schemeClr val="dk1"/>
              </a:solidFill>
              <a:latin typeface="Times New Roman"/>
              <a:ea typeface="Times New Roman"/>
              <a:cs typeface="Times New Roman"/>
              <a:sym typeface="Times New Roman"/>
            </a:endParaRPr>
          </a:p>
        </p:txBody>
      </p:sp>
      <p:pic>
        <p:nvPicPr>
          <p:cNvPr id="84" name="Google Shape;84;p5" descr="A logo of a person holding a pen&#10;&#10;Description automatically generated">
            <a:extLst>
              <a:ext uri="{FF2B5EF4-FFF2-40B4-BE49-F238E27FC236}">
                <a16:creationId xmlns:a16="http://schemas.microsoft.com/office/drawing/2014/main" xmlns="" id="{F9D1DA8D-D4C4-7907-0694-F8605C238371}"/>
              </a:ext>
            </a:extLst>
          </p:cNvPr>
          <p:cNvPicPr preferRelativeResize="0"/>
          <p:nvPr/>
        </p:nvPicPr>
        <p:blipFill rotWithShape="1">
          <a:blip r:embed="rId5">
            <a:alphaModFix/>
          </a:blip>
          <a:srcRect/>
          <a:stretch/>
        </p:blipFill>
        <p:spPr>
          <a:xfrm>
            <a:off x="506364" y="4406422"/>
            <a:ext cx="1018108" cy="1028604"/>
          </a:xfrm>
          <a:prstGeom prst="rect">
            <a:avLst/>
          </a:prstGeom>
          <a:noFill/>
          <a:ln>
            <a:noFill/>
          </a:ln>
        </p:spPr>
      </p:pic>
      <p:sp>
        <p:nvSpPr>
          <p:cNvPr id="2" name="Google Shape;80;p5">
            <a:extLst>
              <a:ext uri="{FF2B5EF4-FFF2-40B4-BE49-F238E27FC236}">
                <a16:creationId xmlns:a16="http://schemas.microsoft.com/office/drawing/2014/main" xmlns="" id="{60AE485B-6786-A879-4B54-0B8C00087AB2}"/>
              </a:ext>
            </a:extLst>
          </p:cNvPr>
          <p:cNvSpPr txBox="1"/>
          <p:nvPr/>
        </p:nvSpPr>
        <p:spPr>
          <a:xfrm>
            <a:off x="3218507" y="3480723"/>
            <a:ext cx="6096000" cy="52318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2800" b="1" i="0" u="none" strike="noStrike" cap="none" dirty="0" smtClean="0">
                <a:solidFill>
                  <a:srgbClr val="7F7F7F"/>
                </a:solidFill>
                <a:latin typeface="Calibri"/>
                <a:ea typeface="Calibri"/>
                <a:cs typeface="Calibri"/>
                <a:sym typeface="Calibri"/>
              </a:rPr>
              <a:t>SOCIOS </a:t>
            </a:r>
            <a:endParaRPr sz="2800" b="0" i="0" u="none" strike="noStrike" cap="none" dirty="0">
              <a:solidFill>
                <a:schemeClr val="dk1"/>
              </a:solidFill>
              <a:latin typeface="Times New Roman"/>
              <a:ea typeface="Times New Roman"/>
              <a:cs typeface="Times New Roman"/>
              <a:sym typeface="Times New Roman"/>
            </a:endParaRPr>
          </a:p>
        </p:txBody>
      </p:sp>
      <p:pic>
        <p:nvPicPr>
          <p:cNvPr id="1026" name="Picture 2" descr="A green text on a black background&#10;&#10;Description automatically generated">
            <a:extLst>
              <a:ext uri="{FF2B5EF4-FFF2-40B4-BE49-F238E27FC236}">
                <a16:creationId xmlns:a16="http://schemas.microsoft.com/office/drawing/2014/main" xmlns="" id="{3B45D439-3297-79AA-CACA-7096D6D590B0}"/>
              </a:ext>
            </a:extLst>
          </p:cNvPr>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1962338" y="4752724"/>
            <a:ext cx="1676400" cy="400050"/>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a:extLst>
              <a:ext uri="{FF2B5EF4-FFF2-40B4-BE49-F238E27FC236}">
                <a16:creationId xmlns:a16="http://schemas.microsoft.com/office/drawing/2014/main" xmlns="" id="{CEACFF9F-2E19-236D-B5DE-BA61F8D477D4}"/>
              </a:ext>
            </a:extLst>
          </p:cNvPr>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3969614" y="4704157"/>
            <a:ext cx="866775" cy="542925"/>
          </a:xfrm>
          <a:prstGeom prst="rect">
            <a:avLst/>
          </a:prstGeom>
          <a:noFill/>
          <a:extLst>
            <a:ext uri="{909E8E84-426E-40DD-AFC4-6F175D3DCCD1}">
              <a14:hiddenFill xmlns:a14="http://schemas.microsoft.com/office/drawing/2010/main" xmlns="">
                <a:solidFill>
                  <a:srgbClr val="FFFFFF"/>
                </a:solidFill>
              </a14:hiddenFill>
            </a:ext>
          </a:extLst>
        </p:spPr>
      </p:pic>
      <p:pic>
        <p:nvPicPr>
          <p:cNvPr id="1030" name="Picture 6" descr="A red bird on a green leaf&#10;&#10;Description automatically generated">
            <a:extLst>
              <a:ext uri="{FF2B5EF4-FFF2-40B4-BE49-F238E27FC236}">
                <a16:creationId xmlns:a16="http://schemas.microsoft.com/office/drawing/2014/main" xmlns="" id="{64376610-9F6A-7D97-9F5A-E9A5DBD20FBE}"/>
              </a:ext>
            </a:extLst>
          </p:cNvPr>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5167265" y="4723206"/>
            <a:ext cx="971550" cy="504825"/>
          </a:xfrm>
          <a:prstGeom prst="rect">
            <a:avLst/>
          </a:prstGeom>
          <a:noFill/>
          <a:extLst>
            <a:ext uri="{909E8E84-426E-40DD-AFC4-6F175D3DCCD1}">
              <a14:hiddenFill xmlns:a14="http://schemas.microsoft.com/office/drawing/2010/main" xmlns="">
                <a:solidFill>
                  <a:srgbClr val="FFFFFF"/>
                </a:solidFill>
              </a14:hiddenFill>
            </a:ext>
          </a:extLst>
        </p:spPr>
      </p:pic>
      <p:pic>
        <p:nvPicPr>
          <p:cNvPr id="1032" name="Picture 8" descr="Icon&#10;&#10;Description automatically generated">
            <a:extLst>
              <a:ext uri="{FF2B5EF4-FFF2-40B4-BE49-F238E27FC236}">
                <a16:creationId xmlns:a16="http://schemas.microsoft.com/office/drawing/2014/main" xmlns="" id="{787E2769-AEC9-4756-9372-748CDF945564}"/>
              </a:ext>
            </a:extLst>
          </p:cNvPr>
          <p:cNvPicPr>
            <a:picLocks noChangeAspect="1" noChangeArrowheads="1"/>
          </p:cNvPicPr>
          <p:nvPr/>
        </p:nvPicPr>
        <p:blipFill>
          <a:blip r:embed="rId9">
            <a:extLst>
              <a:ext uri="{28A0092B-C50C-407E-A947-70E740481C1C}">
                <a14:useLocalDpi xmlns:a14="http://schemas.microsoft.com/office/drawing/2010/main" xmlns="" val="0"/>
              </a:ext>
            </a:extLst>
          </a:blip>
          <a:srcRect/>
          <a:stretch>
            <a:fillRect/>
          </a:stretch>
        </p:blipFill>
        <p:spPr bwMode="auto">
          <a:xfrm>
            <a:off x="6535659" y="4630211"/>
            <a:ext cx="1257300" cy="581025"/>
          </a:xfrm>
          <a:prstGeom prst="rect">
            <a:avLst/>
          </a:prstGeom>
          <a:noFill/>
          <a:extLst>
            <a:ext uri="{909E8E84-426E-40DD-AFC4-6F175D3DCCD1}">
              <a14:hiddenFill xmlns:a14="http://schemas.microsoft.com/office/drawing/2010/main" xmlns="">
                <a:solidFill>
                  <a:srgbClr val="FFFFFF"/>
                </a:solidFill>
              </a14:hiddenFill>
            </a:ext>
          </a:extLst>
        </p:spPr>
      </p:pic>
      <p:pic>
        <p:nvPicPr>
          <p:cNvPr id="1034" name="Picture 10" descr="A building with red lights&#10;&#10;Description automatically generated">
            <a:extLst>
              <a:ext uri="{FF2B5EF4-FFF2-40B4-BE49-F238E27FC236}">
                <a16:creationId xmlns:a16="http://schemas.microsoft.com/office/drawing/2014/main" xmlns="" id="{31B41789-03F6-70DF-6C37-3B809119B07B}"/>
              </a:ext>
            </a:extLst>
          </p:cNvPr>
          <p:cNvPicPr>
            <a:picLocks noChangeAspect="1" noChangeArrowheads="1"/>
          </p:cNvPicPr>
          <p:nvPr/>
        </p:nvPicPr>
        <p:blipFill>
          <a:blip r:embed="rId10">
            <a:extLst>
              <a:ext uri="{28A0092B-C50C-407E-A947-70E740481C1C}">
                <a14:useLocalDpi xmlns:a14="http://schemas.microsoft.com/office/drawing/2010/main" xmlns="" val="0"/>
              </a:ext>
            </a:extLst>
          </a:blip>
          <a:srcRect/>
          <a:stretch>
            <a:fillRect/>
          </a:stretch>
        </p:blipFill>
        <p:spPr bwMode="auto">
          <a:xfrm>
            <a:off x="8328717" y="4619374"/>
            <a:ext cx="771525" cy="533400"/>
          </a:xfrm>
          <a:prstGeom prst="rect">
            <a:avLst/>
          </a:prstGeom>
          <a:noFill/>
          <a:extLst>
            <a:ext uri="{909E8E84-426E-40DD-AFC4-6F175D3DCCD1}">
              <a14:hiddenFill xmlns:a14="http://schemas.microsoft.com/office/drawing/2010/main" xmlns="">
                <a:solidFill>
                  <a:srgbClr val="FFFFFF"/>
                </a:solidFill>
              </a14:hiddenFill>
            </a:ext>
          </a:extLst>
        </p:spPr>
      </p:pic>
      <p:pic>
        <p:nvPicPr>
          <p:cNvPr id="1036" name="Picture 12" descr="A blue and black logo&#10;&#10;Description automatically generated">
            <a:extLst>
              <a:ext uri="{FF2B5EF4-FFF2-40B4-BE49-F238E27FC236}">
                <a16:creationId xmlns:a16="http://schemas.microsoft.com/office/drawing/2014/main" xmlns="" id="{C9B3BA7D-83AB-3CA7-81BA-35DE5F9EB790}"/>
              </a:ext>
            </a:extLst>
          </p:cNvPr>
          <p:cNvPicPr>
            <a:picLocks noChangeAspect="1" noChangeArrowheads="1"/>
          </p:cNvPicPr>
          <p:nvPr/>
        </p:nvPicPr>
        <p:blipFill>
          <a:blip r:embed="rId11">
            <a:extLst>
              <a:ext uri="{28A0092B-C50C-407E-A947-70E740481C1C}">
                <a14:useLocalDpi xmlns:a14="http://schemas.microsoft.com/office/drawing/2010/main" xmlns="" val="0"/>
              </a:ext>
            </a:extLst>
          </a:blip>
          <a:srcRect/>
          <a:stretch>
            <a:fillRect/>
          </a:stretch>
        </p:blipFill>
        <p:spPr bwMode="auto">
          <a:xfrm>
            <a:off x="9803732" y="4843604"/>
            <a:ext cx="1881904" cy="309170"/>
          </a:xfrm>
          <a:prstGeom prst="rect">
            <a:avLst/>
          </a:prstGeom>
          <a:noFill/>
          <a:extLst>
            <a:ext uri="{909E8E84-426E-40DD-AFC4-6F175D3DCCD1}">
              <a14:hiddenFill xmlns:a14="http://schemas.microsoft.com/office/drawing/2010/main" xmlns="">
                <a:solidFill>
                  <a:srgbClr val="FFFFFF"/>
                </a:solidFill>
              </a14:hiddenFill>
            </a:ext>
          </a:extLst>
        </p:spPr>
      </p:pic>
      <p:sp>
        <p:nvSpPr>
          <p:cNvPr id="17" name="Google Shape;87;p1">
            <a:extLst>
              <a:ext uri="{FF2B5EF4-FFF2-40B4-BE49-F238E27FC236}">
                <a16:creationId xmlns="" xmlns:a16="http://schemas.microsoft.com/office/drawing/2014/main" id="{745C65E3-B125-8233-7584-62CE022E617C}"/>
              </a:ext>
            </a:extLst>
          </p:cNvPr>
          <p:cNvSpPr txBox="1"/>
          <p:nvPr/>
        </p:nvSpPr>
        <p:spPr>
          <a:xfrm>
            <a:off x="2740398" y="6120065"/>
            <a:ext cx="7619927" cy="60012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050"/>
              <a:buFont typeface="Arial"/>
              <a:buNone/>
            </a:pPr>
            <a:r>
              <a:rPr lang="en-GB" sz="1100" b="0" i="1" u="none" strike="noStrike" dirty="0" err="1">
                <a:solidFill>
                  <a:srgbClr val="222222"/>
                </a:solidFill>
                <a:effectLst/>
                <a:latin typeface="Calibri" panose="020F0502020204030204" pitchFamily="34" charset="0"/>
              </a:rPr>
              <a:t>Financiado</a:t>
            </a:r>
            <a:r>
              <a:rPr lang="en-GB" sz="1100" b="0" i="1" u="none" strike="noStrike" dirty="0">
                <a:solidFill>
                  <a:srgbClr val="222222"/>
                </a:solidFill>
                <a:effectLst/>
                <a:latin typeface="Calibri" panose="020F0502020204030204" pitchFamily="34" charset="0"/>
              </a:rPr>
              <a:t> </a:t>
            </a:r>
            <a:r>
              <a:rPr lang="en-GB" sz="1100" b="0" i="1" u="none" strike="noStrike" dirty="0" err="1">
                <a:solidFill>
                  <a:srgbClr val="222222"/>
                </a:solidFill>
                <a:effectLst/>
                <a:latin typeface="Calibri" panose="020F0502020204030204" pitchFamily="34" charset="0"/>
              </a:rPr>
              <a:t>por</a:t>
            </a:r>
            <a:r>
              <a:rPr lang="en-GB" sz="1100" b="0" i="1" u="none" strike="noStrike" dirty="0">
                <a:solidFill>
                  <a:srgbClr val="222222"/>
                </a:solidFill>
                <a:effectLst/>
                <a:latin typeface="Calibri" panose="020F0502020204030204" pitchFamily="34" charset="0"/>
              </a:rPr>
              <a:t> la Unión Europea. Sin embargo, </a:t>
            </a:r>
            <a:r>
              <a:rPr lang="en-GB" sz="1100" b="0" i="1" u="none" strike="noStrike" dirty="0" err="1">
                <a:solidFill>
                  <a:srgbClr val="222222"/>
                </a:solidFill>
                <a:effectLst/>
                <a:latin typeface="Calibri" panose="020F0502020204030204" pitchFamily="34" charset="0"/>
              </a:rPr>
              <a:t>los</a:t>
            </a:r>
            <a:r>
              <a:rPr lang="en-GB" sz="1100" b="0" i="1" u="none" strike="noStrike" dirty="0">
                <a:solidFill>
                  <a:srgbClr val="222222"/>
                </a:solidFill>
                <a:effectLst/>
                <a:latin typeface="Calibri" panose="020F0502020204030204" pitchFamily="34" charset="0"/>
              </a:rPr>
              <a:t> puntos de vista y </a:t>
            </a:r>
            <a:r>
              <a:rPr lang="en-GB" sz="1100" b="0" i="1" u="none" strike="noStrike" dirty="0" err="1">
                <a:solidFill>
                  <a:srgbClr val="222222"/>
                </a:solidFill>
                <a:effectLst/>
                <a:latin typeface="Calibri" panose="020F0502020204030204" pitchFamily="34" charset="0"/>
              </a:rPr>
              <a:t>opiniones</a:t>
            </a:r>
            <a:r>
              <a:rPr lang="en-GB" sz="1100" b="0" i="1" u="none" strike="noStrike" dirty="0">
                <a:solidFill>
                  <a:srgbClr val="222222"/>
                </a:solidFill>
                <a:effectLst/>
                <a:latin typeface="Calibri" panose="020F0502020204030204" pitchFamily="34" charset="0"/>
              </a:rPr>
              <a:t> </a:t>
            </a:r>
            <a:r>
              <a:rPr lang="en-GB" sz="1100" b="0" i="1" u="none" strike="noStrike" dirty="0" err="1">
                <a:solidFill>
                  <a:srgbClr val="222222"/>
                </a:solidFill>
                <a:effectLst/>
                <a:latin typeface="Calibri" panose="020F0502020204030204" pitchFamily="34" charset="0"/>
              </a:rPr>
              <a:t>expresados</a:t>
            </a:r>
            <a:r>
              <a:rPr lang="en-GB" sz="1100" b="0" i="1" u="none" strike="noStrike" dirty="0">
                <a:solidFill>
                  <a:srgbClr val="222222"/>
                </a:solidFill>
                <a:effectLst/>
                <a:latin typeface="Calibri" panose="020F0502020204030204" pitchFamily="34" charset="0"/>
              </a:rPr>
              <a:t> son </a:t>
            </a:r>
            <a:r>
              <a:rPr lang="en-GB" sz="1100" b="0" i="1" u="none" strike="noStrike" dirty="0" err="1">
                <a:solidFill>
                  <a:srgbClr val="222222"/>
                </a:solidFill>
                <a:effectLst/>
                <a:latin typeface="Calibri" panose="020F0502020204030204" pitchFamily="34" charset="0"/>
              </a:rPr>
              <a:t>únicamente</a:t>
            </a:r>
            <a:r>
              <a:rPr lang="en-GB" sz="1100" b="0" i="1" u="none" strike="noStrike" dirty="0">
                <a:solidFill>
                  <a:srgbClr val="222222"/>
                </a:solidFill>
                <a:effectLst/>
                <a:latin typeface="Calibri" panose="020F0502020204030204" pitchFamily="34" charset="0"/>
              </a:rPr>
              <a:t> </a:t>
            </a:r>
            <a:r>
              <a:rPr lang="en-GB" sz="1100" b="0" i="1" u="none" strike="noStrike" dirty="0" err="1">
                <a:solidFill>
                  <a:srgbClr val="222222"/>
                </a:solidFill>
                <a:effectLst/>
                <a:latin typeface="Calibri" panose="020F0502020204030204" pitchFamily="34" charset="0"/>
              </a:rPr>
              <a:t>los</a:t>
            </a:r>
            <a:r>
              <a:rPr lang="en-GB" sz="1100" b="0" i="1" u="none" strike="noStrike" dirty="0">
                <a:solidFill>
                  <a:srgbClr val="222222"/>
                </a:solidFill>
                <a:effectLst/>
                <a:latin typeface="Calibri" panose="020F0502020204030204" pitchFamily="34" charset="0"/>
              </a:rPr>
              <a:t> del </a:t>
            </a:r>
            <a:r>
              <a:rPr lang="en-GB" sz="1100" b="0" i="1" u="none" strike="noStrike" dirty="0" err="1">
                <a:solidFill>
                  <a:srgbClr val="222222"/>
                </a:solidFill>
                <a:effectLst/>
                <a:latin typeface="Calibri" panose="020F0502020204030204" pitchFamily="34" charset="0"/>
              </a:rPr>
              <a:t>autor</a:t>
            </a:r>
            <a:r>
              <a:rPr lang="en-GB" sz="1100" b="0" i="1" u="none" strike="noStrike" dirty="0">
                <a:solidFill>
                  <a:srgbClr val="222222"/>
                </a:solidFill>
                <a:effectLst/>
                <a:latin typeface="Calibri" panose="020F0502020204030204" pitchFamily="34" charset="0"/>
              </a:rPr>
              <a:t> o </a:t>
            </a:r>
            <a:r>
              <a:rPr lang="en-GB" sz="1100" b="0" i="1" u="none" strike="noStrike" dirty="0" err="1">
                <a:solidFill>
                  <a:srgbClr val="222222"/>
                </a:solidFill>
                <a:effectLst/>
                <a:latin typeface="Calibri" panose="020F0502020204030204" pitchFamily="34" charset="0"/>
              </a:rPr>
              <a:t>autores</a:t>
            </a:r>
            <a:r>
              <a:rPr lang="en-GB" sz="1100" b="0" i="1" u="none" strike="noStrike" dirty="0">
                <a:solidFill>
                  <a:srgbClr val="222222"/>
                </a:solidFill>
                <a:effectLst/>
                <a:latin typeface="Calibri" panose="020F0502020204030204" pitchFamily="34" charset="0"/>
              </a:rPr>
              <a:t> y no </a:t>
            </a:r>
            <a:r>
              <a:rPr lang="en-GB" sz="1100" b="0" i="1" u="none" strike="noStrike" dirty="0" err="1">
                <a:solidFill>
                  <a:srgbClr val="222222"/>
                </a:solidFill>
                <a:effectLst/>
                <a:latin typeface="Calibri" panose="020F0502020204030204" pitchFamily="34" charset="0"/>
              </a:rPr>
              <a:t>reflejan</a:t>
            </a:r>
            <a:r>
              <a:rPr lang="en-GB" sz="1100" b="0" i="1" u="none" strike="noStrike" dirty="0">
                <a:solidFill>
                  <a:srgbClr val="222222"/>
                </a:solidFill>
                <a:effectLst/>
                <a:latin typeface="Calibri" panose="020F0502020204030204" pitchFamily="34" charset="0"/>
              </a:rPr>
              <a:t> </a:t>
            </a:r>
            <a:r>
              <a:rPr lang="en-GB" sz="1100" b="0" i="1" u="none" strike="noStrike" dirty="0" err="1">
                <a:solidFill>
                  <a:srgbClr val="222222"/>
                </a:solidFill>
                <a:effectLst/>
                <a:latin typeface="Calibri" panose="020F0502020204030204" pitchFamily="34" charset="0"/>
              </a:rPr>
              <a:t>necesariamente</a:t>
            </a:r>
            <a:r>
              <a:rPr lang="en-GB" sz="1100" b="0" i="1" u="none" strike="noStrike" dirty="0">
                <a:solidFill>
                  <a:srgbClr val="222222"/>
                </a:solidFill>
                <a:effectLst/>
                <a:latin typeface="Calibri" panose="020F0502020204030204" pitchFamily="34" charset="0"/>
              </a:rPr>
              <a:t> </a:t>
            </a:r>
            <a:r>
              <a:rPr lang="en-GB" sz="1100" b="0" i="1" u="none" strike="noStrike" dirty="0" err="1">
                <a:solidFill>
                  <a:srgbClr val="222222"/>
                </a:solidFill>
                <a:effectLst/>
                <a:latin typeface="Calibri" panose="020F0502020204030204" pitchFamily="34" charset="0"/>
              </a:rPr>
              <a:t>los</a:t>
            </a:r>
            <a:r>
              <a:rPr lang="en-GB" sz="1100" b="0" i="1" u="none" strike="noStrike" dirty="0">
                <a:solidFill>
                  <a:srgbClr val="222222"/>
                </a:solidFill>
                <a:effectLst/>
                <a:latin typeface="Calibri" panose="020F0502020204030204" pitchFamily="34" charset="0"/>
              </a:rPr>
              <a:t> de la Unión Europea o de la Agencia Nacional de Estonia. Ni la Unión Europea </a:t>
            </a:r>
            <a:r>
              <a:rPr lang="en-GB" sz="1100" b="0" i="1" u="none" strike="noStrike" dirty="0" err="1">
                <a:solidFill>
                  <a:srgbClr val="222222"/>
                </a:solidFill>
                <a:effectLst/>
                <a:latin typeface="Calibri" panose="020F0502020204030204" pitchFamily="34" charset="0"/>
              </a:rPr>
              <a:t>ni</a:t>
            </a:r>
            <a:r>
              <a:rPr lang="en-GB" sz="1100" b="0" i="1" u="none" strike="noStrike" dirty="0">
                <a:solidFill>
                  <a:srgbClr val="222222"/>
                </a:solidFill>
                <a:effectLst/>
                <a:latin typeface="Calibri" panose="020F0502020204030204" pitchFamily="34" charset="0"/>
              </a:rPr>
              <a:t> la </a:t>
            </a:r>
            <a:r>
              <a:rPr lang="en-GB" sz="1100" b="0" i="1" u="none" strike="noStrike" dirty="0" err="1">
                <a:solidFill>
                  <a:srgbClr val="222222"/>
                </a:solidFill>
                <a:effectLst/>
                <a:latin typeface="Calibri" panose="020F0502020204030204" pitchFamily="34" charset="0"/>
              </a:rPr>
              <a:t>autoridad</a:t>
            </a:r>
            <a:r>
              <a:rPr lang="en-GB" sz="1100" b="0" i="1" u="none" strike="noStrike" dirty="0">
                <a:solidFill>
                  <a:srgbClr val="222222"/>
                </a:solidFill>
                <a:effectLst/>
                <a:latin typeface="Calibri" panose="020F0502020204030204" pitchFamily="34" charset="0"/>
              </a:rPr>
              <a:t> </a:t>
            </a:r>
            <a:r>
              <a:rPr lang="en-GB" sz="1100" b="0" i="1" u="none" strike="noStrike" dirty="0" err="1">
                <a:solidFill>
                  <a:srgbClr val="222222"/>
                </a:solidFill>
                <a:effectLst/>
                <a:latin typeface="Calibri" panose="020F0502020204030204" pitchFamily="34" charset="0"/>
              </a:rPr>
              <a:t>que</a:t>
            </a:r>
            <a:r>
              <a:rPr lang="en-GB" sz="1100" b="0" i="1" u="none" strike="noStrike" dirty="0">
                <a:solidFill>
                  <a:srgbClr val="222222"/>
                </a:solidFill>
                <a:effectLst/>
                <a:latin typeface="Calibri" panose="020F0502020204030204" pitchFamily="34" charset="0"/>
              </a:rPr>
              <a:t> concede la </a:t>
            </a:r>
            <a:r>
              <a:rPr lang="en-GB" sz="1100" b="0" i="1" u="none" strike="noStrike" dirty="0" err="1">
                <a:solidFill>
                  <a:srgbClr val="222222"/>
                </a:solidFill>
                <a:effectLst/>
                <a:latin typeface="Calibri" panose="020F0502020204030204" pitchFamily="34" charset="0"/>
              </a:rPr>
              <a:t>ayuda</a:t>
            </a:r>
            <a:r>
              <a:rPr lang="en-GB" sz="1100" b="0" i="1" u="none" strike="noStrike" dirty="0">
                <a:solidFill>
                  <a:srgbClr val="222222"/>
                </a:solidFill>
                <a:effectLst/>
                <a:latin typeface="Calibri" panose="020F0502020204030204" pitchFamily="34" charset="0"/>
              </a:rPr>
              <a:t> pueden ser </a:t>
            </a:r>
            <a:r>
              <a:rPr lang="en-GB" sz="1100" b="0" i="1" u="none" strike="noStrike" dirty="0" err="1">
                <a:solidFill>
                  <a:srgbClr val="222222"/>
                </a:solidFill>
                <a:effectLst/>
                <a:latin typeface="Calibri" panose="020F0502020204030204" pitchFamily="34" charset="0"/>
              </a:rPr>
              <a:t>considerados</a:t>
            </a:r>
            <a:r>
              <a:rPr lang="en-GB" sz="1100" b="0" i="1" u="none" strike="noStrike" dirty="0">
                <a:solidFill>
                  <a:srgbClr val="222222"/>
                </a:solidFill>
                <a:effectLst/>
                <a:latin typeface="Calibri" panose="020F0502020204030204" pitchFamily="34" charset="0"/>
              </a:rPr>
              <a:t> </a:t>
            </a:r>
            <a:r>
              <a:rPr lang="en-GB" sz="1100" b="0" i="1" u="none" strike="noStrike" dirty="0" err="1">
                <a:solidFill>
                  <a:srgbClr val="222222"/>
                </a:solidFill>
                <a:effectLst/>
                <a:latin typeface="Calibri" panose="020F0502020204030204" pitchFamily="34" charset="0"/>
              </a:rPr>
              <a:t>responsables</a:t>
            </a:r>
            <a:r>
              <a:rPr lang="en-GB" sz="1100" b="0" i="1" u="none" strike="noStrike" dirty="0">
                <a:solidFill>
                  <a:srgbClr val="222222"/>
                </a:solidFill>
                <a:effectLst/>
                <a:latin typeface="Calibri" panose="020F0502020204030204" pitchFamily="34" charset="0"/>
              </a:rPr>
              <a:t> de </a:t>
            </a:r>
            <a:r>
              <a:rPr lang="en-GB" sz="1100" b="0" i="1" u="none" strike="noStrike" dirty="0" err="1">
                <a:solidFill>
                  <a:srgbClr val="222222"/>
                </a:solidFill>
                <a:effectLst/>
                <a:latin typeface="Calibri" panose="020F0502020204030204" pitchFamily="34" charset="0"/>
              </a:rPr>
              <a:t>ellos</a:t>
            </a:r>
            <a:r>
              <a:rPr lang="en-GB" sz="1100" b="0" i="1" u="none" strike="noStrike" dirty="0">
                <a:solidFill>
                  <a:srgbClr val="222222"/>
                </a:solidFill>
                <a:effectLst/>
                <a:latin typeface="Calibri" panose="020F0502020204030204" pitchFamily="34" charset="0"/>
              </a:rPr>
              <a:t>.</a:t>
            </a:r>
          </a:p>
        </p:txBody>
      </p:sp>
      <p:pic>
        <p:nvPicPr>
          <p:cNvPr id="18" name="Picture 5" descr="Blue text on a white background&#10;&#10;AI-generated content may be incorrect.">
            <a:extLst>
              <a:ext uri="{FF2B5EF4-FFF2-40B4-BE49-F238E27FC236}">
                <a16:creationId xmlns="" xmlns:a16="http://schemas.microsoft.com/office/drawing/2014/main" id="{6F72E8CC-9F2B-0F15-AD6F-BB7F5DCB79E1}"/>
              </a:ext>
            </a:extLst>
          </p:cNvPr>
          <p:cNvPicPr>
            <a:picLocks noChangeAspect="1"/>
          </p:cNvPicPr>
          <p:nvPr/>
        </p:nvPicPr>
        <p:blipFill>
          <a:blip r:embed="rId12">
            <a:extLst>
              <a:ext uri="{28A0092B-C50C-407E-A947-70E740481C1C}">
                <a14:useLocalDpi xmlns="" xmlns:a14="http://schemas.microsoft.com/office/drawing/2010/main" val="0"/>
              </a:ext>
            </a:extLst>
          </a:blip>
          <a:stretch>
            <a:fillRect/>
          </a:stretch>
        </p:blipFill>
        <p:spPr>
          <a:xfrm>
            <a:off x="263841" y="6133382"/>
            <a:ext cx="2456421" cy="511380"/>
          </a:xfrm>
          <a:prstGeom prst="rect">
            <a:avLst/>
          </a:prstGeom>
        </p:spPr>
      </p:pic>
      <p:pic>
        <p:nvPicPr>
          <p:cNvPr id="19" name="18 - Εικόνα" descr="cc-brand-1.png"/>
          <p:cNvPicPr>
            <a:picLocks noChangeAspect="1"/>
          </p:cNvPicPr>
          <p:nvPr/>
        </p:nvPicPr>
        <p:blipFill>
          <a:blip r:embed="rId13"/>
          <a:stretch>
            <a:fillRect/>
          </a:stretch>
        </p:blipFill>
        <p:spPr>
          <a:xfrm>
            <a:off x="10511207" y="5986732"/>
            <a:ext cx="1680793" cy="871268"/>
          </a:xfrm>
          <a:prstGeom prst="rect">
            <a:avLst/>
          </a:prstGeom>
        </p:spPr>
      </p:pic>
    </p:spTree>
    <p:custDataLst>
      <p:tags r:id="rId1"/>
    </p:custDataLst>
    <p:extLst>
      <p:ext uri="{BB962C8B-B14F-4D97-AF65-F5344CB8AC3E}">
        <p14:creationId xmlns:p14="http://schemas.microsoft.com/office/powerpoint/2010/main" xmlns="" val="1229119951"/>
      </p:ext>
    </p:extLst>
  </p:cSld>
  <p:clrMapOvr>
    <a:masterClrMapping/>
  </p:clrMapOvr>
  <mc:AlternateContent xmlns:mc="http://schemas.openxmlformats.org/markup-compatibility/2006">
    <mc:Choice xmlns:p14="http://schemas.microsoft.com/office/powerpoint/2010/main" xmlns="" Requires="p14">
      <p:transition spd="slow" p14:dur="3400" advClick="0" advTm="2000">
        <p14:reveal/>
      </p:transition>
    </mc:Choice>
    <mc:Fallback>
      <p:transition spd="slow" advClick="0" advTm="2000">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SLIDE_INDENT_LEVEL" val="1"/>
  <p:tag name="ISPRING_CUSTOM_TIMING_USED" val="0"/>
  <p:tag name="GENSWF_SLIDE_UID" val="{566D9898-A9F0-4ABE-A76C-E164E5C73CE1}:274"/>
</p:tagLst>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3161</TotalTime>
  <Words>1411</Words>
  <Application>Microsoft Office PowerPoint</Application>
  <PresentationFormat>Προσαρμογή</PresentationFormat>
  <Paragraphs>86</Paragraphs>
  <Slides>9</Slides>
  <Notes>9</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9</vt:i4>
      </vt:variant>
    </vt:vector>
  </HeadingPairs>
  <TitlesOfParts>
    <vt:vector size="14" baseType="lpstr">
      <vt:lpstr>Arial</vt:lpstr>
      <vt:lpstr>Candara</vt:lpstr>
      <vt:lpstr>Times New Roman</vt:lpstr>
      <vt:lpstr>Calibri</vt:lpstr>
      <vt:lpstr>Office Theme</vt:lpstr>
      <vt:lpstr>Διαφάνεια 1</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Fernandez</dc:creator>
  <cp:keywords>, docId:8D4965ECB6CE8D0D619B0218E804FD23</cp:keywords>
  <cp:lastModifiedBy>Νικολέττα</cp:lastModifiedBy>
  <cp:revision>41</cp:revision>
  <dcterms:created xsi:type="dcterms:W3CDTF">2024-06-10T15:48:53Z</dcterms:created>
  <dcterms:modified xsi:type="dcterms:W3CDTF">2026-04-27T14:36:46Z</dcterms:modified>
</cp:coreProperties>
</file>