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72" r:id="rId2"/>
    <p:sldId id="257" r:id="rId3"/>
    <p:sldId id="262" r:id="rId4"/>
    <p:sldId id="263" r:id="rId5"/>
    <p:sldId id="264" r:id="rId6"/>
    <p:sldId id="273" r:id="rId7"/>
  </p:sldIdLst>
  <p:sldSz cx="12192000" cy="6858000"/>
  <p:notesSz cx="6858000" cy="9144000"/>
  <p:embeddedFontLst>
    <p:embeddedFont>
      <p:font typeface="Candara" pitchFamily="34" charset="0"/>
      <p:regular r:id="rId9"/>
      <p:bold r:id="rId10"/>
      <p:italic r:id="rId11"/>
      <p:boldItalic r:id="rId12"/>
    </p:embeddedFont>
    <p:embeddedFont>
      <p:font typeface="Calibri"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gmdC1hukAFPgg8jXsYh+4JQgTbX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vier CP"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6" d="100"/>
          <a:sy n="106" d="100"/>
        </p:scale>
        <p:origin x="-96" y="-1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8.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viewProps" Target="view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6" name="Google Shape;13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24d98dd386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g324d98dd386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24d98dd386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4" name="Google Shape;154;g324d98dd38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png"/><Relationship Id="rId3" Type="http://schemas.openxmlformats.org/officeDocument/2006/relationships/notesSlide" Target="../notesSlides/notesSlide6.xml"/><Relationship Id="rId7" Type="http://schemas.openxmlformats.org/officeDocument/2006/relationships/image" Target="../media/image6.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1"/>
          <p:cNvSpPr txBox="1"/>
          <p:nvPr/>
        </p:nvSpPr>
        <p:spPr>
          <a:xfrm>
            <a:off x="0" y="2708872"/>
            <a:ext cx="12191999" cy="1815841"/>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rgbClr val="FFFFFF"/>
                </a:solidFill>
                <a:latin typeface="Candara"/>
                <a:ea typeface="Times New Roman"/>
                <a:cs typeface="Times New Roman"/>
                <a:sym typeface="Candara"/>
              </a:rPr>
              <a:t>PROGRAMA DE FORMACIÓN</a:t>
            </a:r>
          </a:p>
          <a:p>
            <a:pPr marL="0" marR="0" lvl="0" indent="0" algn="ctr" rtl="0">
              <a:spcBef>
                <a:spcPts val="0"/>
              </a:spcBef>
              <a:spcAft>
                <a:spcPts val="0"/>
              </a:spcAft>
              <a:buNone/>
            </a:pPr>
            <a:endParaRPr lang="en-US" sz="2800" b="1" i="0" u="none" strike="noStrike" cap="none" dirty="0">
              <a:solidFill>
                <a:srgbClr val="FFFFFF"/>
              </a:solidFill>
              <a:latin typeface="Candara"/>
              <a:ea typeface="Candara"/>
              <a:cs typeface="Candara"/>
              <a:sym typeface="Candara"/>
            </a:endParaRPr>
          </a:p>
          <a:p>
            <a:pPr marL="809625" algn="ctr">
              <a:tabLst>
                <a:tab pos="11112500" algn="l"/>
              </a:tabLst>
            </a:pPr>
            <a:r>
              <a:rPr lang="en-US" sz="2800" b="1" i="0" u="none" strike="noStrike" cap="none" dirty="0">
                <a:solidFill>
                  <a:srgbClr val="FFFFFF"/>
                </a:solidFill>
                <a:latin typeface="Candara"/>
                <a:ea typeface="Candara"/>
                <a:cs typeface="Candara"/>
                <a:sym typeface="Candara"/>
              </a:rPr>
              <a:t>UNIDAD DE APRENDIZAJE 2: </a:t>
            </a:r>
            <a:r>
              <a:rPr lang="en-GB" sz="2800" b="1" i="0" u="none" strike="noStrike" cap="none" dirty="0">
                <a:solidFill>
                  <a:schemeClr val="lt1"/>
                </a:solidFill>
                <a:latin typeface="Candara"/>
                <a:ea typeface="Candara"/>
                <a:cs typeface="Candara"/>
                <a:sym typeface="Candara"/>
              </a:rPr>
              <a:t>Creatividad y ecodiseño a través del arte cerámico y el patrimonio</a:t>
            </a:r>
          </a:p>
        </p:txBody>
      </p:sp>
      <p:sp>
        <p:nvSpPr>
          <p:cNvPr id="86" name="Google Shape;86;p1"/>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dirty="0">
                <a:solidFill>
                  <a:srgbClr val="7F7F7F"/>
                </a:solidFill>
                <a:latin typeface="Calibri"/>
                <a:ea typeface="Calibri"/>
                <a:cs typeface="Calibri"/>
                <a:sym typeface="Calibri"/>
              </a:rPr>
              <a:t>2023-1-EE01-KA220-ADU-000150753</a:t>
            </a:r>
            <a:endParaRPr b="0" i="0" u="none" strike="noStrike" cap="none" dirty="0">
              <a:solidFill>
                <a:schemeClr val="dk1"/>
              </a:solidFill>
              <a:latin typeface="Times New Roman"/>
              <a:ea typeface="Times New Roman"/>
              <a:cs typeface="Times New Roman"/>
              <a:sym typeface="Times New Roman"/>
            </a:endParaRPr>
          </a:p>
        </p:txBody>
      </p:sp>
      <p:sp>
        <p:nvSpPr>
          <p:cNvPr id="8" name="Google Shape;87;p1">
            <a:extLst>
              <a:ext uri="{FF2B5EF4-FFF2-40B4-BE49-F238E27FC236}">
                <a16:creationId xmlns="" xmlns:a16="http://schemas.microsoft.com/office/drawing/2014/main" id="{745C65E3-B125-8233-7584-62CE022E617C}"/>
              </a:ext>
            </a:extLst>
          </p:cNvPr>
          <p:cNvSpPr txBox="1"/>
          <p:nvPr/>
        </p:nvSpPr>
        <p:spPr>
          <a:xfrm>
            <a:off x="2740398" y="6120065"/>
            <a:ext cx="7619927"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err="1">
                <a:solidFill>
                  <a:srgbClr val="222222"/>
                </a:solidFill>
                <a:effectLst/>
                <a:latin typeface="Calibri" panose="020F0502020204030204" pitchFamily="34" charset="0"/>
              </a:rPr>
              <a:t>Financiado</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por</a:t>
            </a:r>
            <a:r>
              <a:rPr lang="en-GB" sz="1100" b="0" i="1" u="none" strike="noStrike" dirty="0">
                <a:solidFill>
                  <a:srgbClr val="222222"/>
                </a:solidFill>
                <a:effectLst/>
                <a:latin typeface="Calibri" panose="020F0502020204030204" pitchFamily="34" charset="0"/>
              </a:rPr>
              <a:t> la Unión Europea. Sin embargo,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puntos de vista y </a:t>
            </a:r>
            <a:r>
              <a:rPr lang="en-GB" sz="1100" b="0" i="1" u="none" strike="noStrike" dirty="0" err="1">
                <a:solidFill>
                  <a:srgbClr val="222222"/>
                </a:solidFill>
                <a:effectLst/>
                <a:latin typeface="Calibri" panose="020F0502020204030204" pitchFamily="34" charset="0"/>
              </a:rPr>
              <a:t>opiniones</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expresados</a:t>
            </a:r>
            <a:r>
              <a:rPr lang="en-GB" sz="1100" b="0" i="1" u="none" strike="noStrike" dirty="0">
                <a:solidFill>
                  <a:srgbClr val="222222"/>
                </a:solidFill>
                <a:effectLst/>
                <a:latin typeface="Calibri" panose="020F0502020204030204" pitchFamily="34" charset="0"/>
              </a:rPr>
              <a:t> son </a:t>
            </a:r>
            <a:r>
              <a:rPr lang="en-GB" sz="1100" b="0" i="1" u="none" strike="noStrike" dirty="0" err="1">
                <a:solidFill>
                  <a:srgbClr val="222222"/>
                </a:solidFill>
                <a:effectLst/>
                <a:latin typeface="Calibri" panose="020F0502020204030204" pitchFamily="34" charset="0"/>
              </a:rPr>
              <a:t>únicamente</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del </a:t>
            </a:r>
            <a:r>
              <a:rPr lang="en-GB" sz="1100" b="0" i="1" u="none" strike="noStrike" dirty="0" err="1">
                <a:solidFill>
                  <a:srgbClr val="222222"/>
                </a:solidFill>
                <a:effectLst/>
                <a:latin typeface="Calibri" panose="020F0502020204030204" pitchFamily="34" charset="0"/>
              </a:rPr>
              <a:t>autor</a:t>
            </a:r>
            <a:r>
              <a:rPr lang="en-GB" sz="1100" b="0" i="1" u="none" strike="noStrike" dirty="0">
                <a:solidFill>
                  <a:srgbClr val="222222"/>
                </a:solidFill>
                <a:effectLst/>
                <a:latin typeface="Calibri" panose="020F0502020204030204" pitchFamily="34" charset="0"/>
              </a:rPr>
              <a:t> o </a:t>
            </a:r>
            <a:r>
              <a:rPr lang="en-GB" sz="1100" b="0" i="1" u="none" strike="noStrike" dirty="0" err="1">
                <a:solidFill>
                  <a:srgbClr val="222222"/>
                </a:solidFill>
                <a:effectLst/>
                <a:latin typeface="Calibri" panose="020F0502020204030204" pitchFamily="34" charset="0"/>
              </a:rPr>
              <a:t>autores</a:t>
            </a:r>
            <a:r>
              <a:rPr lang="en-GB" sz="1100" b="0" i="1" u="none" strike="noStrike" dirty="0">
                <a:solidFill>
                  <a:srgbClr val="222222"/>
                </a:solidFill>
                <a:effectLst/>
                <a:latin typeface="Calibri" panose="020F0502020204030204" pitchFamily="34" charset="0"/>
              </a:rPr>
              <a:t> y no </a:t>
            </a:r>
            <a:r>
              <a:rPr lang="en-GB" sz="1100" b="0" i="1" u="none" strike="noStrike" dirty="0" err="1">
                <a:solidFill>
                  <a:srgbClr val="222222"/>
                </a:solidFill>
                <a:effectLst/>
                <a:latin typeface="Calibri" panose="020F0502020204030204" pitchFamily="34" charset="0"/>
              </a:rPr>
              <a:t>reflejan</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necesariamente</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de la Unión Europea o de la Agencia Nacional de Estonia. Ni la Unión Europea </a:t>
            </a:r>
            <a:r>
              <a:rPr lang="en-GB" sz="1100" b="0" i="1" u="none" strike="noStrike" dirty="0" err="1">
                <a:solidFill>
                  <a:srgbClr val="222222"/>
                </a:solidFill>
                <a:effectLst/>
                <a:latin typeface="Calibri" panose="020F0502020204030204" pitchFamily="34" charset="0"/>
              </a:rPr>
              <a:t>ni</a:t>
            </a:r>
            <a:r>
              <a:rPr lang="en-GB" sz="1100" b="0" i="1" u="none" strike="noStrike" dirty="0">
                <a:solidFill>
                  <a:srgbClr val="222222"/>
                </a:solidFill>
                <a:effectLst/>
                <a:latin typeface="Calibri" panose="020F0502020204030204" pitchFamily="34" charset="0"/>
              </a:rPr>
              <a:t> la </a:t>
            </a:r>
            <a:r>
              <a:rPr lang="en-GB" sz="1100" b="0" i="1" u="none" strike="noStrike" dirty="0" err="1">
                <a:solidFill>
                  <a:srgbClr val="222222"/>
                </a:solidFill>
                <a:effectLst/>
                <a:latin typeface="Calibri" panose="020F0502020204030204" pitchFamily="34" charset="0"/>
              </a:rPr>
              <a:t>autoridad</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que</a:t>
            </a:r>
            <a:r>
              <a:rPr lang="en-GB" sz="1100" b="0" i="1" u="none" strike="noStrike" dirty="0">
                <a:solidFill>
                  <a:srgbClr val="222222"/>
                </a:solidFill>
                <a:effectLst/>
                <a:latin typeface="Calibri" panose="020F0502020204030204" pitchFamily="34" charset="0"/>
              </a:rPr>
              <a:t> concede la </a:t>
            </a:r>
            <a:r>
              <a:rPr lang="en-GB" sz="1100" b="0" i="1" u="none" strike="noStrike" dirty="0" err="1">
                <a:solidFill>
                  <a:srgbClr val="222222"/>
                </a:solidFill>
                <a:effectLst/>
                <a:latin typeface="Calibri" panose="020F0502020204030204" pitchFamily="34" charset="0"/>
              </a:rPr>
              <a:t>ayuda</a:t>
            </a:r>
            <a:r>
              <a:rPr lang="en-GB" sz="1100" b="0" i="1" u="none" strike="noStrike" dirty="0">
                <a:solidFill>
                  <a:srgbClr val="222222"/>
                </a:solidFill>
                <a:effectLst/>
                <a:latin typeface="Calibri" panose="020F0502020204030204" pitchFamily="34" charset="0"/>
              </a:rPr>
              <a:t> pueden ser </a:t>
            </a:r>
            <a:r>
              <a:rPr lang="en-GB" sz="1100" b="0" i="1" u="none" strike="noStrike" dirty="0" err="1">
                <a:solidFill>
                  <a:srgbClr val="222222"/>
                </a:solidFill>
                <a:effectLst/>
                <a:latin typeface="Calibri" panose="020F0502020204030204" pitchFamily="34" charset="0"/>
              </a:rPr>
              <a:t>considerados</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responsables</a:t>
            </a:r>
            <a:r>
              <a:rPr lang="en-GB" sz="1100" b="0" i="1" u="none" strike="noStrike" dirty="0">
                <a:solidFill>
                  <a:srgbClr val="222222"/>
                </a:solidFill>
                <a:effectLst/>
                <a:latin typeface="Calibri" panose="020F0502020204030204" pitchFamily="34" charset="0"/>
              </a:rPr>
              <a:t> de </a:t>
            </a:r>
            <a:r>
              <a:rPr lang="en-GB" sz="1100" b="0" i="1" u="none" strike="noStrike" dirty="0" err="1">
                <a:solidFill>
                  <a:srgbClr val="222222"/>
                </a:solidFill>
                <a:effectLst/>
                <a:latin typeface="Calibri" panose="020F0502020204030204" pitchFamily="34" charset="0"/>
              </a:rPr>
              <a:t>ellos</a:t>
            </a:r>
            <a:r>
              <a:rPr lang="en-GB" sz="1100" b="0" i="1" u="none" strike="noStrike" dirty="0">
                <a:solidFill>
                  <a:srgbClr val="222222"/>
                </a:solidFill>
                <a:effectLst/>
                <a:latin typeface="Calibri" panose="020F0502020204030204" pitchFamily="34" charset="0"/>
              </a:rPr>
              <a:t>.</a:t>
            </a:r>
          </a:p>
        </p:txBody>
      </p:sp>
      <p:pic>
        <p:nvPicPr>
          <p:cNvPr id="9" name="Picture 5" descr="Blue text on a white background&#10;&#10;AI-generated content may be incorrect.">
            <a:extLst>
              <a:ext uri="{FF2B5EF4-FFF2-40B4-BE49-F238E27FC236}">
                <a16:creationId xmlns="" xmlns:a16="http://schemas.microsoft.com/office/drawing/2014/main" id="{6F72E8CC-9F2B-0F15-AD6F-BB7F5DCB79E1}"/>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63841" y="6133382"/>
            <a:ext cx="2456421" cy="511380"/>
          </a:xfrm>
          <a:prstGeom prst="rect">
            <a:avLst/>
          </a:prstGeom>
        </p:spPr>
      </p:pic>
      <p:pic>
        <p:nvPicPr>
          <p:cNvPr id="10" name="9 - Εικόνα" descr="cc-brand-1.png"/>
          <p:cNvPicPr>
            <a:picLocks noChangeAspect="1"/>
          </p:cNvPicPr>
          <p:nvPr/>
        </p:nvPicPr>
        <p:blipFill>
          <a:blip r:embed="rId5"/>
          <a:stretch>
            <a:fillRect/>
          </a:stretch>
        </p:blipFill>
        <p:spPr>
          <a:xfrm>
            <a:off x="10511207" y="5986732"/>
            <a:ext cx="1680793" cy="87126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738554" y="1590682"/>
            <a:ext cx="10876200" cy="28581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859075" y="2074775"/>
            <a:ext cx="10643700" cy="12310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2800"/>
              <a:buFont typeface="Arial"/>
              <a:buNone/>
            </a:pPr>
            <a:r>
              <a:rPr lang="en-GB" sz="3200" b="1" i="0" u="none" strike="noStrike" cap="none" dirty="0">
                <a:solidFill>
                  <a:schemeClr val="bg1"/>
                </a:solidFill>
                <a:latin typeface="Candara" panose="020E0502030303020204" pitchFamily="34" charset="0"/>
                <a:ea typeface="Candara"/>
                <a:cs typeface="Candara"/>
                <a:sym typeface="Candara"/>
              </a:rPr>
              <a:t>LECCIÓN 2: </a:t>
            </a:r>
            <a:r>
              <a:rPr lang="en-GB" sz="3200" b="1" i="0" u="none" strike="noStrike" dirty="0">
                <a:solidFill>
                  <a:schemeClr val="bg1"/>
                </a:solidFill>
                <a:effectLst/>
                <a:latin typeface="Candara" panose="020E0502030303020204" pitchFamily="34" charset="0"/>
              </a:rPr>
              <a:t>Diseño de un objeto funcional inspirado en el patrimonio cerámico local</a:t>
            </a:r>
            <a:endParaRPr sz="3200" b="0" i="0" u="none" strike="noStrike" cap="none" dirty="0">
              <a:solidFill>
                <a:schemeClr val="bg1"/>
              </a:solidFill>
              <a:latin typeface="Candara" panose="020E0502030303020204" pitchFamily="34" charset="0"/>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9" name="Google Shape;139;p9"/>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p9"/>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1" name="Google Shape;141;p9"/>
          <p:cNvSpPr txBox="1"/>
          <p:nvPr/>
        </p:nvSpPr>
        <p:spPr>
          <a:xfrm>
            <a:off x="0" y="89588"/>
            <a:ext cx="10911000" cy="461624"/>
          </a:xfrm>
          <a:prstGeom prst="rect">
            <a:avLst/>
          </a:prstGeom>
          <a:noFill/>
          <a:ln>
            <a:noFill/>
          </a:ln>
        </p:spPr>
        <p:txBody>
          <a:bodyPr spcFirstLastPara="1" wrap="square" lIns="91425" tIns="45700" rIns="91425" bIns="45700" anchor="t" anchorCtr="0">
            <a:spAutoFit/>
          </a:bodyPr>
          <a:lstStyle/>
          <a:p>
            <a:pPr marL="457200" lvl="1">
              <a:buSzPts val="2800"/>
            </a:pPr>
            <a:r>
              <a:rPr lang="en-GB" sz="2400" b="1" dirty="0">
                <a:solidFill>
                  <a:schemeClr val="bg1"/>
                </a:solidFill>
                <a:latin typeface="Candara" panose="020E0502030303020204" pitchFamily="34" charset="0"/>
              </a:rPr>
              <a:t>Actividad creativa: Diseñar y dar forma a un objeto funcional con arcilla</a:t>
            </a:r>
          </a:p>
        </p:txBody>
      </p:sp>
      <p:sp>
        <p:nvSpPr>
          <p:cNvPr id="142" name="Google Shape;142;p9"/>
          <p:cNvSpPr txBox="1"/>
          <p:nvPr/>
        </p:nvSpPr>
        <p:spPr>
          <a:xfrm>
            <a:off x="484050" y="973650"/>
            <a:ext cx="10575300" cy="4770496"/>
          </a:xfrm>
          <a:prstGeom prst="rect">
            <a:avLst/>
          </a:prstGeom>
          <a:noFill/>
          <a:ln>
            <a:noFill/>
          </a:ln>
        </p:spPr>
        <p:txBody>
          <a:bodyPr spcFirstLastPara="1" wrap="square" lIns="91425" tIns="45700" rIns="91425" bIns="45700" anchor="t" anchorCtr="0">
            <a:spAutoFit/>
          </a:bodyPr>
          <a:lstStyle/>
          <a:p>
            <a:r>
              <a:rPr lang="en-GB" sz="1600" b="1" dirty="0">
                <a:latin typeface="Candara" panose="020E0502030303020204" pitchFamily="34" charset="0"/>
              </a:rPr>
              <a:t>Objetivo:</a:t>
            </a:r>
            <a:r>
              <a:rPr lang="en-GB" sz="1600" dirty="0">
                <a:latin typeface="Candara" panose="020E0502030303020204" pitchFamily="34" charset="0"/>
              </a:rPr>
              <a:t/>
            </a:r>
            <a:br>
              <a:rPr lang="en-GB" sz="1600" dirty="0">
                <a:latin typeface="Candara" panose="020E0502030303020204" pitchFamily="34" charset="0"/>
              </a:rPr>
            </a:br>
            <a:r>
              <a:rPr lang="en-GB" sz="1600" dirty="0">
                <a:latin typeface="Candara" panose="020E0502030303020204" pitchFamily="34" charset="0"/>
              </a:rPr>
              <a:t>En esta parte de la sesión, los alumnos comenzarán a dar forma a su propio objeto cerámico funcional (una taza, un cuenco o un jarrón pequeño) inspirado en la cerámica tradicional de la cultura </a:t>
            </a:r>
            <a:r>
              <a:rPr lang="en-GB" sz="1600" dirty="0" err="1">
                <a:latin typeface="Candara" panose="020E0502030303020204" pitchFamily="34" charset="0"/>
              </a:rPr>
              <a:t>Narva</a:t>
            </a:r>
            <a:r>
              <a:rPr lang="en-GB" sz="1600" dirty="0">
                <a:latin typeface="Candara" panose="020E0502030303020204" pitchFamily="34" charset="0"/>
              </a:rPr>
              <a:t>. El objetivo es combinar referencias históricas con la creatividad personal y profundizar en la comprensión de la forma, la función y el significado del diseño cerámico.</a:t>
            </a:r>
          </a:p>
          <a:p>
            <a:endParaRPr lang="en-GB" sz="1600" dirty="0">
              <a:latin typeface="Candara" panose="020E0502030303020204" pitchFamily="34" charset="0"/>
            </a:endParaRPr>
          </a:p>
          <a:p>
            <a:r>
              <a:rPr lang="en-GB" sz="1600" b="1" dirty="0">
                <a:latin typeface="Candara" panose="020E0502030303020204" pitchFamily="34" charset="0"/>
              </a:rPr>
              <a:t>Materiales necesarios:</a:t>
            </a:r>
            <a:endParaRPr lang="en-GB" sz="1600" dirty="0">
              <a:latin typeface="Candara" panose="020E0502030303020204" pitchFamily="34" charset="0"/>
            </a:endParaRPr>
          </a:p>
          <a:p>
            <a:pPr marL="285750" indent="-285750">
              <a:buFont typeface="Arial" panose="020B0604020202020204" pitchFamily="34" charset="0"/>
              <a:buChar char="•"/>
            </a:pPr>
            <a:r>
              <a:rPr lang="en-GB" sz="1600" dirty="0">
                <a:latin typeface="Candara" panose="020E0502030303020204" pitchFamily="34" charset="0"/>
              </a:rPr>
              <a:t>Arcilla (apta para modelar a mano)</a:t>
            </a:r>
          </a:p>
          <a:p>
            <a:pPr marL="285750" indent="-285750">
              <a:buFont typeface="Arial" panose="020B0604020202020204" pitchFamily="34" charset="0"/>
              <a:buChar char="•"/>
            </a:pPr>
            <a:r>
              <a:rPr lang="en-GB" sz="1600" dirty="0">
                <a:latin typeface="Candara" panose="020E0502030303020204" pitchFamily="34" charset="0"/>
              </a:rPr>
              <a:t>Herramientas básicas de alfarería: costillas de madera, herramientas de bucle, palos </a:t>
            </a:r>
            <a:r>
              <a:rPr lang="en-GB" sz="1600" dirty="0" err="1">
                <a:latin typeface="Candara" panose="020E0502030303020204" pitchFamily="34" charset="0"/>
              </a:rPr>
              <a:t>de modelado</a:t>
            </a:r>
            <a:r>
              <a:rPr lang="en-GB" sz="1600" dirty="0">
                <a:latin typeface="Candara" panose="020E0502030303020204" pitchFamily="34" charset="0"/>
              </a:rPr>
              <a:t>, esponjas</a:t>
            </a:r>
          </a:p>
          <a:p>
            <a:pPr marL="285750" indent="-285750">
              <a:buFont typeface="Arial" panose="020B0604020202020204" pitchFamily="34" charset="0"/>
              <a:buChar char="•"/>
            </a:pPr>
            <a:r>
              <a:rPr lang="en-GB" sz="1600" dirty="0">
                <a:latin typeface="Candara" panose="020E0502030303020204" pitchFamily="34" charset="0"/>
              </a:rPr>
              <a:t>Materiales naturales (por ejemplo, plantas secas, conchas) para dar textura y decorar</a:t>
            </a:r>
          </a:p>
          <a:p>
            <a:pPr marL="285750" indent="-285750">
              <a:buFont typeface="Arial" panose="020B0604020202020204" pitchFamily="34" charset="0"/>
              <a:buChar char="•"/>
            </a:pPr>
            <a:r>
              <a:rPr lang="en-GB" sz="1600" dirty="0">
                <a:latin typeface="Candara" panose="020E0502030303020204" pitchFamily="34" charset="0"/>
              </a:rPr>
              <a:t>Papel de dibujo y lápices (para bocetos de referencia rápida si es necesario)</a:t>
            </a:r>
          </a:p>
          <a:p>
            <a:pPr marL="285750" indent="-285750">
              <a:buFont typeface="Arial" panose="020B0604020202020204" pitchFamily="34" charset="0"/>
              <a:buChar char="•"/>
            </a:pPr>
            <a:r>
              <a:rPr lang="en-GB" sz="1600" dirty="0">
                <a:latin typeface="Candara" panose="020E0502030303020204" pitchFamily="34" charset="0"/>
              </a:rPr>
              <a:t>Delantales o cubiertas protectoras</a:t>
            </a:r>
          </a:p>
          <a:p>
            <a:pPr marL="285750" indent="-285750">
              <a:buFont typeface="Arial" panose="020B0604020202020204" pitchFamily="34" charset="0"/>
              <a:buChar char="•"/>
            </a:pPr>
            <a:r>
              <a:rPr lang="en-GB" sz="1600" dirty="0">
                <a:latin typeface="Candara" panose="020E0502030303020204" pitchFamily="34" charset="0"/>
              </a:rPr>
              <a:t>Cuencos de agua, tablas o alfombrillas para trabajar</a:t>
            </a:r>
          </a:p>
          <a:p>
            <a:endParaRPr lang="en-GB" sz="1600" dirty="0">
              <a:latin typeface="Candara" panose="020E0502030303020204" pitchFamily="34" charset="0"/>
            </a:endParaRPr>
          </a:p>
          <a:p>
            <a:r>
              <a:rPr lang="en-GB" sz="1600" b="1" dirty="0">
                <a:latin typeface="Candara" panose="020E0502030303020204" pitchFamily="34" charset="0"/>
              </a:rPr>
              <a:t>Instrucciones y enfoque:</a:t>
            </a:r>
            <a:endParaRPr lang="en-GB" sz="1600" dirty="0">
              <a:latin typeface="Candara" panose="020E0502030303020204" pitchFamily="34" charset="0"/>
            </a:endParaRPr>
          </a:p>
          <a:p>
            <a:r>
              <a:rPr lang="en-GB" sz="1600" dirty="0">
                <a:latin typeface="Candara" panose="020E0502030303020204" pitchFamily="34" charset="0"/>
              </a:rPr>
              <a:t>Comience animando a los participantes a recordar las características distintivas de la cerámica de la cultura </a:t>
            </a:r>
            <a:r>
              <a:rPr lang="en-GB" sz="1600" dirty="0" err="1">
                <a:latin typeface="Candara" panose="020E0502030303020204" pitchFamily="34" charset="0"/>
              </a:rPr>
              <a:t>Narva</a:t>
            </a:r>
            <a:r>
              <a:rPr lang="en-GB" sz="1600" dirty="0">
                <a:latin typeface="Candara" panose="020E0502030303020204" pitchFamily="34" charset="0"/>
              </a:rPr>
              <a:t>:</a:t>
            </a:r>
          </a:p>
          <a:p>
            <a:pPr marL="285750" indent="-285750">
              <a:buFont typeface="Arial" panose="020B0604020202020204" pitchFamily="34" charset="0"/>
              <a:buChar char="•"/>
            </a:pPr>
            <a:r>
              <a:rPr lang="en-GB" sz="1600" dirty="0">
                <a:latin typeface="Candara" panose="020E0502030303020204" pitchFamily="34" charset="0"/>
              </a:rPr>
              <a:t>Recipientes de paredes gruesas</a:t>
            </a:r>
          </a:p>
          <a:p>
            <a:pPr marL="285750" indent="-285750">
              <a:buFont typeface="Arial" panose="020B0604020202020204" pitchFamily="34" charset="0"/>
              <a:buChar char="•"/>
            </a:pPr>
            <a:r>
              <a:rPr lang="en-GB" sz="1600" dirty="0">
                <a:latin typeface="Candara" panose="020E0502030303020204" pitchFamily="34" charset="0"/>
              </a:rPr>
              <a:t>Formas sencillas y funcionales</a:t>
            </a:r>
          </a:p>
          <a:p>
            <a:pPr marL="285750" indent="-285750">
              <a:buFont typeface="Arial" panose="020B0604020202020204" pitchFamily="34" charset="0"/>
              <a:buChar char="•"/>
            </a:pPr>
            <a:r>
              <a:rPr lang="en-GB" sz="1600" dirty="0">
                <a:latin typeface="Candara" panose="020E0502030303020204" pitchFamily="34" charset="0"/>
              </a:rPr>
              <a:t>Texturas presionadas a mano (con las yemas de los dedos, patrones en forma de peine, hoyos)</a:t>
            </a:r>
          </a:p>
          <a:p>
            <a:pPr marL="285750" indent="-285750">
              <a:buFont typeface="Arial" panose="020B0604020202020204" pitchFamily="34" charset="0"/>
              <a:buChar char="•"/>
            </a:pPr>
            <a:r>
              <a:rPr lang="en-GB" sz="1600" dirty="0">
                <a:latin typeface="Candara" panose="020E0502030303020204" pitchFamily="34" charset="0"/>
              </a:rPr>
              <a:t>Materiales naturales mezclados con la arcilla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g324d98dd386_0_1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8" name="Google Shape;148;g324d98dd386_0_18"/>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g324d98dd386_0_18"/>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0" name="Google Shape;150;g324d98dd386_0_18"/>
          <p:cNvSpPr txBox="1"/>
          <p:nvPr/>
        </p:nvSpPr>
        <p:spPr>
          <a:xfrm>
            <a:off x="0" y="89588"/>
            <a:ext cx="10911000" cy="461624"/>
          </a:xfrm>
          <a:prstGeom prst="rect">
            <a:avLst/>
          </a:prstGeom>
          <a:noFill/>
          <a:ln>
            <a:noFill/>
          </a:ln>
        </p:spPr>
        <p:txBody>
          <a:bodyPr spcFirstLastPara="1" wrap="square" lIns="91425" tIns="45700" rIns="91425" bIns="45700" anchor="t" anchorCtr="0">
            <a:spAutoFit/>
          </a:bodyPr>
          <a:lstStyle/>
          <a:p>
            <a:pPr marL="457200" lvl="1">
              <a:buSzPts val="2800"/>
            </a:pPr>
            <a:r>
              <a:rPr lang="en-GB" sz="2400" b="1" dirty="0">
                <a:solidFill>
                  <a:schemeClr val="bg1"/>
                </a:solidFill>
                <a:latin typeface="Candara" panose="020E0502030303020204" pitchFamily="34" charset="0"/>
              </a:rPr>
              <a:t>Actividad creativa: Diseñar y dar forma a un objeto funcional con arcilla</a:t>
            </a:r>
          </a:p>
        </p:txBody>
      </p:sp>
      <p:sp>
        <p:nvSpPr>
          <p:cNvPr id="151" name="Google Shape;151;g324d98dd386_0_18"/>
          <p:cNvSpPr txBox="1"/>
          <p:nvPr/>
        </p:nvSpPr>
        <p:spPr>
          <a:xfrm>
            <a:off x="484050" y="973650"/>
            <a:ext cx="10575300" cy="4031833"/>
          </a:xfrm>
          <a:prstGeom prst="rect">
            <a:avLst/>
          </a:prstGeom>
          <a:noFill/>
          <a:ln>
            <a:noFill/>
          </a:ln>
        </p:spPr>
        <p:txBody>
          <a:bodyPr spcFirstLastPara="1" wrap="square" lIns="91425" tIns="45700" rIns="91425" bIns="45700" anchor="t" anchorCtr="0">
            <a:spAutoFit/>
          </a:bodyPr>
          <a:lstStyle/>
          <a:p>
            <a:r>
              <a:rPr lang="en-GB" sz="1600" dirty="0">
                <a:latin typeface="Candara" panose="020E0502030303020204" pitchFamily="34" charset="0"/>
              </a:rPr>
              <a:t>Deje que los alumnos elijan qué tipo de objeto quieren crear, algo que puedan usar en su vida cotidiana. Puede ser una taza que les guste usar para tomar té, un cuenco para la cocina o un jarrón para el alféizar de la ventana. Pídales que piensen no solo en su aspecto, sino también en lo siguiente:</a:t>
            </a:r>
          </a:p>
          <a:p>
            <a:pPr>
              <a:buFont typeface="Arial" panose="020B0604020202020204" pitchFamily="34" charset="0"/>
              <a:buChar char="•"/>
            </a:pPr>
            <a:r>
              <a:rPr lang="en-GB" sz="1600" dirty="0">
                <a:latin typeface="Candara" panose="020E0502030303020204" pitchFamily="34" charset="0"/>
              </a:rPr>
              <a:t> ¿Qué papel desempeñará en su hogar o en su vida?</a:t>
            </a:r>
          </a:p>
          <a:p>
            <a:pPr>
              <a:buFont typeface="Arial" panose="020B0604020202020204" pitchFamily="34" charset="0"/>
              <a:buChar char="•"/>
            </a:pPr>
            <a:r>
              <a:rPr lang="en-GB" sz="1600" dirty="0">
                <a:latin typeface="Candara" panose="020E0502030303020204" pitchFamily="34" charset="0"/>
              </a:rPr>
              <a:t> ¿Qué mensaje o emoción quieren que transmita?</a:t>
            </a:r>
          </a:p>
          <a:p>
            <a:pPr>
              <a:buFont typeface="Arial" panose="020B0604020202020204" pitchFamily="34" charset="0"/>
              <a:buChar char="•"/>
            </a:pPr>
            <a:r>
              <a:rPr lang="en-GB" sz="1600" dirty="0">
                <a:latin typeface="Candara" panose="020E0502030303020204" pitchFamily="34" charset="0"/>
              </a:rPr>
              <a:t> ¿Cómo podrían integrar tanto la tradición como la expresión personal en su forma y decoración?</a:t>
            </a:r>
          </a:p>
          <a:p>
            <a:endParaRPr lang="ru-RU" sz="1600" b="1" dirty="0">
              <a:latin typeface="Candara" panose="020E0502030303020204" pitchFamily="34" charset="0"/>
            </a:endParaRPr>
          </a:p>
          <a:p>
            <a:r>
              <a:rPr lang="en-GB" sz="1600" b="1" dirty="0">
                <a:latin typeface="Candara" panose="020E0502030303020204" pitchFamily="34" charset="0"/>
              </a:rPr>
              <a:t>Pautas para el modelado a mano:</a:t>
            </a:r>
            <a:endParaRPr lang="en-GB" sz="1600" dirty="0">
              <a:latin typeface="Candara" panose="020E0502030303020204" pitchFamily="34" charset="0"/>
            </a:endParaRPr>
          </a:p>
          <a:p>
            <a:r>
              <a:rPr lang="en-GB" sz="1600" dirty="0">
                <a:latin typeface="Candara" panose="020E0502030303020204" pitchFamily="34" charset="0"/>
              </a:rPr>
              <a:t>Utilice únicamente técnicas de modelado a mano (sin tornos de alfarero) para mantenerse fiel a los métodos antiguos. Oriente a los participantes para que trabajen despacio y con atención, centrándose en crear paredes gruesas que reflejen la solidez de la cerámica de estilo Narva. Anímeles a estampar patrones o texturas utilizando herramientas sencillas, los dedos o elementos naturales (hojas, ramitas, semillas) que reflejen los principios del diseño ecológico.</a:t>
            </a:r>
          </a:p>
          <a:p>
            <a:pPr>
              <a:buFont typeface="Arial" panose="020B0604020202020204" pitchFamily="34" charset="0"/>
              <a:buChar char="•"/>
            </a:pPr>
            <a:endParaRPr lang="ru-RU" sz="1600" dirty="0">
              <a:latin typeface="Candara" panose="020E0502030303020204" pitchFamily="34" charset="0"/>
            </a:endParaRPr>
          </a:p>
          <a:p>
            <a:r>
              <a:rPr lang="en-GB" sz="1600" dirty="0">
                <a:latin typeface="Candara" panose="020E0502030303020204" pitchFamily="34" charset="0"/>
              </a:rPr>
              <a:t>Recuerde a los participantes que las imperfecciones forman parte del encanto de lo hecho a mano y que el proceso es tan importante como el resultado. Muévase por el espacio para ofrecer apoyo técnico, ayudar a unir las piezas de forma segura y animar a la experimentación.</a:t>
            </a:r>
          </a:p>
          <a:p>
            <a:r>
              <a:rPr lang="en-GB" sz="1600" dirty="0">
                <a:latin typeface="Candara" panose="020E0502030303020204" pitchFamily="34" charset="0"/>
              </a:rPr>
              <a:t>Cree un ambiente cálido y de apoyo en el que se acoja y respete la visión única de cada persona.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g324d98dd386_0_32"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57" name="Google Shape;157;g324d98dd386_0_32"/>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g324d98dd386_0_32"/>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g324d98dd386_0_32"/>
          <p:cNvSpPr txBox="1"/>
          <p:nvPr/>
        </p:nvSpPr>
        <p:spPr>
          <a:xfrm>
            <a:off x="436825" y="89600"/>
            <a:ext cx="99594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t-EE" sz="2400" b="1" i="0" u="none" strike="noStrike" cap="none" dirty="0" err="1">
                <a:solidFill>
                  <a:schemeClr val="lt1"/>
                </a:solidFill>
                <a:latin typeface="Candara"/>
                <a:ea typeface="Candara"/>
                <a:cs typeface="Candara"/>
                <a:sym typeface="Candara"/>
              </a:rPr>
              <a:t>Compartir </a:t>
            </a:r>
            <a:r>
              <a:rPr lang="et-EE" sz="2400" b="1" i="0" u="none" strike="noStrike" cap="none" dirty="0">
                <a:solidFill>
                  <a:schemeClr val="lt1"/>
                </a:solidFill>
                <a:latin typeface="Candara"/>
                <a:ea typeface="Candara"/>
                <a:cs typeface="Candara"/>
                <a:sym typeface="Candara"/>
              </a:rPr>
              <a:t>y </a:t>
            </a:r>
            <a:r>
              <a:rPr lang="et-EE" sz="2400" b="1" dirty="0" err="1">
                <a:solidFill>
                  <a:schemeClr val="lt1"/>
                </a:solidFill>
                <a:latin typeface="Candara"/>
                <a:ea typeface="Candara"/>
                <a:cs typeface="Candara"/>
                <a:sym typeface="Candara"/>
              </a:rPr>
              <a:t>reflexionar</a:t>
            </a:r>
            <a:endParaRPr sz="2400" b="0" i="0" u="none" strike="noStrike" cap="none" dirty="0">
              <a:solidFill>
                <a:schemeClr val="lt1"/>
              </a:solidFill>
              <a:latin typeface="Candara"/>
              <a:ea typeface="Candara"/>
              <a:cs typeface="Candara"/>
              <a:sym typeface="Candara"/>
            </a:endParaRPr>
          </a:p>
        </p:txBody>
      </p:sp>
      <p:sp>
        <p:nvSpPr>
          <p:cNvPr id="160" name="Google Shape;160;g324d98dd386_0_32"/>
          <p:cNvSpPr txBox="1"/>
          <p:nvPr/>
        </p:nvSpPr>
        <p:spPr>
          <a:xfrm>
            <a:off x="536075" y="1080425"/>
            <a:ext cx="10454400" cy="4016444"/>
          </a:xfrm>
          <a:prstGeom prst="rect">
            <a:avLst/>
          </a:prstGeom>
          <a:noFill/>
          <a:ln>
            <a:noFill/>
          </a:ln>
        </p:spPr>
        <p:txBody>
          <a:bodyPr spcFirstLastPara="1" wrap="square" lIns="91425" tIns="45700" rIns="91425" bIns="45700" anchor="t" anchorCtr="0">
            <a:spAutoFit/>
          </a:bodyPr>
          <a:lstStyle/>
          <a:p>
            <a:pPr>
              <a:spcBef>
                <a:spcPts val="600"/>
              </a:spcBef>
              <a:buClr>
                <a:schemeClr val="dk1"/>
              </a:buClr>
              <a:buSzPts val="1100"/>
            </a:pPr>
            <a:r>
              <a:rPr lang="en-GB" sz="1600" dirty="0">
                <a:latin typeface="Candara" panose="020E0502030303020204" pitchFamily="34" charset="0"/>
              </a:rPr>
              <a:t>Para completar la sesión, </a:t>
            </a:r>
            <a:r>
              <a:rPr lang="en-GB" sz="1600" b="0" i="0" u="none" strike="noStrike" dirty="0">
                <a:solidFill>
                  <a:srgbClr val="000000"/>
                </a:solidFill>
                <a:effectLst/>
                <a:latin typeface="Candara" panose="020E0502030303020204" pitchFamily="34" charset="0"/>
              </a:rPr>
              <a:t>organice una visita a la galería en la que los participantes expongan sus trabajos en curso. Cada participante explicará su proceso creativo y las decisiones que ha tomado.</a:t>
            </a:r>
          </a:p>
          <a:p>
            <a:r>
              <a:rPr lang="en-GB" sz="1600" dirty="0">
                <a:latin typeface="Candara" panose="020E0502030303020204" pitchFamily="34" charset="0"/>
              </a:rPr>
              <a:t>Para apoyar este momento de reflexión, puede utilizar algunas preguntas orientativas:</a:t>
            </a:r>
          </a:p>
          <a:p>
            <a:pPr marL="285750" indent="-285750">
              <a:buFont typeface="Arial" panose="020B0604020202020204" pitchFamily="34" charset="0"/>
              <a:buChar char="•"/>
            </a:pPr>
            <a:r>
              <a:rPr lang="en-GB" sz="1600" dirty="0">
                <a:latin typeface="Candara" panose="020E0502030303020204" pitchFamily="34" charset="0"/>
              </a:rPr>
              <a:t>¿Qué inspiró su diseño y cómo cambió a lo largo del proceso?</a:t>
            </a:r>
          </a:p>
          <a:p>
            <a:pPr marL="285750" indent="-285750">
              <a:buFont typeface="Arial" panose="020B0604020202020204" pitchFamily="34" charset="0"/>
              <a:buChar char="•"/>
            </a:pPr>
            <a:r>
              <a:rPr lang="en-GB" sz="1600" dirty="0">
                <a:latin typeface="Candara" panose="020E0502030303020204" pitchFamily="34" charset="0"/>
              </a:rPr>
              <a:t>¿Qué elementos del patrimonio era importante para ti incluir?</a:t>
            </a:r>
          </a:p>
          <a:p>
            <a:pPr marL="285750" indent="-285750">
              <a:buFont typeface="Arial" panose="020B0604020202020204" pitchFamily="34" charset="0"/>
              <a:buChar char="•"/>
            </a:pPr>
            <a:r>
              <a:rPr lang="en-GB" sz="1600" dirty="0">
                <a:latin typeface="Candara" panose="020E0502030303020204" pitchFamily="34" charset="0"/>
              </a:rPr>
              <a:t>¿Cómo expresaste tu estilo personal o tu historia?</a:t>
            </a:r>
          </a:p>
          <a:p>
            <a:pPr marL="285750" indent="-285750">
              <a:buFont typeface="Arial" panose="020B0604020202020204" pitchFamily="34" charset="0"/>
              <a:buChar char="•"/>
            </a:pPr>
            <a:r>
              <a:rPr lang="en-GB" sz="1600" dirty="0">
                <a:latin typeface="Candara" panose="020E0502030303020204" pitchFamily="34" charset="0"/>
              </a:rPr>
              <a:t>¿Qué descubriste al trabajar con arcilla o al diseñar algo funcional?</a:t>
            </a:r>
          </a:p>
          <a:p>
            <a:pPr marL="285750" indent="-285750">
              <a:buFont typeface="Arial" panose="020B0604020202020204" pitchFamily="34" charset="0"/>
              <a:buChar char="•"/>
            </a:pPr>
            <a:r>
              <a:rPr lang="en-GB" sz="1600" dirty="0">
                <a:latin typeface="Candara" panose="020E0502030303020204" pitchFamily="34" charset="0"/>
              </a:rPr>
              <a:t>¿Cómo te sientes ahora al mirar tu objeto?</a:t>
            </a:r>
          </a:p>
          <a:p>
            <a:endParaRPr lang="en-GB" sz="1600" dirty="0">
              <a:latin typeface="Candara" panose="020E0502030303020204" pitchFamily="34" charset="0"/>
            </a:endParaRPr>
          </a:p>
          <a:p>
            <a:r>
              <a:rPr lang="en-GB" sz="1600" dirty="0">
                <a:latin typeface="Candara" panose="020E0502030303020204" pitchFamily="34" charset="0"/>
              </a:rPr>
              <a:t>Fomenta un diálogo abierto, en el que los alumnos también puedan hacerse preguntas entre ellos. Esto fomenta el espíritu de colaboración y refuerza la confianza para expresar ideas creativas.</a:t>
            </a:r>
            <a:endParaRPr lang="en-GB" sz="1600" dirty="0">
              <a:solidFill>
                <a:schemeClr val="dk1"/>
              </a:solidFill>
              <a:latin typeface="Candara" panose="020E0502030303020204" pitchFamily="34" charset="0"/>
              <a:ea typeface="Candara"/>
              <a:cs typeface="Candara"/>
              <a:sym typeface="Candara"/>
            </a:endParaRPr>
          </a:p>
          <a:p>
            <a:pPr marL="0" marR="0" lvl="0" indent="0" algn="l" rtl="0">
              <a:lnSpc>
                <a:spcPct val="100000"/>
              </a:lnSpc>
              <a:spcBef>
                <a:spcPts val="600"/>
              </a:spcBef>
              <a:spcAft>
                <a:spcPts val="0"/>
              </a:spcAft>
              <a:buClr>
                <a:schemeClr val="dk1"/>
              </a:buClr>
              <a:buSzPts val="1100"/>
              <a:buFont typeface="Arial"/>
              <a:buNone/>
            </a:pPr>
            <a:r>
              <a:rPr lang="en-GB" sz="1600" b="0" i="0" u="none" strike="noStrike" cap="none" dirty="0">
                <a:solidFill>
                  <a:schemeClr val="dk1"/>
                </a:solidFill>
                <a:latin typeface="Candara" panose="020E0502030303020204" pitchFamily="34" charset="0"/>
                <a:ea typeface="Candara"/>
                <a:cs typeface="Candara"/>
                <a:sym typeface="Candara"/>
              </a:rPr>
              <a:t>Resuma los logros del día, haciendo hincapié en cómo cada participante ha combinado de forma única técnicas antiguas y modernas. Discuta los siguientes pasos para la cocción y la preparación de las obras para la sesión final.</a:t>
            </a:r>
            <a:endParaRPr sz="1600" b="0" i="0" u="none" strike="noStrike" cap="none" dirty="0">
              <a:solidFill>
                <a:schemeClr val="dk1"/>
              </a:solidFill>
              <a:latin typeface="Candara" panose="020E0502030303020204" pitchFamily="34" charset="0"/>
              <a:ea typeface="Candara"/>
              <a:cs typeface="Candara"/>
              <a:sym typeface="Candara"/>
            </a:endParaRPr>
          </a:p>
          <a:p>
            <a:pPr marL="0" marR="0" lvl="0" indent="0" algn="l" rtl="0">
              <a:lnSpc>
                <a:spcPct val="100000"/>
              </a:lnSpc>
              <a:spcBef>
                <a:spcPts val="600"/>
              </a:spcBef>
              <a:spcAft>
                <a:spcPts val="0"/>
              </a:spcAft>
              <a:buClr>
                <a:schemeClr val="dk1"/>
              </a:buClr>
              <a:buSzPts val="1100"/>
              <a:buFont typeface="Arial"/>
              <a:buNone/>
            </a:pPr>
            <a:r>
              <a:rPr lang="en-GB" sz="1600" b="0" i="0" u="none" strike="noStrike" cap="none" dirty="0">
                <a:solidFill>
                  <a:schemeClr val="dk1"/>
                </a:solidFill>
                <a:latin typeface="Candara" panose="020E0502030303020204" pitchFamily="34" charset="0"/>
                <a:ea typeface="Candara"/>
                <a:cs typeface="Candara"/>
                <a:sym typeface="Candara"/>
              </a:rPr>
              <a:t>Muestre un avance de las técnicas de esmaltado que aprenderán los participantes y anímeles a pensar en </a:t>
            </a:r>
            <a:r>
              <a:rPr lang="en-GB" sz="1600" b="0" i="0" u="none" strike="noStrike" cap="none" dirty="0" err="1">
                <a:solidFill>
                  <a:schemeClr val="dk1"/>
                </a:solidFill>
                <a:latin typeface="Candara" panose="020E0502030303020204" pitchFamily="34" charset="0"/>
                <a:ea typeface="Candara"/>
                <a:cs typeface="Candara"/>
                <a:sym typeface="Candara"/>
              </a:rPr>
              <a:t>los colores </a:t>
            </a:r>
            <a:r>
              <a:rPr lang="en-GB" sz="1600" b="0" i="0" u="none" strike="noStrike" cap="none" dirty="0">
                <a:solidFill>
                  <a:schemeClr val="dk1"/>
                </a:solidFill>
                <a:latin typeface="Candara" panose="020E0502030303020204" pitchFamily="34" charset="0"/>
                <a:ea typeface="Candara"/>
                <a:cs typeface="Candara"/>
                <a:sym typeface="Candara"/>
              </a:rPr>
              <a:t>y acabados que podrían realzar sus piezas.</a:t>
            </a:r>
            <a:endParaRPr sz="1600" b="1" i="0" u="none" strike="noStrike" cap="none" dirty="0">
              <a:solidFill>
                <a:srgbClr val="000000"/>
              </a:solidFill>
              <a:latin typeface="Candara" panose="020E0502030303020204" pitchFamily="34" charset="0"/>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400069"/>
          </a:xfrm>
          <a:prstGeom prst="rect">
            <a:avLst/>
          </a:prstGeom>
          <a:solidFill>
            <a:srgbClr val="72BC59"/>
          </a:solidFill>
          <a:ln>
            <a:noFill/>
          </a:ln>
        </p:spPr>
        <p:txBody>
          <a:bodyPr spcFirstLastPara="1" wrap="square" lIns="91425" tIns="45700" rIns="91425" bIns="45700" anchor="t" anchorCtr="0">
            <a:spAutoFit/>
          </a:bodyPr>
          <a:lstStyle/>
          <a:p>
            <a:pPr algn="ctr">
              <a:buSzPts val="2800"/>
            </a:pPr>
            <a:r>
              <a:rPr lang="en-US" sz="2000" b="1" dirty="0" smtClean="0">
                <a:solidFill>
                  <a:schemeClr val="bg1"/>
                </a:solidFill>
                <a:latin typeface="Candara" pitchFamily="34" charset="0"/>
              </a:rPr>
              <a:t>Gracias </a:t>
            </a:r>
            <a:r>
              <a:rPr lang="en-US" sz="2000" b="1" dirty="0" err="1" smtClean="0">
                <a:solidFill>
                  <a:schemeClr val="bg1"/>
                </a:solidFill>
                <a:latin typeface="Candara" pitchFamily="34" charset="0"/>
              </a:rPr>
              <a:t>por</a:t>
            </a:r>
            <a:r>
              <a:rPr lang="en-US" sz="2000" b="1" dirty="0" smtClean="0">
                <a:solidFill>
                  <a:schemeClr val="bg1"/>
                </a:solidFill>
                <a:latin typeface="Candara" pitchFamily="34" charset="0"/>
              </a:rPr>
              <a:t> </a:t>
            </a:r>
            <a:r>
              <a:rPr lang="en-US" sz="2000" b="1" dirty="0" err="1" smtClean="0">
                <a:solidFill>
                  <a:schemeClr val="bg1"/>
                </a:solidFill>
                <a:latin typeface="Candara" pitchFamily="34" charset="0"/>
              </a:rPr>
              <a:t>su</a:t>
            </a:r>
            <a:r>
              <a:rPr lang="en-US" sz="2000" b="1" dirty="0" smtClean="0">
                <a:solidFill>
                  <a:schemeClr val="bg1"/>
                </a:solidFill>
                <a:latin typeface="Candara" pitchFamily="34" charset="0"/>
              </a:rPr>
              <a:t> </a:t>
            </a:r>
            <a:r>
              <a:rPr lang="en-US" sz="2000" b="1" dirty="0" err="1" smtClean="0">
                <a:solidFill>
                  <a:schemeClr val="bg1"/>
                </a:solidFill>
                <a:latin typeface="Candara" pitchFamily="34" charset="0"/>
              </a:rPr>
              <a:t>atención</a:t>
            </a:r>
            <a:endParaRPr lang="en-US" sz="2000" b="1" dirty="0" smtClean="0">
              <a:solidFill>
                <a:schemeClr val="bg1"/>
              </a:solidFill>
              <a:latin typeface="Candara" pitchFamily="34" charset="0"/>
            </a:endParaRP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SOCIOS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Google Shape;87;p1">
            <a:extLst>
              <a:ext uri="{FF2B5EF4-FFF2-40B4-BE49-F238E27FC236}">
                <a16:creationId xmlns="" xmlns:a16="http://schemas.microsoft.com/office/drawing/2014/main" id="{745C65E3-B125-8233-7584-62CE022E617C}"/>
              </a:ext>
            </a:extLst>
          </p:cNvPr>
          <p:cNvSpPr txBox="1"/>
          <p:nvPr/>
        </p:nvSpPr>
        <p:spPr>
          <a:xfrm>
            <a:off x="2740398" y="6120065"/>
            <a:ext cx="7619927"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err="1">
                <a:solidFill>
                  <a:srgbClr val="222222"/>
                </a:solidFill>
                <a:effectLst/>
                <a:latin typeface="Calibri" panose="020F0502020204030204" pitchFamily="34" charset="0"/>
              </a:rPr>
              <a:t>Financiado</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por</a:t>
            </a:r>
            <a:r>
              <a:rPr lang="en-GB" sz="1100" b="0" i="1" u="none" strike="noStrike" dirty="0">
                <a:solidFill>
                  <a:srgbClr val="222222"/>
                </a:solidFill>
                <a:effectLst/>
                <a:latin typeface="Calibri" panose="020F0502020204030204" pitchFamily="34" charset="0"/>
              </a:rPr>
              <a:t> la Unión Europea. Sin embargo,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puntos de vista y </a:t>
            </a:r>
            <a:r>
              <a:rPr lang="en-GB" sz="1100" b="0" i="1" u="none" strike="noStrike" dirty="0" err="1">
                <a:solidFill>
                  <a:srgbClr val="222222"/>
                </a:solidFill>
                <a:effectLst/>
                <a:latin typeface="Calibri" panose="020F0502020204030204" pitchFamily="34" charset="0"/>
              </a:rPr>
              <a:t>opiniones</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expresados</a:t>
            </a:r>
            <a:r>
              <a:rPr lang="en-GB" sz="1100" b="0" i="1" u="none" strike="noStrike" dirty="0">
                <a:solidFill>
                  <a:srgbClr val="222222"/>
                </a:solidFill>
                <a:effectLst/>
                <a:latin typeface="Calibri" panose="020F0502020204030204" pitchFamily="34" charset="0"/>
              </a:rPr>
              <a:t> son </a:t>
            </a:r>
            <a:r>
              <a:rPr lang="en-GB" sz="1100" b="0" i="1" u="none" strike="noStrike" dirty="0" err="1">
                <a:solidFill>
                  <a:srgbClr val="222222"/>
                </a:solidFill>
                <a:effectLst/>
                <a:latin typeface="Calibri" panose="020F0502020204030204" pitchFamily="34" charset="0"/>
              </a:rPr>
              <a:t>únicamente</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del </a:t>
            </a:r>
            <a:r>
              <a:rPr lang="en-GB" sz="1100" b="0" i="1" u="none" strike="noStrike" dirty="0" err="1">
                <a:solidFill>
                  <a:srgbClr val="222222"/>
                </a:solidFill>
                <a:effectLst/>
                <a:latin typeface="Calibri" panose="020F0502020204030204" pitchFamily="34" charset="0"/>
              </a:rPr>
              <a:t>autor</a:t>
            </a:r>
            <a:r>
              <a:rPr lang="en-GB" sz="1100" b="0" i="1" u="none" strike="noStrike" dirty="0">
                <a:solidFill>
                  <a:srgbClr val="222222"/>
                </a:solidFill>
                <a:effectLst/>
                <a:latin typeface="Calibri" panose="020F0502020204030204" pitchFamily="34" charset="0"/>
              </a:rPr>
              <a:t> o </a:t>
            </a:r>
            <a:r>
              <a:rPr lang="en-GB" sz="1100" b="0" i="1" u="none" strike="noStrike" dirty="0" err="1">
                <a:solidFill>
                  <a:srgbClr val="222222"/>
                </a:solidFill>
                <a:effectLst/>
                <a:latin typeface="Calibri" panose="020F0502020204030204" pitchFamily="34" charset="0"/>
              </a:rPr>
              <a:t>autores</a:t>
            </a:r>
            <a:r>
              <a:rPr lang="en-GB" sz="1100" b="0" i="1" u="none" strike="noStrike" dirty="0">
                <a:solidFill>
                  <a:srgbClr val="222222"/>
                </a:solidFill>
                <a:effectLst/>
                <a:latin typeface="Calibri" panose="020F0502020204030204" pitchFamily="34" charset="0"/>
              </a:rPr>
              <a:t> y no </a:t>
            </a:r>
            <a:r>
              <a:rPr lang="en-GB" sz="1100" b="0" i="1" u="none" strike="noStrike" dirty="0" err="1">
                <a:solidFill>
                  <a:srgbClr val="222222"/>
                </a:solidFill>
                <a:effectLst/>
                <a:latin typeface="Calibri" panose="020F0502020204030204" pitchFamily="34" charset="0"/>
              </a:rPr>
              <a:t>reflejan</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necesariamente</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de la Unión Europea o de la Agencia Nacional de Estonia. Ni la Unión Europea </a:t>
            </a:r>
            <a:r>
              <a:rPr lang="en-GB" sz="1100" b="0" i="1" u="none" strike="noStrike" dirty="0" err="1">
                <a:solidFill>
                  <a:srgbClr val="222222"/>
                </a:solidFill>
                <a:effectLst/>
                <a:latin typeface="Calibri" panose="020F0502020204030204" pitchFamily="34" charset="0"/>
              </a:rPr>
              <a:t>ni</a:t>
            </a:r>
            <a:r>
              <a:rPr lang="en-GB" sz="1100" b="0" i="1" u="none" strike="noStrike" dirty="0">
                <a:solidFill>
                  <a:srgbClr val="222222"/>
                </a:solidFill>
                <a:effectLst/>
                <a:latin typeface="Calibri" panose="020F0502020204030204" pitchFamily="34" charset="0"/>
              </a:rPr>
              <a:t> la </a:t>
            </a:r>
            <a:r>
              <a:rPr lang="en-GB" sz="1100" b="0" i="1" u="none" strike="noStrike" dirty="0" err="1">
                <a:solidFill>
                  <a:srgbClr val="222222"/>
                </a:solidFill>
                <a:effectLst/>
                <a:latin typeface="Calibri" panose="020F0502020204030204" pitchFamily="34" charset="0"/>
              </a:rPr>
              <a:t>autoridad</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que</a:t>
            </a:r>
            <a:r>
              <a:rPr lang="en-GB" sz="1100" b="0" i="1" u="none" strike="noStrike" dirty="0">
                <a:solidFill>
                  <a:srgbClr val="222222"/>
                </a:solidFill>
                <a:effectLst/>
                <a:latin typeface="Calibri" panose="020F0502020204030204" pitchFamily="34" charset="0"/>
              </a:rPr>
              <a:t> concede la </a:t>
            </a:r>
            <a:r>
              <a:rPr lang="en-GB" sz="1100" b="0" i="1" u="none" strike="noStrike" dirty="0" err="1">
                <a:solidFill>
                  <a:srgbClr val="222222"/>
                </a:solidFill>
                <a:effectLst/>
                <a:latin typeface="Calibri" panose="020F0502020204030204" pitchFamily="34" charset="0"/>
              </a:rPr>
              <a:t>ayuda</a:t>
            </a:r>
            <a:r>
              <a:rPr lang="en-GB" sz="1100" b="0" i="1" u="none" strike="noStrike" dirty="0">
                <a:solidFill>
                  <a:srgbClr val="222222"/>
                </a:solidFill>
                <a:effectLst/>
                <a:latin typeface="Calibri" panose="020F0502020204030204" pitchFamily="34" charset="0"/>
              </a:rPr>
              <a:t> pueden ser </a:t>
            </a:r>
            <a:r>
              <a:rPr lang="en-GB" sz="1100" b="0" i="1" u="none" strike="noStrike" dirty="0" err="1">
                <a:solidFill>
                  <a:srgbClr val="222222"/>
                </a:solidFill>
                <a:effectLst/>
                <a:latin typeface="Calibri" panose="020F0502020204030204" pitchFamily="34" charset="0"/>
              </a:rPr>
              <a:t>considerados</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responsables</a:t>
            </a:r>
            <a:r>
              <a:rPr lang="en-GB" sz="1100" b="0" i="1" u="none" strike="noStrike" dirty="0">
                <a:solidFill>
                  <a:srgbClr val="222222"/>
                </a:solidFill>
                <a:effectLst/>
                <a:latin typeface="Calibri" panose="020F0502020204030204" pitchFamily="34" charset="0"/>
              </a:rPr>
              <a:t> de </a:t>
            </a:r>
            <a:r>
              <a:rPr lang="en-GB" sz="1100" b="0" i="1" u="none" strike="noStrike" dirty="0" err="1">
                <a:solidFill>
                  <a:srgbClr val="222222"/>
                </a:solidFill>
                <a:effectLst/>
                <a:latin typeface="Calibri" panose="020F0502020204030204" pitchFamily="34" charset="0"/>
              </a:rPr>
              <a:t>ellos</a:t>
            </a:r>
            <a:r>
              <a:rPr lang="en-GB" sz="1100" b="0" i="1" u="none" strike="noStrike" dirty="0">
                <a:solidFill>
                  <a:srgbClr val="222222"/>
                </a:solidFill>
                <a:effectLst/>
                <a:latin typeface="Calibri" panose="020F0502020204030204" pitchFamily="34" charset="0"/>
              </a:rPr>
              <a:t>.</a:t>
            </a:r>
          </a:p>
        </p:txBody>
      </p:sp>
      <p:pic>
        <p:nvPicPr>
          <p:cNvPr id="18" name="Picture 5" descr="Blue text on a white background&#10;&#10;AI-generated content may be incorrect.">
            <a:extLst>
              <a:ext uri="{FF2B5EF4-FFF2-40B4-BE49-F238E27FC236}">
                <a16:creationId xmlns="" xmlns:a16="http://schemas.microsoft.com/office/drawing/2014/main" id="{6F72E8CC-9F2B-0F15-AD6F-BB7F5DCB79E1}"/>
              </a:ext>
            </a:extLst>
          </p:cNvPr>
          <p:cNvPicPr>
            <a:picLocks noChangeAspect="1"/>
          </p:cNvPicPr>
          <p:nvPr/>
        </p:nvPicPr>
        <p:blipFill>
          <a:blip r:embed="rId12">
            <a:extLst>
              <a:ext uri="{28A0092B-C50C-407E-A947-70E740481C1C}">
                <a14:useLocalDpi xmlns="" xmlns:a14="http://schemas.microsoft.com/office/drawing/2010/main" val="0"/>
              </a:ext>
            </a:extLst>
          </a:blip>
          <a:stretch>
            <a:fillRect/>
          </a:stretch>
        </p:blipFill>
        <p:spPr>
          <a:xfrm>
            <a:off x="263841" y="6133382"/>
            <a:ext cx="2456421" cy="511380"/>
          </a:xfrm>
          <a:prstGeom prst="rect">
            <a:avLst/>
          </a:prstGeom>
        </p:spPr>
      </p:pic>
      <p:pic>
        <p:nvPicPr>
          <p:cNvPr id="19" name="18 - Εικόνα" descr="cc-brand-1.png"/>
          <p:cNvPicPr>
            <a:picLocks noChangeAspect="1"/>
          </p:cNvPicPr>
          <p:nvPr/>
        </p:nvPicPr>
        <p:blipFill>
          <a:blip r:embed="rId13"/>
          <a:stretch>
            <a:fillRect/>
          </a:stretch>
        </p:blipFill>
        <p:spPr>
          <a:xfrm>
            <a:off x="10511207" y="5986732"/>
            <a:ext cx="1680793" cy="871268"/>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2327</TotalTime>
  <Words>653</Words>
  <Application>Microsoft Office PowerPoint</Application>
  <PresentationFormat>Προσαρμογή</PresentationFormat>
  <Paragraphs>50</Paragraphs>
  <Slides>6</Slides>
  <Notes>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vt:i4>
      </vt:variant>
    </vt:vector>
  </HeadingPairs>
  <TitlesOfParts>
    <vt:vector size="11" baseType="lpstr">
      <vt:lpstr>Arial</vt:lpstr>
      <vt:lpstr>Candara</vt:lpstr>
      <vt:lpstr>Times New Roman</vt:lpstr>
      <vt:lpstr>Calibri</vt:lpstr>
      <vt:lpstr>Office Theme</vt:lpstr>
      <vt:lpstr>Διαφάνεια 1</vt:lpstr>
      <vt:lpstr>Διαφάνεια 2</vt:lpstr>
      <vt:lpstr>Διαφάνεια 3</vt:lpstr>
      <vt:lpstr>Διαφάνεια 4</vt:lpstr>
      <vt:lpstr>Διαφάνεια 5</vt:lpstr>
      <vt:lpstr>Διαφάνεια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keywords>, docId:3E4BCF8D27A8156AFCA8653C250CABAA</cp:keywords>
  <cp:lastModifiedBy>Νικολέττα</cp:lastModifiedBy>
  <cp:revision>40</cp:revision>
  <dcterms:created xsi:type="dcterms:W3CDTF">2024-06-10T15:48:53Z</dcterms:created>
  <dcterms:modified xsi:type="dcterms:W3CDTF">2026-04-27T14:37:20Z</dcterms:modified>
</cp:coreProperties>
</file>