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58" r:id="rId4"/>
    <p:sldId id="265" r:id="rId5"/>
    <p:sldId id="266" r:id="rId6"/>
    <p:sldId id="267" r:id="rId7"/>
    <p:sldId id="273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mdC1hukAFPgg8jXsYh+4JQgTb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87763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0174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54453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2: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Creatividad y ecodiseño a través del arte cerámico y el patrimonio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59075" y="2074775"/>
            <a:ext cx="106437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bg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LECCIÓN 2: </a:t>
            </a:r>
            <a:r>
              <a:rPr lang="en-GB" sz="3200" b="1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Diseño de un objeto funcional inspirado en el patrimonio cerámico local</a:t>
            </a:r>
            <a:endParaRPr sz="3200" b="0" i="0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Objetivos de la lección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98803" y="972237"/>
            <a:ext cx="10460400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latin typeface="Candara" panose="020E0502030303020204" pitchFamily="34" charset="0"/>
              </a:rPr>
              <a:t>En esta lección, te invitamos a explorar el valor cultural del patrimonio cerámico local y a utilizarlo como inspiración para diseñar y comenzar a dar forma a un objeto cerámico funcional. Esta sesión combina la narración de historias, el diseño creativo y el trabajo práctico con arcilla, y se adapta a cualquier tradición cerámica regional.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b="1" dirty="0">
              <a:solidFill>
                <a:schemeClr val="dk1"/>
              </a:solidFill>
              <a:latin typeface="Candara" panose="020E0502030303020204" pitchFamily="34" charset="0"/>
              <a:sym typeface="Candara"/>
            </a:endParaRPr>
          </a:p>
          <a:p>
            <a:r>
              <a:rPr lang="en-GB" sz="1600" b="1" dirty="0">
                <a:latin typeface="Candara" panose="020E0502030303020204" pitchFamily="34" charset="0"/>
              </a:rPr>
              <a:t>Al final de esta lección, usted será capaz de:</a:t>
            </a:r>
            <a:endParaRPr lang="en-GB" sz="16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Presentar a los alumnos el patrimonio cerámico local como fuente de identidad e inspiración.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Guiar a los participantes a través de un proceso de diseño personal que integra elementos históricos con la creatividad contemporánea.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Apoyar la realización de objetos cerámicos funcionales utilizando técnicas de modelado a mano.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Fomentar la apreciación cultural, la autoexpresión y la confianza en el diseño.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Ayudar a los alumnos a descubrir cómo el patrimonio cerámico conecta el pasado con el presente.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Exploraremos estas ideas utilizando el ejemplo de la cultura </a:t>
            </a:r>
            <a:r>
              <a:rPr lang="en-GB" sz="1600" dirty="0" err="1">
                <a:latin typeface="Candara" panose="020E0502030303020204" pitchFamily="34" charset="0"/>
              </a:rPr>
              <a:t>Narva</a:t>
            </a:r>
            <a:r>
              <a:rPr lang="en-GB" sz="1600" dirty="0">
                <a:latin typeface="Candara" panose="020E0502030303020204" pitchFamily="34" charset="0"/>
              </a:rPr>
              <a:t>, una de las tradiciones cerámicas neolíticas más antiguas de la región del Báltico oriental. Este caso puede sustituirse por otros ejemplos regionales, dependiendo de su contexto.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b="1" dirty="0">
                <a:latin typeface="Candara" panose="020E0502030303020204" pitchFamily="34" charset="0"/>
              </a:rPr>
              <a:t>Puntos clave que se tratarán (adapte a su patrimonio local):</a:t>
            </a:r>
            <a:endParaRPr lang="en-GB" sz="16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Materiales utilizados en la cerámica tradicional: arcillas locales, pigmentos naturales, métodos de cocción.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Formas y funciones típicas: recipientes domésticos, herramientas, objetos rituales o simbólicos.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Contexto cultural: cómo la cerámica refleja la vida cotidiana, las creencias, las condiciones ambientales y la artesanía de la época.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105264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Descubriendo el patrimonio cerámico local: la cultura </a:t>
            </a:r>
            <a:r>
              <a:rPr lang="en-GB" sz="2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Narva</a:t>
            </a:r>
            <a:endParaRPr sz="2800" b="1" i="0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98803" y="972237"/>
            <a:ext cx="104604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Al comienzo de la sesión, ayude a los participantes a reconectar con su proceso creativo. Pídales que recuerden un momento o detalle de la lección 1 que les haya llamado la atención, tal vez algo que les haya gustado, les haya sorprendido o les gustaría volver a intentar. También puede invitarles a reflexionar sobre la última sesión: ¿han prestado atención a la cerámica que les rodea, han pensado en su talismán o han compartido su experiencia con alguien?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Ahora es el momento de centrar la atención en la inspiración cultural. Presente a los alumnos las antiguas tradiciones cerámicas a través de un ejemplo local. En nuestro caso, se trata de la </a:t>
            </a:r>
            <a:r>
              <a:rPr lang="en-GB" sz="1600" b="1" dirty="0">
                <a:latin typeface="Candara" panose="020E0502030303020204" pitchFamily="34" charset="0"/>
              </a:rPr>
              <a:t>cultura </a:t>
            </a:r>
            <a:r>
              <a:rPr lang="en-GB" sz="1600" b="1" dirty="0" err="1">
                <a:latin typeface="Candara" panose="020E0502030303020204" pitchFamily="34" charset="0"/>
              </a:rPr>
              <a:t>Narva</a:t>
            </a:r>
            <a:r>
              <a:rPr lang="en-GB" sz="1600" dirty="0">
                <a:latin typeface="Candara" panose="020E0502030303020204" pitchFamily="34" charset="0"/>
              </a:rPr>
              <a:t>, conocida por su cerámica distintiva. Si trabaja en otra región, adapte esta parte utilizando ejemplos de su propio patrimonio cerámico local. El objetivo es despertar la curiosidad y la conexión cultural.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Para empezar, muestre varias imágenes de objetos cerámicos antiguos, algunos de la cultura </a:t>
            </a:r>
            <a:r>
              <a:rPr lang="en-GB" sz="1600" dirty="0" err="1">
                <a:latin typeface="Candara" panose="020E0502030303020204" pitchFamily="34" charset="0"/>
              </a:rPr>
              <a:t>Narva </a:t>
            </a:r>
            <a:r>
              <a:rPr lang="en-GB" sz="1600" dirty="0">
                <a:latin typeface="Candara" panose="020E0502030303020204" pitchFamily="34" charset="0"/>
              </a:rPr>
              <a:t>y otros de otras tradiciones. Pida a los alumnos que adivinen cuáles pertenecen a </a:t>
            </a:r>
            <a:r>
              <a:rPr lang="en-GB" sz="1600" dirty="0" err="1">
                <a:latin typeface="Candara" panose="020E0502030303020204" pitchFamily="34" charset="0"/>
              </a:rPr>
              <a:t>Narva</a:t>
            </a:r>
            <a:r>
              <a:rPr lang="en-GB" sz="1600" dirty="0">
                <a:latin typeface="Candara" panose="020E0502030303020204" pitchFamily="34" charset="0"/>
              </a:rPr>
              <a:t>. Anímeles a explicar su razonamiento: ¿qué formas, texturas o patrones han influido en sus conjeturas?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Después de recopilar las respuestas, revele las respuestas correctas y aproveche este momento para presentar la historia de la cerámica </a:t>
            </a:r>
            <a:r>
              <a:rPr lang="en-GB" sz="1600" dirty="0" err="1">
                <a:latin typeface="Candara" panose="020E0502030303020204" pitchFamily="34" charset="0"/>
              </a:rPr>
              <a:t>de Narva</a:t>
            </a:r>
            <a:r>
              <a:rPr lang="en-GB" sz="1600" dirty="0">
                <a:latin typeface="Candara" panose="020E0502030303020204" pitchFamily="34" charset="0"/>
              </a:rPr>
              <a:t>. </a:t>
            </a:r>
          </a:p>
          <a:p>
            <a:endParaRPr lang="en-GB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2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10428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Descubriendo el patrimonio cerámico local: la cultura </a:t>
            </a:r>
            <a:r>
              <a:rPr lang="en-GB" sz="2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Narva</a:t>
            </a:r>
            <a:endParaRPr sz="2800" b="1" i="0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98803" y="972237"/>
            <a:ext cx="6613655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Destaca lo siguiente: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La cultura </a:t>
            </a:r>
            <a:r>
              <a:rPr lang="en-GB" sz="1600" dirty="0" err="1">
                <a:latin typeface="Candara" panose="020E0502030303020204" pitchFamily="34" charset="0"/>
              </a:rPr>
              <a:t>Narva </a:t>
            </a:r>
            <a:r>
              <a:rPr lang="en-GB" sz="1600" dirty="0">
                <a:latin typeface="Candara" panose="020E0502030303020204" pitchFamily="34" charset="0"/>
              </a:rPr>
              <a:t>surgió alrededor del 5300 a. C. en la región que hoy ocupa </a:t>
            </a:r>
            <a:r>
              <a:rPr lang="en-GB" sz="1600" dirty="0" err="1">
                <a:latin typeface="Candara" panose="020E0502030303020204" pitchFamily="34" charset="0"/>
              </a:rPr>
              <a:t>el noreste </a:t>
            </a:r>
            <a:r>
              <a:rPr lang="en-GB" sz="1600" dirty="0">
                <a:latin typeface="Candara" panose="020E0502030303020204" pitchFamily="34" charset="0"/>
              </a:rPr>
              <a:t>de Estonia y </a:t>
            </a:r>
            <a:r>
              <a:rPr lang="en-GB" sz="1600" dirty="0" err="1">
                <a:latin typeface="Candara" panose="020E0502030303020204" pitchFamily="34" charset="0"/>
              </a:rPr>
              <a:t>el noroeste </a:t>
            </a:r>
            <a:r>
              <a:rPr lang="en-GB" sz="1600" dirty="0">
                <a:latin typeface="Candara" panose="020E0502030303020204" pitchFamily="34" charset="0"/>
              </a:rPr>
              <a:t>de Rusia. Llamada así por el río </a:t>
            </a:r>
            <a:r>
              <a:rPr lang="en-GB" sz="1600" dirty="0" err="1">
                <a:latin typeface="Candara" panose="020E0502030303020204" pitchFamily="34" charset="0"/>
              </a:rPr>
              <a:t>Narva</a:t>
            </a:r>
            <a:r>
              <a:rPr lang="en-GB" sz="1600" dirty="0">
                <a:latin typeface="Candara" panose="020E0502030303020204" pitchFamily="34" charset="0"/>
              </a:rPr>
              <a:t>, fue una de las primeras tradiciones cerámicas conocidas en la región del Báltico oriental. Los asentamientos se ubicaban cerca de masas de agua y la gente vivía en semisubterráneos o casas de madera. Su vida cotidiana estaba estrechamente relacionada con la naturaleza: la pesca, la caza, la recolección y la agricultura primitiva determinaban su supervivencia.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Las vasijas se fabricaban a mano con arcilla local </a:t>
            </a:r>
            <a:r>
              <a:rPr lang="ru-RU" sz="1600" dirty="0">
                <a:latin typeface="Candara" panose="020E0502030303020204" pitchFamily="34" charset="0"/>
              </a:rPr>
              <a:t>(</a:t>
            </a:r>
            <a:r>
              <a:rPr lang="en-GB" sz="1600" dirty="0">
                <a:latin typeface="Candara" panose="020E0502030303020204" pitchFamily="34" charset="0"/>
              </a:rPr>
              <a:t>sin utilizar torno de alfarero</a:t>
            </a:r>
            <a:r>
              <a:rPr lang="ru-RU" sz="1600" dirty="0">
                <a:latin typeface="Candara" panose="020E0502030303020204" pitchFamily="34" charset="0"/>
              </a:rPr>
              <a:t>)</a:t>
            </a:r>
            <a:r>
              <a:rPr lang="en-GB" sz="1600" dirty="0">
                <a:latin typeface="Candara" panose="020E0502030303020204" pitchFamily="34" charset="0"/>
              </a:rPr>
              <a:t>, a menudo mezclada con materiales orgánicos como conchas trituradas o </a:t>
            </a:r>
            <a:r>
              <a:rPr lang="en-GB" sz="1600" dirty="0" err="1">
                <a:latin typeface="Candara" panose="020E0502030303020204" pitchFamily="34" charset="0"/>
              </a:rPr>
              <a:t>fibras</a:t>
            </a:r>
            <a:r>
              <a:rPr lang="en-GB" sz="1600" dirty="0">
                <a:latin typeface="Candara" panose="020E0502030303020204" pitchFamily="34" charset="0"/>
              </a:rPr>
              <a:t> vegetales.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Las cerámicas tenían una textura rugosa y paredes gruesas, lo que las hacía resistentes y funcionales.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Los motivos decorativos —hendiduras, surcos e impresiones en forma de peine— se aplicaban antes de la cocción y podían tener significados simbólicos o rituales.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La cerámica </a:t>
            </a:r>
            <a:r>
              <a:rPr lang="en-GB" sz="1600" dirty="0" err="1">
                <a:latin typeface="Candara" panose="020E0502030303020204" pitchFamily="34" charset="0"/>
              </a:rPr>
              <a:t>de Narva </a:t>
            </a:r>
            <a:r>
              <a:rPr lang="en-GB" sz="1600" dirty="0">
                <a:latin typeface="Candara" panose="020E0502030303020204" pitchFamily="34" charset="0"/>
              </a:rPr>
              <a:t>tenía </a:t>
            </a:r>
            <a:r>
              <a:rPr lang="en-GB" sz="1600" b="1" dirty="0">
                <a:latin typeface="Candara" panose="020E0502030303020204" pitchFamily="34" charset="0"/>
              </a:rPr>
              <a:t>una función tanto práctica como cultural</a:t>
            </a:r>
            <a:r>
              <a:rPr lang="en-GB" sz="1600" dirty="0">
                <a:latin typeface="Candara" panose="020E0502030303020204" pitchFamily="34" charset="0"/>
              </a:rPr>
              <a:t>, ya que se utilizaba en la vida cotidiana para cocinar y almacenar alimentos, y posiblemente también en contextos ceremoniales.</a:t>
            </a:r>
          </a:p>
        </p:txBody>
      </p:sp>
    </p:spTree>
    <p:extLst>
      <p:ext uri="{BB962C8B-B14F-4D97-AF65-F5344CB8AC3E}">
        <p14:creationId xmlns:p14="http://schemas.microsoft.com/office/powerpoint/2010/main" xmlns="" val="369289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-1" y="89588"/>
            <a:ext cx="102543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Descubriendo el patrimonio cerámico local: la cultura </a:t>
            </a:r>
            <a:r>
              <a:rPr lang="en-GB" sz="2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Narva</a:t>
            </a:r>
            <a:endParaRPr sz="2800" b="1" i="0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98803" y="972237"/>
            <a:ext cx="661365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Había dos tipos principales de recipientes: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1600" dirty="0" err="1">
                <a:latin typeface="Candara" panose="020E0502030303020204" pitchFamily="34" charset="0"/>
              </a:rPr>
              <a:t> Recipientes </a:t>
            </a:r>
            <a:r>
              <a:rPr lang="en-GB" sz="1600" dirty="0">
                <a:latin typeface="Candara" panose="020E0502030303020204" pitchFamily="34" charset="0"/>
              </a:rPr>
              <a:t> grandes </a:t>
            </a:r>
            <a:r>
              <a:rPr lang="et-EE" sz="1600" dirty="0" err="1">
                <a:latin typeface="Candara" panose="020E0502030303020204" pitchFamily="34" charset="0"/>
              </a:rPr>
              <a:t>con forma cónica </a:t>
            </a:r>
            <a:r>
              <a:rPr lang="en-GB" sz="1600" dirty="0">
                <a:latin typeface="Candara" panose="020E0502030303020204" pitchFamily="34" charset="0"/>
              </a:rPr>
              <a:t>(de hasta 30 litros), utilizados para almacenar agua, alimentos o cocinar.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Cuencos de fondo plano, probablemente utilizados para servir o preparar comidas.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Lo que distingue a la cerámica de</a:t>
            </a:r>
            <a:r>
              <a:rPr lang="en-GB" sz="1600" dirty="0" err="1">
                <a:latin typeface="Candara" panose="020E0502030303020204" pitchFamily="34" charset="0"/>
              </a:rPr>
              <a:t> Narva </a:t>
            </a:r>
            <a:r>
              <a:rPr lang="en-GB" sz="1600" dirty="0">
                <a:latin typeface="Candara" panose="020E0502030303020204" pitchFamily="34" charset="0"/>
              </a:rPr>
              <a:t>es su decoración. En lugar de pintarla o esmaltarla, la superficie se marcaba con impresiones sencillas pero rítmicas: puntos, surcos, líneas peinadas o incluso huellas dactilares. Estos patrones podrían haber tenido significados culturales o simplemente expresar la creatividad del creador.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Incluso miles de años después, estos recipientes nos hablan de la vida cotidiana, del ritmo y la repetición, de las manos que dan forma a la tierra para convertirla en algo útil y bello.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Esta introducción proporciona una base sólida para el siguiente paso: crear objetos cerámicos personales inspirados en el patrimonio, la identidad y la expresión creativa.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F169563-7709-60D7-952B-F68A043A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763" y="1205339"/>
            <a:ext cx="2929991" cy="36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85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1062</Words>
  <Application>Microsoft Office PowerPoint</Application>
  <PresentationFormat>Προσαρμογή</PresentationFormat>
  <Paragraphs>52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docId:3E4BCF8D27A8156AFCA8653C250CABAA</cp:keywords>
  <cp:lastModifiedBy>Νικολέττα</cp:lastModifiedBy>
  <cp:revision>40</cp:revision>
  <dcterms:created xsi:type="dcterms:W3CDTF">2024-06-10T15:48:53Z</dcterms:created>
  <dcterms:modified xsi:type="dcterms:W3CDTF">2026-04-27T14:39:04Z</dcterms:modified>
</cp:coreProperties>
</file>