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72" r:id="rId2"/>
    <p:sldId id="257" r:id="rId3"/>
    <p:sldId id="261" r:id="rId4"/>
    <p:sldId id="262" r:id="rId5"/>
    <p:sldId id="263" r:id="rId6"/>
    <p:sldId id="265" r:id="rId7"/>
    <p:sldId id="273" r:id="rId8"/>
  </p:sldIdLst>
  <p:sldSz cx="12192000" cy="6858000"/>
  <p:notesSz cx="6858000" cy="9144000"/>
  <p:embeddedFontLst>
    <p:embeddedFont>
      <p:font typeface="Candara" pitchFamily="34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qlebHEeurfAmme4wwC9vC3cJaZ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vier CP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>
      <p:cViewPr varScale="1">
        <p:scale>
          <a:sx n="106" d="100"/>
          <a:sy n="106" d="100"/>
        </p:scale>
        <p:origin x="-9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4db71f72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g324db71f72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24db71f72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g324db71f72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2708872"/>
            <a:ext cx="12191999" cy="1815841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Candara"/>
                <a:ea typeface="Times New Roman"/>
                <a:cs typeface="Times New Roman"/>
                <a:sym typeface="Candara"/>
              </a:rPr>
              <a:t>PROGRAMA DE FORMACIÓN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algn="ctr">
              <a:tabLst>
                <a:tab pos="11112500" algn="l"/>
              </a:tabLst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UNIDAD DE APRENDIZAJE 2: </a:t>
            </a: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Creatividad y ecodiseño a través del arte cerámico y el patrimonio</a:t>
            </a:r>
          </a:p>
        </p:txBody>
      </p:sp>
      <p:sp>
        <p:nvSpPr>
          <p:cNvPr id="86" name="Google Shape;86;p1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9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0" name="9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1004675" y="1907425"/>
            <a:ext cx="102798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LECCIÓN 3: El arte del diseño y la decoración cerámica</a:t>
            </a:r>
            <a:endParaRPr sz="3600" b="1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9"/>
          <p:cNvSpPr/>
          <p:nvPr/>
        </p:nvSpPr>
        <p:spPr>
          <a:xfrm>
            <a:off x="360486" y="0"/>
            <a:ext cx="10698811" cy="1211854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0" y="1"/>
            <a:ext cx="10911016" cy="12118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Actividad interactiva: Taller práctico de acristalamiento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5" name="Google Shape;125;p9"/>
          <p:cNvSpPr txBox="1"/>
          <p:nvPr/>
        </p:nvSpPr>
        <p:spPr>
          <a:xfrm>
            <a:off x="451003" y="1502461"/>
            <a:ext cx="10911000" cy="411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Objetivos:</a:t>
            </a:r>
            <a:endParaRPr lang="en-GB" sz="16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Observar cómo el esmaltado cambia el aspecto, el tacto y la resistencia de una pieza de cerámica. </a:t>
            </a:r>
            <a:endParaRPr lang="ru-RU" sz="16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Aplicar técnicas de esmaltado sencillas y accesibles utilizando pinceles y palillos de madera.</a:t>
            </a:r>
            <a:endParaRPr lang="ru-RU" sz="16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Fomentar la expresión personal y el estilo individual mediante la experimentación consciente con esmaltes.</a:t>
            </a:r>
            <a:endParaRPr lang="ru-RU" sz="16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Fomentar el aprendizaje entre compañeros y la reflexión compartida durante el proceso creativo.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Materiales necesarios:</a:t>
            </a:r>
            <a:endParaRPr sz="1600" b="1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Una selección de esmaltes en colores naturales (mate, brillante, transparente u opaco).</a:t>
            </a:r>
            <a:endParaRPr lang="ru-RU" sz="1600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Herramientas básicas para esmaltar: pinceles suaves, palillos de madera, esponjas</a:t>
            </a:r>
            <a:endParaRPr lang="ru-RU" sz="1600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Recipientes para agua, paños, guantes, delantales o cubiertas protectoras para mesas</a:t>
            </a:r>
            <a:endParaRPr lang="ru-RU" sz="1600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Estantes o bandejas para secar las piezas esmaltadas antes de cocerlas</a:t>
            </a:r>
            <a:endParaRPr lang="ru-RU" sz="1600" dirty="0">
              <a:latin typeface="Candara" panose="020E0502030303020204" pitchFamily="34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Proceso:</a:t>
            </a:r>
            <a:endParaRPr lang="ru-RU" sz="1600" b="1" i="0" u="none" strike="noStrike" cap="none" dirty="0">
              <a:solidFill>
                <a:schemeClr val="dk1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r>
              <a:rPr lang="en-GB" sz="1600" dirty="0">
                <a:latin typeface="Candara" panose="020E0502030303020204" pitchFamily="34" charset="0"/>
              </a:rPr>
              <a:t>Ahora que las formas están listas, es el momento de darles vida con color y acabado. En esta parte de la sesión, los alumnos experimentan con esmaltes utilizando técnicas sencillas y táctiles, como el cepillado o la aplicación con palillos de madera, un método inspirado en la estética artesanal de la cerámica de la cultura </a:t>
            </a:r>
            <a:r>
              <a:rPr lang="en-GB" sz="1600" dirty="0" err="1">
                <a:latin typeface="Candara" panose="020E0502030303020204" pitchFamily="34" charset="0"/>
              </a:rPr>
              <a:t>Narva</a:t>
            </a:r>
            <a:r>
              <a:rPr lang="en-GB" sz="1600" dirty="0">
                <a:latin typeface="Candara" panose="020E0502030303020204" pitchFamily="34" charset="0"/>
              </a:rPr>
              <a:t>.</a:t>
            </a:r>
            <a:endParaRPr lang="ru-RU" sz="16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324db71f721_0_1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324db71f721_0_16"/>
          <p:cNvSpPr/>
          <p:nvPr/>
        </p:nvSpPr>
        <p:spPr>
          <a:xfrm>
            <a:off x="360486" y="0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324db71f721_0_16"/>
          <p:cNvSpPr/>
          <p:nvPr/>
        </p:nvSpPr>
        <p:spPr>
          <a:xfrm>
            <a:off x="0" y="1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324db71f721_0_16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Actividad interactiva: Taller práctico de esmaltado</a:t>
            </a:r>
            <a:endParaRPr sz="36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4" name="Google Shape;134;g324db71f721_0_16"/>
          <p:cNvSpPr txBox="1"/>
          <p:nvPr/>
        </p:nvSpPr>
        <p:spPr>
          <a:xfrm>
            <a:off x="484053" y="973651"/>
            <a:ext cx="109110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Proporcione una selección de esmaltes en varios tonos naturales (mate o brillante) y explique cómo los diferentes acabados pueden cambiar el aspecto y el tacto del objeto. Anime a los participantes a pensar en el contraste, la textura y el significado personal al elegir los colores y los patrones.</a:t>
            </a:r>
            <a:endParaRPr lang="ru-RU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r>
              <a:rPr lang="en-GB" sz="1600" dirty="0">
                <a:latin typeface="Candara" panose="020E0502030303020204" pitchFamily="34" charset="0"/>
              </a:rPr>
              <a:t>Invite a los alumnos a explorar libremente, superponiendo o combinando esmaltes, añadiendo pequeños detalles o símbolos. Fomente un ambiente tranquilo y concentrado: la música o una conversación suave pueden ayudar a mantener un flujo meditativo. Este es también un buen momento para el intercambio entre compañeros: los participantes pueden pasearse, observar el trabajo de los demás y ofrecer comentarios amables y curiosos.</a:t>
            </a:r>
          </a:p>
          <a:p>
            <a:r>
              <a:rPr lang="en-GB" sz="1600" dirty="0">
                <a:latin typeface="Candara" panose="020E0502030303020204" pitchFamily="34" charset="0"/>
              </a:rPr>
              <a:t>Una vez terminado, ayude a todos a colocar sus piezas en la zona de secado, listas para la cocción final.</a:t>
            </a:r>
            <a:endParaRPr lang="ru-RU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Discusión y reflexión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3" name="Google Shape;143;p11"/>
          <p:cNvSpPr txBox="1"/>
          <p:nvPr/>
        </p:nvSpPr>
        <p:spPr>
          <a:xfrm>
            <a:off x="484053" y="973651"/>
            <a:ext cx="10911000" cy="26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Reflexiona sobre la experiencia de transformar tus piezas de cerámica con esmalte. Discute qué te resultó difícil y qué técnicas o colores te parecieron más eficaces. Esta reflexión te ayudará a consolidar las habilidades que has aprendido y te preparará para futuros proyectos de cerámica, mejorando tanto tus habilidades técnicas como tu expresión creativa.</a:t>
            </a: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Preguntas para el debate en grupo:</a:t>
            </a: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¿Qué técnica de esmaltado elegiste utilizar y por qué? </a:t>
            </a: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¿Cómo te ayudó esta técnica a conseguir el efecto deseado en tu pieza de cerámica?</a:t>
            </a: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¿Qué colores elegiste para tu esmalte y cómo crees que contribuyeron al aspecto final de tu pieza? </a:t>
            </a: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¿Hubo alguna combinación de colores o algún efecto que funcionara especialmente bien?</a:t>
            </a: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324db71f721_0_3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324db71f721_0_34"/>
          <p:cNvSpPr/>
          <p:nvPr/>
        </p:nvSpPr>
        <p:spPr>
          <a:xfrm>
            <a:off x="360486" y="-1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24db71f721_0_34"/>
          <p:cNvSpPr/>
          <p:nvPr/>
        </p:nvSpPr>
        <p:spPr>
          <a:xfrm>
            <a:off x="0" y="0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324db71f721_0_34"/>
          <p:cNvSpPr txBox="1"/>
          <p:nvPr/>
        </p:nvSpPr>
        <p:spPr>
          <a:xfrm>
            <a:off x="484050" y="89600"/>
            <a:ext cx="9162600" cy="88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Sesión</a:t>
            </a: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de feedback y </a:t>
            </a:r>
            <a:r>
              <a:rPr lang="en-GB" sz="28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resumen</a:t>
            </a: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28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curso</a:t>
            </a:r>
            <a:endParaRPr sz="5200" b="1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1" name="Google Shape;161;g324db71f721_0_34"/>
          <p:cNvSpPr txBox="1"/>
          <p:nvPr/>
        </p:nvSpPr>
        <p:spPr>
          <a:xfrm>
            <a:off x="606636" y="1140534"/>
            <a:ext cx="10206600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Para cerrar la unidad de aprendizaje, cree un espacio cálido y acogedor en el que los participantes puedan reflexionar sobre lo que han hecho, cómo se han sentido durante el proceso y qué ha significado esta experiencia para ellos personalmente.</a:t>
            </a:r>
            <a:endParaRPr lang="ru-RU" sz="1600" dirty="0">
              <a:latin typeface="Candara" panose="020E0502030303020204" pitchFamily="34" charset="0"/>
            </a:endParaRPr>
          </a:p>
          <a:p>
            <a:endParaRPr lang="en-GB" sz="1600" dirty="0">
              <a:latin typeface="Candara" panose="020E0502030303020204" pitchFamily="34" charset="0"/>
            </a:endParaRPr>
          </a:p>
          <a:p>
            <a:r>
              <a:rPr lang="en-GB" sz="1600" dirty="0">
                <a:latin typeface="Candara" panose="020E0502030303020204" pitchFamily="34" charset="0"/>
              </a:rPr>
              <a:t>Puede hacerlo en un círculo grupal o individualmente con dibujos, escritos o narraciones, según las necesidades y el nivel de comodidad de su grupo. En lugar de comentarios formales, concéntrese en la expresión personal y la reflexión emocional. </a:t>
            </a:r>
            <a:endParaRPr lang="ru-RU" sz="1600" dirty="0">
              <a:latin typeface="Candara" panose="020E0502030303020204" pitchFamily="34" charset="0"/>
            </a:endParaRP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en-GB" sz="1600" dirty="0">
                <a:latin typeface="Candara" panose="020E0502030303020204" pitchFamily="34" charset="0"/>
              </a:rPr>
              <a:t>Puede utilizar algunas preguntas sencillas como guía, por ejemplo: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¿Cuál fue tu momento favorito de estas sesiones?</a:t>
            </a:r>
            <a:endParaRPr lang="ru-RU" sz="16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¿Qué sentiste cuando tocaste la arcilla por primera vez?</a:t>
            </a:r>
            <a:endParaRPr lang="ru-RU" sz="16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¿Qué objeto te gustó más hacer y por qué?</a:t>
            </a:r>
            <a:endParaRPr lang="ru-RU" sz="16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¿Te sientes más seguro de tu creatividad ahora?</a:t>
            </a:r>
            <a:endParaRPr lang="ru-RU" sz="16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¿Cómo describirías tu objeto de cerámica a un amigo o familiar?</a:t>
            </a:r>
            <a:endParaRPr lang="ru-RU" sz="16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¿Qué has aprendido sobre ti mismo al trabajar con tus manos?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0006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Gracias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por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su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atención</a:t>
            </a:r>
            <a:endParaRPr lang="en-US" sz="20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SOCIOS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9" name="1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800</Words>
  <Application>Microsoft Office PowerPoint</Application>
  <PresentationFormat>Προσαρμογή</PresentationFormat>
  <Paragraphs>48</Paragraphs>
  <Slides>7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Candara</vt:lpstr>
      <vt:lpstr>Times New Roman</vt:lpstr>
      <vt:lpstr>Calibri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docId:FCD438528E9884B98F48CC1C96DAEE67</cp:keywords>
  <cp:lastModifiedBy>Νικολέττα</cp:lastModifiedBy>
  <cp:revision>40</cp:revision>
  <dcterms:created xsi:type="dcterms:W3CDTF">2024-06-10T15:48:53Z</dcterms:created>
  <dcterms:modified xsi:type="dcterms:W3CDTF">2026-04-27T14:38:44Z</dcterms:modified>
</cp:coreProperties>
</file>