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72" r:id="rId2"/>
    <p:sldId id="257" r:id="rId3"/>
    <p:sldId id="258" r:id="rId4"/>
    <p:sldId id="266" r:id="rId5"/>
    <p:sldId id="259" r:id="rId6"/>
    <p:sldId id="260" r:id="rId7"/>
    <p:sldId id="273" r:id="rId8"/>
  </p:sldIdLst>
  <p:sldSz cx="12192000" cy="6858000"/>
  <p:notesSz cx="6858000" cy="9144000"/>
  <p:embeddedFontLst>
    <p:embeddedFont>
      <p:font typeface="Candara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qlebHEeurfAmme4wwC9vC3cJaZ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106" d="100"/>
          <a:sy n="106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525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31fbaea0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3231fbaea0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4db71f7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324db71f7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2: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Creatividad y ecodiseño a través del arte cerámico y el patrimonio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0" name="9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004675" y="1907425"/>
            <a:ext cx="102798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LECCIÓN 3: El arte del diseño y la decoración cerámica</a:t>
            </a:r>
            <a:endParaRPr sz="36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0" y="89588"/>
            <a:ext cx="96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OBJETIVOS DE LA LECCIÓN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55578" y="1079936"/>
            <a:ext cx="10092000" cy="297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dirty="0">
                <a:latin typeface="Candara" panose="020E0502030303020204" pitchFamily="34" charset="0"/>
              </a:rPr>
              <a:t>En esta última sesión, guía a tus alumnos hacia una conclusión reflexiva de su viaje por el mundo de la cerámica: completar sus piezas con esmalte y, al mismo tiempo, animarlos a reflexionar más profundamente sobre la creatividad, la sostenibilidad y la continuidad cultural.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ndara" panose="020E0502030303020204" pitchFamily="34" charset="0"/>
                <a:ea typeface="Candara"/>
                <a:cs typeface="Candara"/>
                <a:sym typeface="Candara"/>
              </a:rPr>
              <a:t>Al final </a:t>
            </a:r>
            <a:r>
              <a:rPr lang="en-GB" sz="1600" dirty="0">
                <a:solidFill>
                  <a:schemeClr val="dk1"/>
                </a:solidFill>
                <a:highlight>
                  <a:schemeClr val="lt1"/>
                </a:highlight>
                <a:latin typeface="Candara" panose="020E0502030303020204" pitchFamily="34" charset="0"/>
                <a:ea typeface="Candara"/>
                <a:cs typeface="Candara"/>
                <a:sym typeface="Candara"/>
              </a:rPr>
              <a:t>de la lección, usted será capaz de:</a:t>
            </a:r>
            <a:endParaRPr lang="en-GB" sz="16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Introducir a los alumnos en las técnicas básicas de esmaltado utilizando herramientas sencillas, como pinceles y palillos de madera.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Explicar cómo el esmaltado mejora tanto la funcionalidad como la expresión visual de los objetos cerámicos.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Guiar a los alumnos para que reflexionen sobre su viaje creativo y expresen el significado personal que hay detrás de sus piezas finales.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Ayudar a los alumnos a relacionar sus creaciones cerámicas con los principios del diseño ecológico y el patrimonio cultural.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Facilitar una actividad de intercambio en grupo que fomente el aprecio, el diálogo y el sentido de comunidad entre los participantes.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0" y="89588"/>
            <a:ext cx="9646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Introducción al diseño ecológico en cerámica</a:t>
            </a:r>
            <a:endParaRPr lang="en-GB"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55578" y="1079936"/>
            <a:ext cx="10092000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Comience con un breve repaso sobre el ecodiseño. La cerámica, como material, es en muchos sentidos una opción intrínsecamente ecológica: se fabrica a partir de tierra, se moldea a mano, se cuece para aumentar su durabilidad y, si se cuida adecuadamente, puede durar generaciones. Su producción no requiere procesos complejos ni contaminantes (especialmente en talleres a pequeña escala), y la cerámica rota puede devolverse a la tierra o utilizarse en mosaicos y construcciones. 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Este es un buen momento para recordar a tu grupo que el ecodiseño va más allá de los materiales. También tiene que ver con el propósito y la conciencia que hay detrás de lo que creamos: reducir los residuos, utilizar lo que ya tenemos, fabricar con cuidado y pensar en todo el ciclo de vida de un objeto.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Puedes resumir brevemente las ideas fundamentales: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Uso de materiales ecológicos y locales.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Reducción de residuos durante el proceso creativo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Diseño orientado a la durabilidad, la utilidad y el valor emocional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Inspiración extraída de la naturaleza y los conocimientos tradicionales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Anímales a reflexionar sobre cómo su objeto encarna estos principios y a pensar en el esmaltado como una capa final que realza, en lugar de ocultar, el carácter artesanal y la intención ecológica de la pieza.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45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3231fbaea0f_0_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231fbaea0f_0_4"/>
          <p:cNvSpPr/>
          <p:nvPr/>
        </p:nvSpPr>
        <p:spPr>
          <a:xfrm>
            <a:off x="360486" y="-1"/>
            <a:ext cx="10698900" cy="1222872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3231fbaea0f_0_4"/>
          <p:cNvSpPr/>
          <p:nvPr/>
        </p:nvSpPr>
        <p:spPr>
          <a:xfrm>
            <a:off x="0" y="0"/>
            <a:ext cx="10911000" cy="122287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3231fbaea0f_0_4"/>
          <p:cNvSpPr txBox="1"/>
          <p:nvPr/>
        </p:nvSpPr>
        <p:spPr>
          <a:xfrm>
            <a:off x="0" y="89600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TÉCNICAS Y PROCESOS DE ESMALTADO DE CERÁMICA</a:t>
            </a:r>
            <a:endParaRPr sz="36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7" name="Google Shape;107;g3231fbaea0f_0_4"/>
          <p:cNvSpPr txBox="1"/>
          <p:nvPr/>
        </p:nvSpPr>
        <p:spPr>
          <a:xfrm>
            <a:off x="533544" y="1390770"/>
            <a:ext cx="10092000" cy="407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latin typeface="Candara" panose="020E0502030303020204" pitchFamily="34" charset="0"/>
              </a:rPr>
              <a:t>Una vez completadas las formas cerámicas, la sesión pasa ahora al esmaltado, el paso final que aporta color, textura y significado a cada pieza.</a:t>
            </a:r>
            <a:endParaRPr lang="ru-RU" sz="1600" b="0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El esmaltado es una forma de arte que combina química, creatividad y artesanía para transformar una simple pieza de cerámica en una vívida obra de arte. </a:t>
            </a:r>
            <a:endParaRPr lang="ru-RU" sz="1600" b="0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¿Qué es el esmaltado? </a:t>
            </a:r>
            <a:r>
              <a:rPr lang="en-GB" sz="1600" dirty="0">
                <a:latin typeface="Candara" panose="020E0502030303020204" pitchFamily="34" charset="0"/>
              </a:rPr>
              <a:t>El esmaltado consiste en aplicar una mezcla de minerales y colorantes, conocida como esmalte, a la superficie de piezas cerámicas cocidas en bisque. Cuando se vuelve a cocer, el esmalte se funde y forma una capa lisa, a menudo vidriosa. Esto no solo protege el objeto y lo hace impermeable y apto para el contacto con alimentos, sino que también realza su belleza, la profundidad del color y los detalles del diseño.</a:t>
            </a:r>
            <a:endParaRPr sz="1600" b="0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¿Por qué esmaltar la cerámica?</a:t>
            </a:r>
            <a:endParaRPr lang="ru-RU" sz="1600" b="1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lnSpc>
                <a:spcPct val="114000"/>
              </a:lnSpc>
            </a:pPr>
            <a:r>
              <a:rPr lang="en-GB" sz="1600" b="1" dirty="0">
                <a:latin typeface="Candara" panose="020E0502030303020204" pitchFamily="34" charset="0"/>
              </a:rPr>
              <a:t>Valor estético</a:t>
            </a:r>
            <a:r>
              <a:rPr lang="en-GB" sz="1600" dirty="0">
                <a:latin typeface="Candara" panose="020E0502030303020204" pitchFamily="34" charset="0"/>
              </a:rPr>
              <a:t>: el esmaltado realza el color, la textura y el brillo, haciendo que cada objeto sea visualmente único.</a:t>
            </a:r>
          </a:p>
          <a:p>
            <a:pPr>
              <a:lnSpc>
                <a:spcPct val="114000"/>
              </a:lnSpc>
            </a:pPr>
            <a:r>
              <a:rPr lang="en-GB" sz="1600" b="1" dirty="0">
                <a:latin typeface="Candara" panose="020E0502030303020204" pitchFamily="34" charset="0"/>
              </a:rPr>
              <a:t>Funcionalidad</a:t>
            </a:r>
            <a:r>
              <a:rPr lang="en-GB" sz="1600" dirty="0">
                <a:latin typeface="Candara" panose="020E0502030303020204" pitchFamily="34" charset="0"/>
              </a:rPr>
              <a:t>: la cerámica esmaltada es más resistente a la humedad, las manchas y los daños.</a:t>
            </a:r>
          </a:p>
          <a:p>
            <a:pPr>
              <a:lnSpc>
                <a:spcPct val="114000"/>
              </a:lnSpc>
            </a:pPr>
            <a:r>
              <a:rPr lang="en-GB" sz="1600" b="1" dirty="0">
                <a:latin typeface="Candara" panose="020E0502030303020204" pitchFamily="34" charset="0"/>
              </a:rPr>
              <a:t>Expresión creativa</a:t>
            </a:r>
            <a:r>
              <a:rPr lang="en-GB" sz="1600" dirty="0">
                <a:latin typeface="Candara" panose="020E0502030303020204" pitchFamily="34" charset="0"/>
              </a:rPr>
              <a:t>: el esmaltado invita a jugar y experimentar con capas, opacidad y efectos superficiales.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24db71f721_0_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24db71f721_0_6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24db71f721_0_6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24db71f721_0_6"/>
          <p:cNvSpPr txBox="1"/>
          <p:nvPr/>
        </p:nvSpPr>
        <p:spPr>
          <a:xfrm>
            <a:off x="0" y="89600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TÉCNICAS Y PROCESOS DE ESMALTADO CERÁMICO</a:t>
            </a: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" name="Google Shape;116;g324db71f721_0_6"/>
          <p:cNvSpPr txBox="1"/>
          <p:nvPr/>
        </p:nvSpPr>
        <p:spPr>
          <a:xfrm>
            <a:off x="555578" y="1079936"/>
            <a:ext cx="10092000" cy="473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Técnicas </a:t>
            </a:r>
            <a:r>
              <a:rPr lang="et-EE" sz="1600" b="1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que utilizará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600" b="1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lnSpc>
                <a:spcPct val="114000"/>
              </a:lnSpc>
            </a:pPr>
            <a:r>
              <a:rPr lang="en-GB" sz="1600" dirty="0">
                <a:latin typeface="Candara" panose="020E0502030303020204" pitchFamily="34" charset="0"/>
              </a:rPr>
              <a:t>Aunque existen muchos métodos avanzados de esmaltado, como la inmersión, el vertido o la pulverización, para este curso recomendamos mantenerlo sencillo y táctil. </a:t>
            </a:r>
          </a:p>
          <a:p>
            <a:pPr>
              <a:lnSpc>
                <a:spcPct val="114000"/>
              </a:lnSpc>
            </a:pPr>
            <a:endParaRPr lang="en-GB" sz="1600" b="1" dirty="0">
              <a:latin typeface="Candara" panose="020E0502030303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600" b="1" dirty="0">
                <a:latin typeface="Candara" panose="020E0502030303020204" pitchFamily="34" charset="0"/>
              </a:rPr>
              <a:t>Pinceles</a:t>
            </a:r>
            <a:r>
              <a:rPr lang="en-GB" sz="1600" dirty="0">
                <a:latin typeface="Candara" panose="020E0502030303020204" pitchFamily="34" charset="0"/>
              </a:rPr>
              <a:t>: ideales para una aplicación controlada y pequeños detalles. Los alumnos pueden aplicar capas de esmalte, crear patrones o aplicar bloques de color.</a:t>
            </a:r>
          </a:p>
          <a:p>
            <a:pPr>
              <a:lnSpc>
                <a:spcPct val="114000"/>
              </a:lnSpc>
            </a:pPr>
            <a:r>
              <a:rPr lang="en-GB" sz="1600" b="1" dirty="0">
                <a:latin typeface="Candara" panose="020E0502030303020204" pitchFamily="34" charset="0"/>
              </a:rPr>
              <a:t>Palillos de madera o herramientas sencillas</a:t>
            </a:r>
            <a:r>
              <a:rPr lang="en-GB" sz="1600" dirty="0">
                <a:latin typeface="Candara" panose="020E0502030303020204" pitchFamily="34" charset="0"/>
              </a:rPr>
              <a:t>: se pueden utilizar para rayar el esmalte y crear efectos decorativos o para imprimir texturas sutiles antes de la cocción.</a:t>
            </a:r>
          </a:p>
          <a:p>
            <a:pPr>
              <a:lnSpc>
                <a:spcPct val="114000"/>
              </a:lnSpc>
            </a:pPr>
            <a:endParaRPr lang="en-GB" sz="1600" dirty="0">
              <a:latin typeface="Candara" panose="020E0502030303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600" dirty="0">
                <a:latin typeface="Candara" panose="020E0502030303020204" pitchFamily="34" charset="0"/>
              </a:rPr>
              <a:t>El uso de pinceles y palillos ayuda a mantener el carácter artesanal de la pieza. Ofrezca a los alumnos algunos ejemplos o referencias de antemano e invíteles a pensar en qué colores o patrones reflejan mejor la historia o el sentimiento que desean expresar.</a:t>
            </a:r>
          </a:p>
          <a:p>
            <a:pPr>
              <a:lnSpc>
                <a:spcPct val="114000"/>
              </a:lnSpc>
            </a:pPr>
            <a:endParaRPr lang="en-GB" sz="1600" dirty="0">
              <a:latin typeface="Candara" panose="020E0502030303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600" dirty="0">
                <a:latin typeface="Candara" panose="020E0502030303020204" pitchFamily="34" charset="0"/>
              </a:rPr>
              <a:t>Recuerde a los alumnos que el esmaltado es un proceso delicado y, a veces, impredecible. Fomente el espíritu de experimentación y la aceptación de la imperfección: cada pieza será única y suya.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949</Words>
  <Application>Microsoft Office PowerPoint</Application>
  <PresentationFormat>Προσαρμογή</PresentationFormat>
  <Paragraphs>50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docId:FCD438528E9884B98F48CC1C96DAEE67</cp:keywords>
  <cp:lastModifiedBy>Νικολέττα</cp:lastModifiedBy>
  <cp:revision>40</cp:revision>
  <dcterms:created xsi:type="dcterms:W3CDTF">2024-06-10T15:48:53Z</dcterms:created>
  <dcterms:modified xsi:type="dcterms:W3CDTF">2026-04-27T14:37:44Z</dcterms:modified>
</cp:coreProperties>
</file>