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Wl/RhnGi2vH/9L1HhzG3K2Yky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49f71c4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3249f71c4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 APRENDIZAJE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3: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:a16="http://schemas.microsoft.com/office/drawing/2014/main" xmlns="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:a16="http://schemas.microsoft.com/office/drawing/2014/main" xmlns="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87" y="6136955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49439" y="570775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92865" y="721045"/>
            <a:ext cx="12192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Comprender el patrimonio y su potencial empresarial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835" y="3617693"/>
            <a:ext cx="3789297" cy="21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AL PATRIMONIO (1/2)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84053" y="1608653"/>
            <a:ext cx="102066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 cultural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Definición: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patrimonio cultural se refiere al legado de artefactos tangibles y atributos intangibles de un grupo o sociedad heredados de generaciones pasadas.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Ejemplos: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Monumentos, artefactos, manuscritos y tradiciones como la música, la danza y los festivales.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Importancia: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Representa la historia, los valores y los logros de una sociedad, y sirve de puente entre el pasado, el presente y el futuro.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 natural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Definición: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patrimonio natural abarca las características naturales, las formaciones geológicas y fisiográficas y las zonas con un valor científico, conservacionista o estético significativo.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Ejemplos: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Parques nacionales, reservas naturales, paisajes y formaciones naturales como cascadas y montañas.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Importancia: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Proporciona información sobre la historia de la Tierra, favorece la biodiversidad y ofrece beneficios ecológicos y recreativos.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4053" y="918849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Definición de patrimonio cultural y natural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AL PATRIMONIO (2/2)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84053" y="1608653"/>
            <a:ext cx="11476800" cy="5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 del patrimonio</a:t>
            </a:r>
            <a:endParaRPr sz="17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Importancia cultural: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protege la identidad y la continuidad de las comunidades, fomentando el sentido de pertenencia y el orgullo.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Valor educativo: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sirve como herramienta para el aprendizaje y la investigación, ofreciendo información sobre la historia, la cultura y los logros de la humanidad.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Beneficios económicos: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atrae el turismo, crea puestos de trabajo y apoya las economías locales.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Protección del medio ambiente: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sitios del patrimonio natural desempeñan un papel crucial en los esfuerzos de conservación y el mantenimiento de la biodiversidad.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 en el fomento de la comunidad y la identidad</a:t>
            </a:r>
            <a:endParaRPr sz="17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Vínculos comunitarios: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patrimonio compartido promueve la unidad y la solidaridad dentro de las comunidades.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Formación de la identidad: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patrimonio da forma a las identidades individuales y colectivas, influyendo en cómo las personas se ven a sí mismas y su lugar en el mundo.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Intercambio cultural: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preservación fomenta el diálogo y el entendimiento intercultural, promoviendo la paz y la cooperación a nivel mundial.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Conclusión: </a:t>
            </a:r>
            <a:r>
              <a:rPr lang="en-GB" sz="17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preservación del patrimonio cultural y natural es esencial para mantener nuestra memoria colectiva, apoyar la diversidad de los ecosistemas y fomentar comunidades resilientes y cohesionadas.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4053" y="918849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La importancia de la preservación del patrimonio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 Y EMPRENDIMIENTO (1/3)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84053" y="1608653"/>
            <a:ext cx="102066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Emprendimiento: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Definición: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espíritu emprendedor es el proceso de diseñar, lanzar y dirigir un nuevo negocio o empresa. Implica identificar oportunidades, innovar y asumir riesgos financieros para obtener beneficios y crecer.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Elementos clave: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Innovación: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Creación de nuevos productos, servicios o procesos.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Asunción de riesgos: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invertir recursos con resultados inciertos.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Proactividad: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Anticiparse y actuar ante las oportunidades del mercado.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Importancia en el desarrollo económico: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Creación de empleo: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emprendedores crean nuevas empresas, lo que genera empleo.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Innovación y competencia: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impulsa los avances tecnológicos y mejora la eficiencia del mercado.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Crecimiento económico: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contribuye al PIB y fomenta el dinamismo económico.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Impacto social: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Aborda los retos sociales mediante soluciones innovadoras e iniciativas de responsabilidad social corporativa.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Comprender el espíritu emprendedor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 Y EMPRENDIMIENTO (2/3)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484050" y="1690050"/>
            <a:ext cx="80496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Iniciativas basadas en el patrimonio cultural: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Turismo: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convertir los sitios patrimoniales en atracciones turísticas (por ejemplo, visitas guiadas, hoteles patrimoniales).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Artesanía: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Revitalización de la artesanía tradicional y venta de productos hechos a mano (por ejemplo, textiles, cerámica).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Artes culinarias: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promoción de la cocina tradicional y los productos alimenticios locales.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Iniciativas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basadas en el patrimonio</a:t>
            </a: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natural: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Ecoturismo: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Creación de experiencias de viaje sostenibles que destaquen los paisajes naturales y la fauna silvestre.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Agroturismo: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Combinar la agricultura y el turismo para ofrecer estancias en granjas, productos locales y experiencias rurales.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Proyectos de conservación: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iniciativas que se centran en la preservación de los hábitats naturales, al tiempo que ofrecen oportunidades educativas y de voluntariado.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Aprovechamiento del patrimonio en el emprendimiento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5225" y="904450"/>
            <a:ext cx="2063101" cy="206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5237" y="3136090"/>
            <a:ext cx="2453625" cy="1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05225" y="4739375"/>
            <a:ext cx="2453625" cy="13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9005213" y="6180900"/>
            <a:ext cx="268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Imágenes generadas por IA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 Y EMPRENDIMIENTO (3/3)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959050" y="1437600"/>
            <a:ext cx="9920100" cy="49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Ventajas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Desarrollo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económico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impulsa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economías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mediante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empleo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atracción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inversiones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ayuda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salvaguardar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promover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 y natural.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Empoderamiento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involucra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fomentando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orgullo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sostenibles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fomenta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modelos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responsables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punto de vista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medioambiental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social.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Retos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Financiación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inversión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resultar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difícil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obtener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recursos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financieros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relacionados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Acceso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mercado: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Llegar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mercados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amplios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perder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autenticidad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Regulación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burocracia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Navegar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marcos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legales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regulaciones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Sostenibilidad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Equilibrar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éxito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comercial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patrimonial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ofrece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única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crecimiento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económico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cultural.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aprovechar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 y natural,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emprendedores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crear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iniciativas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innovadoras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auténticas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sostenibles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benefician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tanto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economía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sociedad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El impacto del emprendimiento patrimonial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50" y="1513650"/>
            <a:ext cx="1742475" cy="13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3" y="3598224"/>
            <a:ext cx="2000951" cy="10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 prácticas para el éxito de los negocios basados en el patrimonio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84053" y="1602183"/>
            <a:ext cx="1091101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turismo rural sostenible en España se está promoviendo a través de diferentes iniciativas y programas que fomentan la conservación del medio ambiente, el patrimonio cultural y la economía local.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Entre las iniciativas más exitosas en este ámbito se encuentra el programa «Pueblos con Encanto», cuyo objetivo es mejorar y promover el turismo en los pequeños pueblos rurales de España.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 este contexto, los alojamientos rurales están adoptando diversas medidas para minimizar su impacto medioambiental y social y promover la sostenibilidad en el turismo rural: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Adoptando prácticas sostenibles en su gestión diaria, como el uso de energías renovables, la reducción del consumo de agua y energía, el reciclaje y la gestión de residuos.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Ofrecer actividades y experiencias turísticas sostenibles, como senderismo, ciclismo y turismo ornitológico, que permiten a los visitantes conectar con la naturaleza y conocer mejor el entorno rural de forma responsable y consciente.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Colaboración con proyectos locales de conservación y desarrollo, apoyando a las comunidades locales y promoviendo la preservación de la cultura y las tradiciones locales.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Obtener certificaciones de sostenibilidad reconocidas internacionalmente, como la etiqueta ecológica europea o la certificación Green Key, que garantizan a los huéspedes un alojamiento con altos estándares de sostenibilidad y compromiso con el medio ambiente y la sociedad.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84049" y="1094300"/>
            <a:ext cx="73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Programa </a:t>
            </a:r>
            <a:r>
              <a:rPr lang="en-GB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«</a:t>
            </a: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Pueblos con </a:t>
            </a:r>
            <a:r>
              <a:rPr lang="en-GB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Encanto»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249f71c4c1_0_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249f71c4c1_0_6"/>
          <p:cNvSpPr/>
          <p:nvPr/>
        </p:nvSpPr>
        <p:spPr>
          <a:xfrm>
            <a:off x="360486" y="-1"/>
            <a:ext cx="10698900" cy="8088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249f71c4c1_0_6"/>
          <p:cNvSpPr/>
          <p:nvPr/>
        </p:nvSpPr>
        <p:spPr>
          <a:xfrm>
            <a:off x="0" y="1"/>
            <a:ext cx="10911000" cy="8088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249f71c4c1_0_6"/>
          <p:cNvSpPr txBox="1"/>
          <p:nvPr/>
        </p:nvSpPr>
        <p:spPr>
          <a:xfrm>
            <a:off x="0" y="89588"/>
            <a:ext cx="10911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negocios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exitosos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basados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g3249f71c4c1_0_6"/>
          <p:cNvSpPr txBox="1"/>
          <p:nvPr/>
        </p:nvSpPr>
        <p:spPr>
          <a:xfrm>
            <a:off x="499274" y="896625"/>
            <a:ext cx="73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Programa </a:t>
            </a:r>
            <a:r>
              <a:rPr lang="en-GB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«</a:t>
            </a: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Pueblos con </a:t>
            </a:r>
            <a:r>
              <a:rPr lang="en-GB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Encanto»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2" name="Google Shape;172;g3249f71c4c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75" y="1399150"/>
            <a:ext cx="3285050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249f71c4c1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625" y="1384650"/>
            <a:ext cx="3286687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249f71c4c1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4704" y="1384650"/>
            <a:ext cx="3285048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249f71c4c1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175" y="4077500"/>
            <a:ext cx="3285050" cy="22305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249f71c4c1_0_6"/>
          <p:cNvSpPr txBox="1"/>
          <p:nvPr/>
        </p:nvSpPr>
        <p:spPr>
          <a:xfrm>
            <a:off x="578175" y="3480721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300" b="1" dirty="0">
                <a:solidFill>
                  <a:schemeClr val="dk1"/>
                </a:solidFill>
              </a:rPr>
              <a:t>Altea (Alicante)</a:t>
            </a:r>
            <a:endParaRPr sz="1300" b="1" dirty="0">
              <a:solidFill>
                <a:schemeClr val="dk1"/>
              </a:solidFill>
            </a:endParaRPr>
          </a:p>
        </p:txBody>
      </p:sp>
      <p:sp>
        <p:nvSpPr>
          <p:cNvPr id="177" name="Google Shape;177;g3249f71c4c1_0_6"/>
          <p:cNvSpPr txBox="1"/>
          <p:nvPr/>
        </p:nvSpPr>
        <p:spPr>
          <a:xfrm>
            <a:off x="4015617" y="3486721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300" b="1" dirty="0" err="1">
                <a:solidFill>
                  <a:schemeClr val="dk1"/>
                </a:solidFill>
              </a:rPr>
              <a:t>Cudillero</a:t>
            </a:r>
            <a:r>
              <a:rPr lang="en-GB" sz="1300" b="1" dirty="0">
                <a:solidFill>
                  <a:schemeClr val="dk1"/>
                </a:solidFill>
              </a:rPr>
              <a:t> (Asturias)</a:t>
            </a:r>
            <a:endParaRPr sz="1300" b="1" dirty="0">
              <a:solidFill>
                <a:schemeClr val="dk1"/>
              </a:solidFill>
            </a:endParaRPr>
          </a:p>
        </p:txBody>
      </p:sp>
      <p:sp>
        <p:nvSpPr>
          <p:cNvPr id="178" name="Google Shape;178;g3249f71c4c1_0_6"/>
          <p:cNvSpPr txBox="1"/>
          <p:nvPr/>
        </p:nvSpPr>
        <p:spPr>
          <a:xfrm>
            <a:off x="7453059" y="3513849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300" b="1" dirty="0" err="1">
                <a:solidFill>
                  <a:schemeClr val="dk1"/>
                </a:solidFill>
              </a:rPr>
              <a:t>Sigüenza</a:t>
            </a:r>
            <a:r>
              <a:rPr lang="en-GB" sz="1300" b="1" dirty="0">
                <a:solidFill>
                  <a:schemeClr val="dk1"/>
                </a:solidFill>
              </a:rPr>
              <a:t> (Guadalajara)</a:t>
            </a:r>
            <a:endParaRPr sz="1300" b="1" dirty="0">
              <a:solidFill>
                <a:schemeClr val="dk1"/>
              </a:solidFill>
            </a:endParaRPr>
          </a:p>
        </p:txBody>
      </p:sp>
      <p:sp>
        <p:nvSpPr>
          <p:cNvPr id="179" name="Google Shape;179;g3249f71c4c1_0_6"/>
          <p:cNvSpPr txBox="1"/>
          <p:nvPr/>
        </p:nvSpPr>
        <p:spPr>
          <a:xfrm>
            <a:off x="490305" y="6192637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300" b="1" dirty="0" err="1">
                <a:solidFill>
                  <a:schemeClr val="dk1"/>
                </a:solidFill>
              </a:rPr>
              <a:t>Valderrobres</a:t>
            </a:r>
            <a:r>
              <a:rPr lang="en-GB" sz="1300" b="1" dirty="0">
                <a:solidFill>
                  <a:schemeClr val="dk1"/>
                </a:solidFill>
              </a:rPr>
              <a:t> (</a:t>
            </a:r>
            <a:r>
              <a:rPr lang="en-GB" sz="1300" b="1" dirty="0" err="1">
                <a:solidFill>
                  <a:schemeClr val="dk1"/>
                </a:solidFill>
              </a:rPr>
              <a:t>Teruel</a:t>
            </a:r>
            <a:r>
              <a:rPr lang="en-GB" sz="1300" b="1" dirty="0">
                <a:solidFill>
                  <a:schemeClr val="dk1"/>
                </a:solidFill>
              </a:rPr>
              <a:t>)</a:t>
            </a:r>
            <a:endParaRPr sz="1300" b="1" dirty="0">
              <a:solidFill>
                <a:schemeClr val="dk1"/>
              </a:solidFill>
            </a:endParaRPr>
          </a:p>
        </p:txBody>
      </p:sp>
      <p:pic>
        <p:nvPicPr>
          <p:cNvPr id="180" name="Google Shape;180;g3249f71c4c1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9950" y="4151625"/>
            <a:ext cx="3202350" cy="2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249f71c4c1_0_6"/>
          <p:cNvSpPr txBox="1"/>
          <p:nvPr/>
        </p:nvSpPr>
        <p:spPr>
          <a:xfrm>
            <a:off x="4099950" y="6115604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300" b="1" dirty="0" err="1">
                <a:solidFill>
                  <a:schemeClr val="dk1"/>
                </a:solidFill>
              </a:rPr>
              <a:t>Santillana</a:t>
            </a:r>
            <a:r>
              <a:rPr lang="en-GB" sz="1300" b="1" dirty="0">
                <a:solidFill>
                  <a:schemeClr val="dk1"/>
                </a:solidFill>
              </a:rPr>
              <a:t> del Mar (Cantabria)</a:t>
            </a:r>
            <a:endParaRPr sz="1300" b="1" dirty="0">
              <a:solidFill>
                <a:schemeClr val="dk1"/>
              </a:solidFill>
            </a:endParaRPr>
          </a:p>
        </p:txBody>
      </p:sp>
      <p:pic>
        <p:nvPicPr>
          <p:cNvPr id="182" name="Google Shape;182;g3249f71c4c1_0_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4688" y="4194325"/>
            <a:ext cx="3117225" cy="2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249f71c4c1_0_6"/>
          <p:cNvSpPr txBox="1"/>
          <p:nvPr/>
        </p:nvSpPr>
        <p:spPr>
          <a:xfrm>
            <a:off x="7453059" y="6192637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300" b="1" dirty="0" err="1">
                <a:solidFill>
                  <a:schemeClr val="dk1"/>
                </a:solidFill>
              </a:rPr>
              <a:t>Ayllón</a:t>
            </a:r>
            <a:r>
              <a:rPr lang="en-GB" sz="1300" b="1" dirty="0">
                <a:solidFill>
                  <a:schemeClr val="dk1"/>
                </a:solidFill>
              </a:rPr>
              <a:t> (Segovia)</a:t>
            </a:r>
            <a:endParaRPr sz="1300" b="1" dirty="0">
              <a:solidFill>
                <a:schemeClr val="dk1"/>
              </a:solidFill>
            </a:endParaRPr>
          </a:p>
        </p:txBody>
      </p:sp>
      <p:sp>
        <p:nvSpPr>
          <p:cNvPr id="184" name="Google Shape;184;g3249f71c4c1_0_6"/>
          <p:cNvSpPr txBox="1"/>
          <p:nvPr/>
        </p:nvSpPr>
        <p:spPr>
          <a:xfrm>
            <a:off x="9192000" y="645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Fuente: iStock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1297</Words>
  <Application>Microsoft Office PowerPoint</Application>
  <PresentationFormat>Προσαρμογή</PresentationFormat>
  <Paragraphs>95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docId:E3BB52703E6F4FD1F0DD3AD72B433134</cp:keywords>
  <cp:lastModifiedBy>Νικολέττα</cp:lastModifiedBy>
  <cp:revision>5</cp:revision>
  <dcterms:created xsi:type="dcterms:W3CDTF">2024-06-10T15:48:53Z</dcterms:created>
  <dcterms:modified xsi:type="dcterms:W3CDTF">2026-04-27T15:00:47Z</dcterms:modified>
</cp:coreProperties>
</file>