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73" r:id="rId9"/>
  </p:sldIdLst>
  <p:sldSz cx="12192000" cy="6858000"/>
  <p:notesSz cx="6858000" cy="9144000"/>
  <p:embeddedFontLst>
    <p:embeddedFont>
      <p:font typeface="Candara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1" roundtripDataSignature="AMtx7mhhNiyCcQ7Du+qg2G7mZJCoqNca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89bc2b06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3089bc2b06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89bc2b0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3089bc2b0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 APRENDIZAJE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3: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Emprendimiento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79131" y="1754658"/>
            <a:ext cx="1219200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2: </a:t>
            </a: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Desarrollo de un plan de </a:t>
            </a:r>
            <a:r>
              <a:rPr lang="en-GB" sz="3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basado</a:t>
            </a: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en el patrimonio</a:t>
            </a:r>
            <a:endParaRPr sz="36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Google Shape;93;p2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963043F9-C992-C335-1076-1EBA9DF290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0547" y="6205124"/>
            <a:ext cx="509952" cy="50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0" y="89600"/>
            <a:ext cx="1099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DEFINICIÓN Y COMPONENTES DE UN PLAN DE NEGOCIO </a:t>
            </a:r>
            <a:r>
              <a:rPr lang="en-GB" sz="3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(1/5)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533300" y="1411675"/>
            <a:ext cx="10698900" cy="456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Definición</a:t>
            </a:r>
            <a:r>
              <a:rPr lang="en-GB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 plan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es un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documento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describe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objetivos, las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estrategias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previsiones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financieras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un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con el fin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establecer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hoja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ruta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crecimiento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Relevancia</a:t>
            </a:r>
            <a:r>
              <a:rPr lang="en-GB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desarrollo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un plan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basado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implica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centrar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modelo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valorización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sostenible y la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promoción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ya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sea cultural, natural, </a:t>
            </a:r>
            <a:r>
              <a:rPr lang="en-GB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social. </a:t>
            </a:r>
            <a:endParaRPr sz="16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Ejemplos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Paradores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Turismo de </a:t>
            </a:r>
            <a:r>
              <a:rPr lang="en-GB" sz="160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r>
              <a:rPr lang="en-GB" sz="160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La Granja de San Ildefonso, Alhambra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Venture,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Ruta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Vino Ribera del Duero, etc.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Introducir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componentes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básicos de un plan de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resumen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ejecutivo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descripción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, análisis de mercado,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estrategia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marketing, plan de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operaciones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, plan </a:t>
            </a:r>
            <a:r>
              <a:rPr lang="en-GB" sz="18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financiero</a:t>
            </a:r>
            <a:r>
              <a:rPr lang="en-GB" sz="18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600" b="1" dirty="0" err="1">
                <a:solidFill>
                  <a:schemeClr val="dk1"/>
                </a:solidFill>
              </a:rPr>
              <a:t>Resumen</a:t>
            </a:r>
            <a:r>
              <a:rPr lang="en-GB" sz="1600" b="1" dirty="0">
                <a:solidFill>
                  <a:schemeClr val="dk1"/>
                </a:solidFill>
              </a:rPr>
              <a:t> </a:t>
            </a:r>
            <a:r>
              <a:rPr lang="en-GB" sz="1600" b="1" dirty="0" err="1">
                <a:solidFill>
                  <a:schemeClr val="dk1"/>
                </a:solidFill>
              </a:rPr>
              <a:t>ejecutivo</a:t>
            </a:r>
            <a:r>
              <a:rPr lang="en-GB" sz="1600" b="1" dirty="0">
                <a:solidFill>
                  <a:schemeClr val="dk1"/>
                </a:solidFill>
              </a:rPr>
              <a:t>: </a:t>
            </a:r>
            <a:r>
              <a:rPr lang="en-GB" sz="1600" dirty="0">
                <a:solidFill>
                  <a:schemeClr val="dk1"/>
                </a:solidFill>
              </a:rPr>
              <a:t>breve </a:t>
            </a:r>
            <a:r>
              <a:rPr lang="en-GB" sz="1600" dirty="0" err="1">
                <a:solidFill>
                  <a:schemeClr val="dk1"/>
                </a:solidFill>
              </a:rPr>
              <a:t>descripción</a:t>
            </a:r>
            <a:r>
              <a:rPr lang="en-GB" sz="1600" dirty="0">
                <a:solidFill>
                  <a:schemeClr val="dk1"/>
                </a:solidFill>
              </a:rPr>
              <a:t> de la idea de </a:t>
            </a:r>
            <a:r>
              <a:rPr lang="en-GB" sz="1600" dirty="0" err="1">
                <a:solidFill>
                  <a:schemeClr val="dk1"/>
                </a:solidFill>
              </a:rPr>
              <a:t>negocio</a:t>
            </a:r>
            <a:r>
              <a:rPr lang="en-GB" sz="1600" dirty="0">
                <a:solidFill>
                  <a:schemeClr val="dk1"/>
                </a:solidFill>
              </a:rPr>
              <a:t>, sus objetivos y el </a:t>
            </a:r>
            <a:r>
              <a:rPr lang="en-GB" sz="1600" dirty="0" err="1">
                <a:solidFill>
                  <a:schemeClr val="dk1"/>
                </a:solidFill>
              </a:rPr>
              <a:t>valor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diferencial</a:t>
            </a:r>
            <a:r>
              <a:rPr lang="en-GB" sz="1600" dirty="0">
                <a:solidFill>
                  <a:schemeClr val="dk1"/>
                </a:solidFill>
              </a:rPr>
              <a:t> que la empresa </a:t>
            </a:r>
            <a:r>
              <a:rPr lang="en-GB" sz="1600" dirty="0" err="1">
                <a:solidFill>
                  <a:schemeClr val="dk1"/>
                </a:solidFill>
              </a:rPr>
              <a:t>aporta</a:t>
            </a:r>
            <a:r>
              <a:rPr lang="en-GB" sz="1600" dirty="0">
                <a:solidFill>
                  <a:schemeClr val="dk1"/>
                </a:solidFill>
              </a:rPr>
              <a:t> a la </a:t>
            </a:r>
            <a:r>
              <a:rPr lang="en-GB" sz="1600" dirty="0" err="1">
                <a:solidFill>
                  <a:schemeClr val="dk1"/>
                </a:solidFill>
              </a:rPr>
              <a:t>conservación</a:t>
            </a:r>
            <a:r>
              <a:rPr lang="en-GB" sz="1600" dirty="0">
                <a:solidFill>
                  <a:schemeClr val="dk1"/>
                </a:solidFill>
              </a:rPr>
              <a:t> o </a:t>
            </a:r>
            <a:r>
              <a:rPr lang="en-GB" sz="1600" dirty="0" err="1">
                <a:solidFill>
                  <a:schemeClr val="dk1"/>
                </a:solidFill>
              </a:rPr>
              <a:t>promoción</a:t>
            </a:r>
            <a:r>
              <a:rPr lang="en-GB" sz="1600" dirty="0">
                <a:solidFill>
                  <a:schemeClr val="dk1"/>
                </a:solidFill>
              </a:rPr>
              <a:t> del </a:t>
            </a:r>
            <a:r>
              <a:rPr lang="en-GB" sz="1600" dirty="0" err="1">
                <a:solidFill>
                  <a:schemeClr val="dk1"/>
                </a:solidFill>
              </a:rPr>
              <a:t>patrimonio</a:t>
            </a:r>
            <a:r>
              <a:rPr lang="en-GB" sz="1600" dirty="0">
                <a:solidFill>
                  <a:schemeClr val="dk1"/>
                </a:solidFill>
              </a:rPr>
              <a:t>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600" b="1" dirty="0" err="1">
                <a:solidFill>
                  <a:schemeClr val="dk1"/>
                </a:solidFill>
              </a:rPr>
              <a:t>Descripción</a:t>
            </a:r>
            <a:r>
              <a:rPr lang="en-GB" sz="1600" b="1" dirty="0">
                <a:solidFill>
                  <a:schemeClr val="dk1"/>
                </a:solidFill>
              </a:rPr>
              <a:t> de la empresa: </a:t>
            </a:r>
            <a:r>
              <a:rPr lang="en-GB" sz="1600" dirty="0" err="1">
                <a:solidFill>
                  <a:schemeClr val="dk1"/>
                </a:solidFill>
              </a:rPr>
              <a:t>Especificar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si</a:t>
            </a:r>
            <a:r>
              <a:rPr lang="en-GB" sz="1600" dirty="0">
                <a:solidFill>
                  <a:schemeClr val="dk1"/>
                </a:solidFill>
              </a:rPr>
              <a:t> el </a:t>
            </a:r>
            <a:r>
              <a:rPr lang="en-GB" sz="1600" dirty="0" err="1">
                <a:solidFill>
                  <a:schemeClr val="dk1"/>
                </a:solidFill>
              </a:rPr>
              <a:t>negocio</a:t>
            </a:r>
            <a:r>
              <a:rPr lang="en-GB" sz="1600" dirty="0">
                <a:solidFill>
                  <a:schemeClr val="dk1"/>
                </a:solidFill>
              </a:rPr>
              <a:t> se </a:t>
            </a:r>
            <a:r>
              <a:rPr lang="en-GB" sz="1600" dirty="0" err="1">
                <a:solidFill>
                  <a:schemeClr val="dk1"/>
                </a:solidFill>
              </a:rPr>
              <a:t>basa</a:t>
            </a:r>
            <a:r>
              <a:rPr lang="en-GB" sz="1600" dirty="0">
                <a:solidFill>
                  <a:schemeClr val="dk1"/>
                </a:solidFill>
              </a:rPr>
              <a:t> en el </a:t>
            </a:r>
            <a:r>
              <a:rPr lang="en-GB" sz="1600" dirty="0" err="1">
                <a:solidFill>
                  <a:schemeClr val="dk1"/>
                </a:solidFill>
              </a:rPr>
              <a:t>patrimonio</a:t>
            </a:r>
            <a:r>
              <a:rPr lang="en-GB" sz="1600" dirty="0">
                <a:solidFill>
                  <a:schemeClr val="dk1"/>
                </a:solidFill>
              </a:rPr>
              <a:t> cultural, </a:t>
            </a:r>
            <a:r>
              <a:rPr lang="en-GB" sz="1600" dirty="0" err="1">
                <a:solidFill>
                  <a:schemeClr val="dk1"/>
                </a:solidFill>
              </a:rPr>
              <a:t>histórico</a:t>
            </a:r>
            <a:r>
              <a:rPr lang="en-GB" sz="1600" dirty="0">
                <a:solidFill>
                  <a:schemeClr val="dk1"/>
                </a:solidFill>
              </a:rPr>
              <a:t>, natural o </a:t>
            </a:r>
            <a:r>
              <a:rPr lang="en-GB" sz="1600" dirty="0" err="1">
                <a:solidFill>
                  <a:schemeClr val="dk1"/>
                </a:solidFill>
              </a:rPr>
              <a:t>arquitectónico</a:t>
            </a:r>
            <a:r>
              <a:rPr lang="en-GB" sz="1600" dirty="0">
                <a:solidFill>
                  <a:schemeClr val="dk1"/>
                </a:solidFill>
              </a:rPr>
              <a:t>. </a:t>
            </a:r>
            <a:r>
              <a:rPr lang="en-GB" sz="1600" dirty="0" err="1">
                <a:solidFill>
                  <a:schemeClr val="dk1"/>
                </a:solidFill>
              </a:rPr>
              <a:t>Describir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qué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productos</a:t>
            </a:r>
            <a:r>
              <a:rPr lang="en-GB" sz="1600" dirty="0">
                <a:solidFill>
                  <a:schemeClr val="dk1"/>
                </a:solidFill>
              </a:rPr>
              <a:t> o </a:t>
            </a:r>
            <a:r>
              <a:rPr lang="en-GB" sz="1600" dirty="0" err="1">
                <a:solidFill>
                  <a:schemeClr val="dk1"/>
                </a:solidFill>
              </a:rPr>
              <a:t>servicios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ofrece</a:t>
            </a:r>
            <a:r>
              <a:rPr lang="en-GB" sz="1600" dirty="0">
                <a:solidFill>
                  <a:schemeClr val="dk1"/>
                </a:solidFill>
              </a:rPr>
              <a:t> la empresa (</a:t>
            </a:r>
            <a:r>
              <a:rPr lang="en-GB" sz="1600" dirty="0" err="1">
                <a:solidFill>
                  <a:schemeClr val="dk1"/>
                </a:solidFill>
              </a:rPr>
              <a:t>ecoturismo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restauración</a:t>
            </a:r>
            <a:r>
              <a:rPr lang="en-GB" sz="1600" dirty="0">
                <a:solidFill>
                  <a:schemeClr val="dk1"/>
                </a:solidFill>
              </a:rPr>
              <a:t>, </a:t>
            </a:r>
            <a:r>
              <a:rPr lang="en-GB" sz="1600" dirty="0" err="1">
                <a:solidFill>
                  <a:schemeClr val="dk1"/>
                </a:solidFill>
              </a:rPr>
              <a:t>artesanía</a:t>
            </a:r>
            <a:r>
              <a:rPr lang="en-GB" sz="1600" dirty="0">
                <a:solidFill>
                  <a:schemeClr val="dk1"/>
                </a:solidFill>
              </a:rPr>
              <a:t>, etc.) y </a:t>
            </a:r>
            <a:r>
              <a:rPr lang="en-GB" sz="1600" dirty="0" err="1">
                <a:solidFill>
                  <a:schemeClr val="dk1"/>
                </a:solidFill>
              </a:rPr>
              <a:t>cómo</a:t>
            </a:r>
            <a:r>
              <a:rPr lang="en-GB" sz="1600" dirty="0">
                <a:solidFill>
                  <a:schemeClr val="dk1"/>
                </a:solidFill>
              </a:rPr>
              <a:t> </a:t>
            </a:r>
            <a:r>
              <a:rPr lang="en-GB" sz="1600" dirty="0" err="1">
                <a:solidFill>
                  <a:schemeClr val="dk1"/>
                </a:solidFill>
              </a:rPr>
              <a:t>contribuye</a:t>
            </a:r>
            <a:r>
              <a:rPr lang="en-GB" sz="1600" dirty="0">
                <a:solidFill>
                  <a:schemeClr val="dk1"/>
                </a:solidFill>
              </a:rPr>
              <a:t> a </a:t>
            </a:r>
            <a:r>
              <a:rPr lang="en-GB" sz="1600" dirty="0" err="1">
                <a:solidFill>
                  <a:schemeClr val="dk1"/>
                </a:solidFill>
              </a:rPr>
              <a:t>preservar</a:t>
            </a:r>
            <a:r>
              <a:rPr lang="en-GB" sz="1600" dirty="0">
                <a:solidFill>
                  <a:schemeClr val="dk1"/>
                </a:solidFill>
              </a:rPr>
              <a:t> el </a:t>
            </a:r>
            <a:r>
              <a:rPr lang="en-GB" sz="1600" dirty="0" err="1">
                <a:solidFill>
                  <a:schemeClr val="dk1"/>
                </a:solidFill>
              </a:rPr>
              <a:t>valor</a:t>
            </a:r>
            <a:r>
              <a:rPr lang="en-GB" sz="1600" dirty="0">
                <a:solidFill>
                  <a:schemeClr val="dk1"/>
                </a:solidFill>
              </a:rPr>
              <a:t> del </a:t>
            </a:r>
            <a:r>
              <a:rPr lang="en-GB" sz="1600" dirty="0" err="1">
                <a:solidFill>
                  <a:schemeClr val="dk1"/>
                </a:solidFill>
              </a:rPr>
              <a:t>patrimonio</a:t>
            </a:r>
            <a:r>
              <a:rPr lang="en-GB" sz="1600" dirty="0">
                <a:solidFill>
                  <a:schemeClr val="dk1"/>
                </a:solidFill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533303" y="981474"/>
            <a:ext cx="609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Definición de un plan de negocio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0" y="89600"/>
            <a:ext cx="1075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DEFINICIÓN Y COMPONENTES DE UN PLAN DE NEGOCIO (2/5)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83900" y="1083375"/>
            <a:ext cx="114768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Análisis de mercado: </a:t>
            </a:r>
            <a:r>
              <a:rPr lang="en-GB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identifique a los principales consumidores de su oferta y evalúe el interés en el tipo de activos a los que se dirige. Identifique a los competidores que operan en el mismo nicho, sus fortalezas y debilidades, y destaque en qué se diferencia su empresa de ellos.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Estrategia de marketing: </a:t>
            </a:r>
            <a:r>
              <a:rPr lang="en-GB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Diseñe campañas que destaquen la importancia del patrimonio que ofrece y cómo su empresa contribuye a su conservación. Utilice medios como las redes sociales, colaboraciones con instituciones culturales, participación en eventos locales o regionales, etc. 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 de operaciones: </a:t>
            </a:r>
            <a:r>
              <a:rPr lang="en-GB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explique cómo se llevarán a cabo las actividades diarias del negocio, desde la conservación y restauración hasta la venta de productos o servicios turísticos. Defina la implementación de plataformas o soluciones tecnológicas para gestionar reservas, ventas, guías virtuales o catálogos de productos.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 financiero: </a:t>
            </a:r>
            <a:r>
              <a:rPr lang="en-GB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Base los ingresos en la demanda prevista de productos o servicios. En un negocio basado en el patrimonio, esto puede depender de la estacionalidad (turismo), las subvenciones o las colaboraciones con instituciones culturales. Además, desglose los costes operativos, como la conservación, la restauración, el pago a expertos, los materiales tradicionales, el marketing, etc. 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089bc2b067_0_6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089bc2b067_0_63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089bc2b067_0_63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089bc2b067_0_63"/>
          <p:cNvSpPr txBox="1"/>
          <p:nvPr/>
        </p:nvSpPr>
        <p:spPr>
          <a:xfrm>
            <a:off x="0" y="89600"/>
            <a:ext cx="1075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DEFINICIÓN Y COMPONENTES DE UN PLAN DE NEGOCIO (3/5)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3" name="Google Shape;123;g3089bc2b067_0_63"/>
          <p:cNvSpPr txBox="1"/>
          <p:nvPr/>
        </p:nvSpPr>
        <p:spPr>
          <a:xfrm>
            <a:off x="483900" y="1083375"/>
            <a:ext cx="11476800" cy="49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Organización y gestión</a:t>
            </a:r>
            <a:r>
              <a:rPr lang="en-GB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Describa el equipo necesario para gestionar la empresa. Establezca relaciones con organizaciones locales, museos, instituciones gubernamentales o comunitarias que apoyen la conservación del patrimonio. Y, por último, defina cómo contribuirá la empresa a la sostenibilidad del patrimonio, promoviendo su respeto y conservación.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Producto o servicio</a:t>
            </a:r>
            <a:r>
              <a:rPr lang="en-GB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Explique qué tipo de patrimonio se está promoviendo (restauración y conservación de bienes arquitectónicos históricos, creación de rutas turísticas en zonas patrimoniales o venta de productos elaborados con métodos tradicionales). Se debe destacar la innovación para diferenciarse, ya sea a través de la tecnología, las experiencias inmersivas o el uso de plataformas digitales para la difusión.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Análisis de riesgos</a:t>
            </a:r>
            <a:r>
              <a:rPr lang="en-GB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Existen riesgos relacionados con el desgaste natural del patrimonio, la falta de recursos para su conservación o los daños causados por el turismo masivo. También hay riesgos financieros, como las fluctuaciones de la demanda (turismo) o la dependencia de la financiación externa. Es importante desarrollar estrategias para minimizar estos riesgos, como establecer alianzas con instituciones de conservación, diversificar los ingresos o utilizar prácticas de turismo responsable.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Conclusiones: 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Este plan de negocio centrado en el patrimonio no solo busca la viabilidad económica, sino también preservar y transmitir los valores culturales o naturales que forman parte de la identidad de la comunidad o región en la que se basa.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089bc2b067_0_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089bc2b067_0_5"/>
          <p:cNvSpPr/>
          <p:nvPr/>
        </p:nvSpPr>
        <p:spPr>
          <a:xfrm>
            <a:off x="360486" y="-1"/>
            <a:ext cx="10698900" cy="7359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089bc2b067_0_5"/>
          <p:cNvSpPr/>
          <p:nvPr/>
        </p:nvSpPr>
        <p:spPr>
          <a:xfrm>
            <a:off x="0" y="0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089bc2b067_0_5"/>
          <p:cNvSpPr txBox="1"/>
          <p:nvPr/>
        </p:nvSpPr>
        <p:spPr>
          <a:xfrm>
            <a:off x="0" y="89600"/>
            <a:ext cx="1099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DEFINICIÓN Y COMPONENTES DE UN PLAN DE NEGOCIO </a:t>
            </a:r>
            <a:r>
              <a:rPr lang="en-GB" sz="30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(4/5) 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g3089bc2b067_0_5"/>
          <p:cNvSpPr txBox="1"/>
          <p:nvPr/>
        </p:nvSpPr>
        <p:spPr>
          <a:xfrm>
            <a:off x="484053" y="1756286"/>
            <a:ext cx="10997400" cy="491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Ruta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Vino de la Ribera del Duero (Castilla y León).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Iniciativa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promueve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enoturismo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Ribera del Duero,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combinando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catas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vino con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bodegas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castillos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otros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bienes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región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Contribución</a:t>
            </a:r>
            <a:r>
              <a:rPr lang="en-GB" sz="16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6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vitivinícola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cultural de la Ribera del Duero.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Granja de San Ildefonso (Segovia)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 un palacio real del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siglo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VIII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convertido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atracción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turística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con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sus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jardines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fuentes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 Real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Fábrica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Cristales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que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cristal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artesanal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Contribución</a:t>
            </a:r>
            <a:r>
              <a:rPr lang="en-GB" sz="16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6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real 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técnicas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artesanales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Alhambra Venture (Granada).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Promueve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startups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empresariales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basados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cultural de Granada. 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está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vinculado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 Alhambra y a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Contribución</a:t>
            </a:r>
            <a:r>
              <a:rPr lang="en-GB" sz="16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6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Desarrollo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iniciativas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empresariales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valoran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protegen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cultural de Granada.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Ciudad Monumental de Mérida (Extremadura).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yacimiento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arqueológico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Mérida,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declarado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Humanidad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gestiona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riqueza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cultural 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guiadas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eventos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Festival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Internacional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Teatro.</a:t>
            </a:r>
            <a:endParaRPr sz="1600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6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Contribución</a:t>
            </a:r>
            <a:r>
              <a:rPr lang="en-GB" sz="16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600" b="0" i="0" u="sng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sng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difusión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romano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turismo y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eventos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089bc2b067_0_5"/>
          <p:cNvSpPr txBox="1"/>
          <p:nvPr/>
        </p:nvSpPr>
        <p:spPr>
          <a:xfrm>
            <a:off x="484053" y="992724"/>
            <a:ext cx="60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Proporcione ejemplos de empresas basadas en el patrimonio.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360486" y="-1"/>
            <a:ext cx="10698811" cy="120831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0" y="0"/>
            <a:ext cx="10911016" cy="1208313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0" y="89588"/>
            <a:ext cx="1091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</a:t>
            </a:r>
            <a:r>
              <a:rPr lang="en-GB" sz="35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35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GB" sz="35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para el </a:t>
            </a:r>
            <a:r>
              <a:rPr lang="en-GB" sz="35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éxito</a:t>
            </a:r>
            <a:r>
              <a:rPr lang="en-GB" sz="35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35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35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35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negocios</a:t>
            </a:r>
            <a:r>
              <a:rPr lang="en-GB" sz="35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35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basados</a:t>
            </a:r>
            <a:r>
              <a:rPr lang="en-GB" sz="35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GB" sz="35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35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484053" y="1589883"/>
            <a:ext cx="10911000" cy="5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misión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Paradores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promover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turismo cultural y natural en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mediante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gestión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edificios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castillos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monasterios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conventos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palacios,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transformándolos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hoteles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alta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categoría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filosofía</a:t>
            </a:r>
            <a:r>
              <a:rPr lang="en-GB" sz="1800" u="sng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basa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en: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gestión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edificios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naturales,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aprovechando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máximo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arquitectónico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transformación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monumentos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alojamientos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lujo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promoviendo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turismo sostenible,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gastronomía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 y las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actividades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tradicionales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recuperación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rehabilitación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edificios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impulso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turismo en zonas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menos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visitadas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compromiso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las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sostenibles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tanto en la gestión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hotelera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medio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ambiente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Promover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turismo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responsable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uso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productos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 y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reducción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impacto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medioambiental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u="sng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modelo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Paradores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es un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ejemplo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exitoso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empresa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aprovechar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crear un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negocio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rentable y sostenible, al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tiempo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cumple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importante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función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social: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un </a:t>
            </a:r>
            <a:r>
              <a:rPr lang="en-GB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país</a:t>
            </a:r>
            <a:r>
              <a:rPr lang="en-GB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484048" y="1094300"/>
            <a:ext cx="1032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Paradores</a:t>
            </a:r>
            <a:r>
              <a:rPr lang="en-GB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Turismo de </a:t>
            </a:r>
            <a:r>
              <a:rPr lang="en-GB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endParaRPr sz="2000" b="1" i="0" u="none" strike="noStrike" cap="none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1325</Words>
  <Application>Microsoft Office PowerPoint</Application>
  <PresentationFormat>Προσαρμογή</PresentationFormat>
  <Paragraphs>54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docId:171CE9032EF841A608DB989402A1BF42</cp:keywords>
  <cp:lastModifiedBy>Νικολέττα</cp:lastModifiedBy>
  <cp:revision>6</cp:revision>
  <dcterms:created xsi:type="dcterms:W3CDTF">2024-06-10T15:48:53Z</dcterms:created>
  <dcterms:modified xsi:type="dcterms:W3CDTF">2026-04-27T15:02:32Z</dcterms:modified>
</cp:coreProperties>
</file>