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84" r:id="rId2"/>
    <p:sldId id="259" r:id="rId3"/>
    <p:sldId id="279" r:id="rId4"/>
    <p:sldId id="280" r:id="rId5"/>
    <p:sldId id="281" r:id="rId6"/>
    <p:sldId id="282" r:id="rId7"/>
    <p:sldId id="283" r:id="rId8"/>
    <p:sldId id="285" r:id="rId9"/>
  </p:sldIdLst>
  <p:sldSz cx="12192000" cy="6858000"/>
  <p:notesSz cx="6858000" cy="9144000"/>
  <p:embeddedFontLst>
    <p:embeddedFont>
      <p:font typeface="Candara" pitchFamily="34" charset="0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jAdEwn6zfrH8rYnjBz1AMhvs6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2"/>
    <p:restoredTop sz="94694"/>
  </p:normalViewPr>
  <p:slideViewPr>
    <p:cSldViewPr snapToGrid="0">
      <p:cViewPr varScale="1">
        <p:scale>
          <a:sx n="98" d="100"/>
          <a:sy n="98" d="100"/>
        </p:scale>
        <p:origin x="-90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98108f8f6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3198108f8f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freepik.com/free-vector/passport-with-flight-tickets-white-background_24459631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eepik.com/free-vector/creative-people-flat-design-concept-with-human-hands-holding-brushes-drawing-little-persons-involved-art-music-dancing-vector-illustration_37421460.htm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ik.com/free-vector/people-talking-arguing_9176206.htm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2708872"/>
            <a:ext cx="12191999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Candara"/>
                <a:ea typeface="Times New Roman"/>
                <a:cs typeface="Times New Roman"/>
                <a:sym typeface="Candara"/>
              </a:rPr>
              <a:t>PROGRAMA DE FORMACIÓN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algn="ctr">
              <a:tabLst>
                <a:tab pos="11112500" algn="l"/>
              </a:tabLst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UNIDAD DE APRENDIZAJE</a:t>
            </a:r>
            <a:r>
              <a:rPr lang="en-US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4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Comunicación intercultural e intergeneracional</a:t>
            </a:r>
            <a:endParaRPr lang="en-US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9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0" name="9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3198108f8f6_0_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1" cy="509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198108f8f6_0_10"/>
          <p:cNvSpPr/>
          <p:nvPr/>
        </p:nvSpPr>
        <p:spPr>
          <a:xfrm>
            <a:off x="738554" y="1590682"/>
            <a:ext cx="10876200" cy="28581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3198108f8f6_0_10"/>
          <p:cNvSpPr txBox="1"/>
          <p:nvPr/>
        </p:nvSpPr>
        <p:spPr>
          <a:xfrm>
            <a:off x="-79131" y="2074783"/>
            <a:ext cx="1219200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UNIDAD DIDÁCTICA</a:t>
            </a:r>
            <a:r>
              <a:rPr lang="en-US" sz="36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4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Comunicación intercultural e intergeneracional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600" dirty="0"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LECCIÓN 1: 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El valor cultural de las diferencias</a:t>
            </a:r>
            <a:endParaRPr sz="28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2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2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2"/>
          <p:cNvSpPr txBox="1"/>
          <p:nvPr/>
        </p:nvSpPr>
        <p:spPr>
          <a:xfrm>
            <a:off x="180243" y="89587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Actividad interactiva 1) «Pasaporte de ciudadano europeo»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33" name="Google Shape;333;p22"/>
          <p:cNvSpPr txBox="1"/>
          <p:nvPr/>
        </p:nvSpPr>
        <p:spPr>
          <a:xfrm>
            <a:off x="820725" y="1082200"/>
            <a:ext cx="8838300" cy="58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8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«</a:t>
            </a:r>
            <a:r>
              <a:rPr lang="en-US" sz="2200" b="1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Pasaporte</a:t>
            </a:r>
            <a:r>
              <a:rPr lang="en-US" sz="2200" b="1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2200" b="1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ciudadano</a:t>
            </a:r>
            <a:r>
              <a:rPr lang="en-US" sz="2200" b="1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europeo»</a:t>
            </a:r>
            <a:endParaRPr sz="18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trata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actividad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creativa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se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pide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participantes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desarrollen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creatividad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creando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pasaporte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ciudadano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europeo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Además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sus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datos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personales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deberán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describirse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sí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mismos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introduciendo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información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sobre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país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cultura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artístico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histórico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etc.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También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pueden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expresarse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forma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gráfica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creativa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 sz="18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200" i="0" u="sng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Material </a:t>
            </a:r>
            <a:r>
              <a:rPr lang="en-US" sz="2200" i="0" u="sng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necesario</a:t>
            </a:r>
            <a:r>
              <a:rPr lang="en-US" sz="2200" i="0" u="sng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proyector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pantalla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acceso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Internet,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pizarra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blanca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rotuladores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22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folletos</a:t>
            </a:r>
            <a:r>
              <a:rPr lang="en-US" sz="22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lang="en-US" sz="22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conceptos</a:t>
            </a:r>
            <a:r>
              <a:rPr lang="en-US" sz="22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clave.</a:t>
            </a:r>
            <a:endParaRPr sz="1800" dirty="0"/>
          </a:p>
          <a:p>
            <a:pPr marL="0" marR="0" lvl="0" indent="0" algn="just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participantes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pueden crear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pasaporte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solos o en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pequeños</a:t>
            </a:r>
            <a:r>
              <a:rPr lang="en-US" sz="22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grupos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Esta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última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opción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es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mejor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estimular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creatividad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puede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ser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útil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el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caso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participantes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con un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origen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idioma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cultura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comunes</a:t>
            </a:r>
            <a:r>
              <a:rPr lang="en-US" sz="22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 sz="2200" i="0" u="none" strike="noStrik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34" name="Google Shape;3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04778" y="908577"/>
            <a:ext cx="1612475" cy="197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16725" y="3906275"/>
            <a:ext cx="2249375" cy="20758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36" name="Google Shape;336;p22"/>
          <p:cNvSpPr txBox="1"/>
          <p:nvPr/>
        </p:nvSpPr>
        <p:spPr>
          <a:xfrm>
            <a:off x="9730459" y="6052815"/>
            <a:ext cx="2721600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6"/>
              </a:rPr>
              <a:t>Fuente</a:t>
            </a:r>
            <a:r>
              <a:rPr lang="en-US" dirty="0"/>
              <a:t>: </a:t>
            </a:r>
            <a:r>
              <a:rPr lang="en-US" dirty="0" err="1"/>
              <a:t>Freepik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macrovector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/>
          </a:p>
        </p:txBody>
      </p:sp>
      <p:sp>
        <p:nvSpPr>
          <p:cNvPr id="337" name="Google Shape;337;p22"/>
          <p:cNvSpPr txBox="1"/>
          <p:nvPr/>
        </p:nvSpPr>
        <p:spPr>
          <a:xfrm>
            <a:off x="10194997" y="2925745"/>
            <a:ext cx="1728600" cy="29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dirty="0">
                <a:hlinkClick r:id="rId7"/>
              </a:rPr>
              <a:t>Fuente</a:t>
            </a:r>
            <a:endParaRPr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3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3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3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Actividad interactiva 2</a:t>
            </a:r>
            <a:r>
              <a:rPr lang="en-US" sz="3600" b="1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Película</a:t>
            </a:r>
            <a:r>
              <a:rPr lang="en-US" sz="3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46" name="Google Shape;346;p23"/>
          <p:cNvSpPr txBox="1"/>
          <p:nvPr/>
        </p:nvSpPr>
        <p:spPr>
          <a:xfrm>
            <a:off x="501625" y="1305350"/>
            <a:ext cx="7944600" cy="5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Ver una película</a:t>
            </a:r>
            <a:endParaRPr sz="16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Esta actividad es relajante, pero puede resultar útil </a:t>
            </a:r>
            <a:r>
              <a:rPr lang="en-US" sz="20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para el debate que pueda surgir a raíz de ella. Consiste en ver una película corta. Para Italia, la película puede ser </a:t>
            </a:r>
            <a:r>
              <a:rPr lang="en-US" sz="2000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«Zoran il mio nipote scemo» («Zoran, mi sobrino tonto») (enlace a la película).</a:t>
            </a:r>
            <a:endParaRPr sz="16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La película abordará los problemas y cuestiones de la comunicación intercultural o intergeneracional.</a:t>
            </a:r>
            <a:endParaRPr sz="16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Después del vídeo, se celebrará un debate sobre los temas principales.</a:t>
            </a:r>
            <a:endParaRPr sz="16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 formadores estimularán el debate tratando de incluir a todos y recopilando los diferentes puntos de vista.</a:t>
            </a:r>
            <a:endParaRPr sz="16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 formador puede utilizar una pantalla con rotuladores para crear un gráfico de burbujas con los puntos de vista recopilados.</a:t>
            </a:r>
            <a:endParaRPr sz="16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sng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Material necesario</a:t>
            </a:r>
            <a:r>
              <a:rPr lang="en-US" sz="2000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sz="20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proyector y pantalla, acceso a Internet, pizarra blanca y rotuladores.</a:t>
            </a:r>
            <a:endParaRPr sz="2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47" name="Google Shape;3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8725" y="1746350"/>
            <a:ext cx="3190200" cy="1993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2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4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4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4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Actividad interactiva 3 Juego de roles: adivina el </a:t>
            </a:r>
            <a:r>
              <a:rPr lang="en-US" sz="3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origen 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6" name="Google Shape;356;p24"/>
          <p:cNvSpPr txBox="1"/>
          <p:nvPr/>
        </p:nvSpPr>
        <p:spPr>
          <a:xfrm>
            <a:off x="254391" y="980812"/>
            <a:ext cx="10911000" cy="5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Adivina el origen</a:t>
            </a:r>
            <a:endParaRPr sz="18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 esta actividad, el grupo se dividirá en pequeños grupos de 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4/5 personas cada uno. </a:t>
            </a:r>
            <a:endParaRPr sz="18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La premisa es que 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nadie conoce el origen geográfico de los demás. </a:t>
            </a:r>
            <a:endParaRPr sz="18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Cada persona tiene que contar un episodio de su vida, describir un objeto, </a:t>
            </a:r>
            <a:endParaRPr sz="2000" i="0" u="none" strike="noStrik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 plato que haga referencia a elementos de su patrimonio cultural (por la mañana </a:t>
            </a:r>
            <a:endParaRPr sz="2000" i="0" u="none" strike="noStrik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fui a rezar a la mezquita... en el almuerzo comimos pan y </a:t>
            </a:r>
            <a:r>
              <a:rPr lang="en-US" sz="2000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panelle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 y los </a:t>
            </a:r>
            <a:endParaRPr sz="2000" i="0" u="none" strike="noStrik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 demás tienen que adivinar de dónde viene.  </a:t>
            </a:r>
            <a:endParaRPr sz="18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sng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Material necesario</a:t>
            </a: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Proyector y pantalla, acceso a Internet, pizarra blanca y rotuladores</a:t>
            </a:r>
            <a:r>
              <a:rPr lang="en-US" sz="20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000" i="0" u="none" strike="noStrik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(*) En dos grupos: 1.º grupo: los anfitriones: muestran imágenes de obras de arte o patrimonio cultural de diferentes países (el Coliseo, la Torre Eiffel...). Cada imagen o grupo de imágenes hace referencia a una o más personas del grupo procedentes de ese lugar. Grupo 2: se pregunta a los viajeros cuál de estos monumentos les llama la atención y cuál les gustaría visitar en un futuro viaje. Basándose en la imagen indicada, la(s) persona(s) del primer grupo de anfitriones da(n) información sobre el lugar y el patrimonio asociado. </a:t>
            </a:r>
            <a:endParaRPr sz="1800" dirty="0"/>
          </a:p>
        </p:txBody>
      </p:sp>
      <p:pic>
        <p:nvPicPr>
          <p:cNvPr id="357" name="Google Shape;3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67568" y="1731725"/>
            <a:ext cx="2545456" cy="155517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25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5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5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5"/>
          <p:cNvSpPr txBox="1"/>
          <p:nvPr/>
        </p:nvSpPr>
        <p:spPr>
          <a:xfrm>
            <a:off x="0" y="89588"/>
            <a:ext cx="109110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Actividad interactiva 4 Juego de roles: ¿A dónde te gustaría viajar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? </a:t>
            </a:r>
            <a:endParaRPr sz="24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66" name="Google Shape;366;p25"/>
          <p:cNvSpPr txBox="1"/>
          <p:nvPr/>
        </p:nvSpPr>
        <p:spPr>
          <a:xfrm>
            <a:off x="360486" y="1359771"/>
            <a:ext cx="10911000" cy="5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i="0" u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¿A dónde te gustaría viajar?</a:t>
            </a:r>
            <a:endParaRPr sz="18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 esta actividad, el grupo debe dividirse </a:t>
            </a:r>
            <a:r>
              <a:rPr lang="en-US" sz="2000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 dos: 1.º grupo: los anfitriones y los viajeros. </a:t>
            </a:r>
            <a:endParaRPr sz="18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Los anfitriones mostrarán una colección de 4/5 imágenes, obras de arte o patrimonio cultural </a:t>
            </a:r>
            <a:r>
              <a:rPr lang="en-US" sz="20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 representen a </a:t>
            </a:r>
            <a:r>
              <a:rPr lang="en-US" sz="2000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 país (el Coliseo, la Torre Eiffel...). Habrá más colecciones de imágenes.</a:t>
            </a:r>
            <a:endParaRPr sz="18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000" i="0" u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 viajeros elegirán, entre las imágenes, el país que les gustaría </a:t>
            </a:r>
            <a:r>
              <a:rPr lang="en-US" sz="20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visitar en su próximo viaje. </a:t>
            </a:r>
            <a:endParaRPr sz="18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Basándose en la imagen indicada, los viajeros serán acogidos por los anfitriones, que les llevarán por su país describiéndoles y mostrándoles su patrimonio natural y cultural.  </a:t>
            </a:r>
            <a:endParaRPr sz="18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Material necesario: </a:t>
            </a:r>
            <a:r>
              <a:rPr lang="en-US" sz="20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proyector y pantalla, acceso a Internet, pizarra blanca y rotuladores</a:t>
            </a:r>
            <a:r>
              <a:rPr lang="en-US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Esta actividad está relacionada con la lección 2 y con la elaboración del mapa parroquial.</a:t>
            </a:r>
            <a:endParaRPr sz="180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000" i="0" u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2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6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6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6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Debate y reflexión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75" name="Google Shape;375;p26"/>
          <p:cNvSpPr txBox="1"/>
          <p:nvPr/>
        </p:nvSpPr>
        <p:spPr>
          <a:xfrm>
            <a:off x="534386" y="735918"/>
            <a:ext cx="8717190" cy="606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Preguntas para el debate en grupo:</a:t>
            </a:r>
            <a:endParaRPr sz="1600"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Añada entre 5 y 6 preguntas</a:t>
            </a:r>
            <a:endParaRPr sz="1600" dirty="0"/>
          </a:p>
          <a:p>
            <a:pPr marL="342900" marR="0" lvl="0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AutoNum type="arabicParenR"/>
            </a:pPr>
            <a:r>
              <a:rPr lang="en-US" sz="20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¿Alguna vez ha tenido problemas de comunicación? (en entornos multiculturales, interculturales o transculturales)</a:t>
            </a:r>
            <a:endParaRPr sz="1600" dirty="0"/>
          </a:p>
          <a:p>
            <a:pPr marL="342900" marR="0" lvl="0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AutoNum type="arabicParenR"/>
            </a:pPr>
            <a:r>
              <a:rPr lang="en-US" sz="20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¿Cuáles son, en su opinión, otros obstáculos en la comunicación y por qué? </a:t>
            </a:r>
            <a:endParaRPr sz="2000" i="0" u="none" strike="noStrik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AutoNum type="arabicParenR"/>
            </a:pPr>
            <a:r>
              <a:rPr lang="en-US" sz="20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¿Cree que las tecnologías modernas representan un obstáculo o una oportunidad para la comunicación? </a:t>
            </a:r>
            <a:endParaRPr sz="1600" dirty="0"/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AutoNum type="arabicParenR"/>
            </a:pPr>
            <a:r>
              <a:rPr lang="en-US" sz="20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¿Qué forma de comunicación es mejor para transmitir el patrimonio cultural y natural? (verbal, gráfica, musical...)</a:t>
            </a:r>
            <a:endParaRPr sz="1600" dirty="0"/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AutoNum type="arabicParenR"/>
            </a:pPr>
            <a:r>
              <a:rPr lang="en-US" sz="20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¿Cree que es posible la comunicación entre generaciones muy distantes entre sí?</a:t>
            </a:r>
            <a:endParaRPr sz="20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Conclusión: </a:t>
            </a:r>
            <a:endParaRPr sz="1600"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0" u="none" strike="noStrik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vía de la comunicación es un camino sin fin. La comunicación debe cambiar y adaptarse para expresar nuevos conceptos, ideas, sentimientos y emociones relacionados con las nuevas sociedades. El reto consiste en ser capaz de comunicar el patrimonio del pasado, preservar sus identidades sin crear barreras con otras culturas. </a:t>
            </a:r>
            <a:endParaRPr sz="1600" dirty="0"/>
          </a:p>
        </p:txBody>
      </p:sp>
      <p:pic>
        <p:nvPicPr>
          <p:cNvPr id="376" name="Google Shape;37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51576" y="1348600"/>
            <a:ext cx="2817675" cy="20500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77" name="Google Shape;377;p26"/>
          <p:cNvSpPr txBox="1"/>
          <p:nvPr/>
        </p:nvSpPr>
        <p:spPr>
          <a:xfrm>
            <a:off x="9705108" y="3605450"/>
            <a:ext cx="2226179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hlinkClick r:id="rId5"/>
              </a:rPr>
              <a:t>Fuente</a:t>
            </a:r>
            <a:r>
              <a:rPr lang="en-US" sz="1200" dirty="0"/>
              <a:t>, </a:t>
            </a:r>
            <a:r>
              <a:rPr lang="en-US" sz="1200" dirty="0" err="1"/>
              <a:t>Freepik</a:t>
            </a:r>
            <a:r>
              <a:rPr lang="en-US" sz="1200" dirty="0"/>
              <a:t>, imagen </a:t>
            </a:r>
            <a:r>
              <a:rPr lang="en-US" sz="1200" dirty="0" err="1"/>
              <a:t>gratuita</a:t>
            </a:r>
            <a:r>
              <a:rPr lang="en-US" sz="1200" dirty="0"/>
              <a:t> de </a:t>
            </a:r>
            <a:r>
              <a:rPr lang="en-US" sz="1200" dirty="0" err="1"/>
              <a:t>pch.vector</a:t>
            </a:r>
            <a:endParaRPr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0006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Gracias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por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su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atención</a:t>
            </a:r>
            <a:endParaRPr lang="en-US" sz="2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SOCIOS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9" name="1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984</Words>
  <Application>Microsoft Office PowerPoint</Application>
  <PresentationFormat>Προσαρμογή</PresentationFormat>
  <Paragraphs>65</Paragraphs>
  <Slides>8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Candara</vt:lpstr>
      <vt:lpstr>Times New Roman</vt:lpstr>
      <vt:lpstr>Calibri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docId:A91E1B1BFD3F579A762E6383E6E5B109</cp:keywords>
  <cp:lastModifiedBy>Νικολέττα</cp:lastModifiedBy>
  <cp:revision>7</cp:revision>
  <dcterms:created xsi:type="dcterms:W3CDTF">2024-06-10T15:48:53Z</dcterms:created>
  <dcterms:modified xsi:type="dcterms:W3CDTF">2026-04-27T15:03:53Z</dcterms:modified>
</cp:coreProperties>
</file>